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09" r:id="rId3"/>
    <p:sldId id="259" r:id="rId4"/>
    <p:sldId id="310" r:id="rId5"/>
    <p:sldId id="311" r:id="rId6"/>
    <p:sldId id="258" r:id="rId7"/>
    <p:sldId id="276" r:id="rId8"/>
    <p:sldId id="301" r:id="rId9"/>
    <p:sldId id="304" r:id="rId10"/>
    <p:sldId id="283" r:id="rId11"/>
    <p:sldId id="278" r:id="rId12"/>
    <p:sldId id="284" r:id="rId13"/>
    <p:sldId id="298" r:id="rId14"/>
    <p:sldId id="300" r:id="rId15"/>
    <p:sldId id="285" r:id="rId16"/>
    <p:sldId id="286" r:id="rId17"/>
    <p:sldId id="287" r:id="rId18"/>
    <p:sldId id="264" r:id="rId19"/>
    <p:sldId id="289" r:id="rId20"/>
    <p:sldId id="306" r:id="rId21"/>
    <p:sldId id="292" r:id="rId22"/>
    <p:sldId id="290" r:id="rId23"/>
    <p:sldId id="291" r:id="rId24"/>
    <p:sldId id="305" r:id="rId25"/>
    <p:sldId id="274" r:id="rId26"/>
    <p:sldId id="295" r:id="rId27"/>
    <p:sldId id="296" r:id="rId28"/>
    <p:sldId id="297" r:id="rId29"/>
    <p:sldId id="299" r:id="rId30"/>
    <p:sldId id="275" r:id="rId31"/>
    <p:sldId id="267" r:id="rId32"/>
    <p:sldId id="270" r:id="rId33"/>
    <p:sldId id="272" r:id="rId3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86" autoAdjust="0"/>
  </p:normalViewPr>
  <p:slideViewPr>
    <p:cSldViewPr>
      <p:cViewPr varScale="1">
        <p:scale>
          <a:sx n="101" d="100"/>
          <a:sy n="101" d="100"/>
        </p:scale>
        <p:origin x="-183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endParaRPr lang="it-IT"/>
          </a:p>
        </p:txBody>
      </p:sp>
      <p:sp>
        <p:nvSpPr>
          <p:cNvPr id="3" name="Segnaposto data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fld id="{2439E7EF-400F-4CF3-9D38-676C89A55DDF}" type="datetime1">
              <a:rPr lang="it-IT"/>
              <a:pPr lvl="0"/>
              <a:t>20/11/2015</a:t>
            </a:fld>
            <a:endParaRPr lang="it-IT"/>
          </a:p>
        </p:txBody>
      </p:sp>
      <p:sp>
        <p:nvSpPr>
          <p:cNvPr id="4" name="Segnaposto immagine diapositiva 3"/>
          <p:cNvSpPr>
            <a:spLocks noGrp="1" noRot="1" noChangeAspect="1"/>
          </p:cNvSpPr>
          <p:nvPr>
            <p:ph type="sldImg" idx="2"/>
          </p:nvPr>
        </p:nvSpPr>
        <p:spPr>
          <a:xfrm>
            <a:off x="1371600" y="1143000"/>
            <a:ext cx="4114800" cy="3086099"/>
          </a:xfrm>
          <a:prstGeom prst="rect">
            <a:avLst/>
          </a:prstGeom>
          <a:noFill/>
          <a:ln w="12701">
            <a:solidFill>
              <a:srgbClr val="000000"/>
            </a:solidFill>
            <a:prstDash val="solid"/>
          </a:ln>
        </p:spPr>
      </p:sp>
      <p:sp>
        <p:nvSpPr>
          <p:cNvPr id="5" name="Segnaposto note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endParaRPr lang="it-IT"/>
          </a:p>
        </p:txBody>
      </p:sp>
      <p:sp>
        <p:nvSpPr>
          <p:cNvPr id="7" name="Segnaposto numero diapositiva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stStyle>
          <a:p>
            <a:pPr lvl="0"/>
            <a:fld id="{AB509BCF-8D16-4DAE-AE6D-09C112E21061}" type="slidenum">
              <a:rPr/>
              <a:pPr lvl="0"/>
              <a:t>‹N›</a:t>
            </a:fld>
            <a:endParaRPr lang="it-IT"/>
          </a:p>
        </p:txBody>
      </p:sp>
    </p:spTree>
    <p:extLst>
      <p:ext uri="{BB962C8B-B14F-4D97-AF65-F5344CB8AC3E}">
        <p14:creationId xmlns:p14="http://schemas.microsoft.com/office/powerpoint/2010/main" xmlns="" val="389044051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it-IT"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8791"/>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E244E1-3E96-45B8-89D0-E78FFC0978A0}"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a:t>
            </a:fld>
            <a:endParaRPr lang="it-IT" sz="1200" b="0" i="0" u="none" strike="noStrike" kern="1200" cap="none" spc="0" baseline="0">
              <a:solidFill>
                <a:srgbClr val="000000"/>
              </a:solidFill>
              <a:uFillTx/>
              <a:latin typeface="Calibri"/>
            </a:endParaRPr>
          </a:p>
        </p:txBody>
      </p:sp>
      <p:sp>
        <p:nvSpPr>
          <p:cNvPr id="3" name="Rectangle 2"/>
          <p:cNvSpPr>
            <a:spLocks noGrp="1" noRot="1" noChangeAspect="1"/>
          </p:cNvSpPr>
          <p:nvPr>
            <p:ph type="sldImg"/>
          </p:nvPr>
        </p:nvSpPr>
        <p:spPr>
          <a:xfrm>
            <a:off x="1371600" y="1143000"/>
            <a:ext cx="4114800" cy="3086100"/>
          </a:xfrm>
        </p:spPr>
      </p:sp>
      <p:sp>
        <p:nvSpPr>
          <p:cNvPr id="4" name="Rectangle 3"/>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281783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7B2A7DA-14D8-48B5-ABEE-211EF6CEAAED}" type="slidenum">
              <a:rPr lang="it-IT" smtClean="0">
                <a:solidFill>
                  <a:prstClr val="black"/>
                </a:solidFill>
              </a:rPr>
              <a:pPr/>
              <a:t>10</a:t>
            </a:fld>
            <a:endParaRPr lang="it-IT">
              <a:solidFill>
                <a:prstClr val="black"/>
              </a:solidFill>
            </a:endParaRPr>
          </a:p>
        </p:txBody>
      </p:sp>
    </p:spTree>
    <p:extLst>
      <p:ext uri="{BB962C8B-B14F-4D97-AF65-F5344CB8AC3E}">
        <p14:creationId xmlns:p14="http://schemas.microsoft.com/office/powerpoint/2010/main" xmlns="" val="346154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titolo">
    <p:spTree>
      <p:nvGrpSpPr>
        <p:cNvPr id="1" name=""/>
        <p:cNvGrpSpPr/>
        <p:nvPr/>
      </p:nvGrpSpPr>
      <p:grpSpPr>
        <a:xfrm>
          <a:off x="0" y="0"/>
          <a:ext cx="0" cy="0"/>
          <a:chOff x="0" y="0"/>
          <a:chExt cx="0" cy="0"/>
        </a:xfrm>
      </p:grpSpPr>
      <p:sp>
        <p:nvSpPr>
          <p:cNvPr id="2" name="Segnaposto data 3"/>
          <p:cNvSpPr txBox="1">
            <a:spLocks noGrp="1"/>
          </p:cNvSpPr>
          <p:nvPr>
            <p:ph type="dt" sz="half" idx="7"/>
          </p:nvPr>
        </p:nvSpPr>
        <p:spPr/>
        <p:txBody>
          <a:bodyPr/>
          <a:lstStyle>
            <a:lvl1pPr>
              <a:defRPr/>
            </a:lvl1pPr>
          </a:lstStyle>
          <a:p>
            <a:pPr lvl="0"/>
            <a:fld id="{65D54938-0CD3-42D6-B263-0E545A438576}" type="datetime1">
              <a:rPr lang="it-IT"/>
              <a:pPr lvl="0"/>
              <a:t>20/11/2015</a:t>
            </a:fld>
            <a:endParaRPr lang="it-IT"/>
          </a:p>
        </p:txBody>
      </p:sp>
      <p:sp>
        <p:nvSpPr>
          <p:cNvPr id="3" name="Segnaposto piè di pagina 4"/>
          <p:cNvSpPr txBox="1">
            <a:spLocks noGrp="1"/>
          </p:cNvSpPr>
          <p:nvPr>
            <p:ph type="ftr" sz="quarter" idx="9"/>
          </p:nvPr>
        </p:nvSpPr>
        <p:spPr/>
        <p:txBody>
          <a:bodyPr/>
          <a:lstStyle>
            <a:lvl1pPr>
              <a:defRPr/>
            </a:lvl1pPr>
          </a:lstStyle>
          <a:p>
            <a:pPr lvl="0"/>
            <a:endParaRPr lang="it-IT"/>
          </a:p>
        </p:txBody>
      </p:sp>
      <p:sp>
        <p:nvSpPr>
          <p:cNvPr id="4" name="Segnaposto numero diapositiva 5"/>
          <p:cNvSpPr txBox="1">
            <a:spLocks noGrp="1"/>
          </p:cNvSpPr>
          <p:nvPr>
            <p:ph type="sldNum" sz="quarter" idx="8"/>
          </p:nvPr>
        </p:nvSpPr>
        <p:spPr/>
        <p:txBody>
          <a:bodyPr/>
          <a:lstStyle>
            <a:lvl1pPr>
              <a:defRPr/>
            </a:lvl1pPr>
          </a:lstStyle>
          <a:p>
            <a:pPr lvl="0"/>
            <a:fld id="{702EA9DC-E499-4FC3-AE8E-2F91EDD5819C}" type="slidenum">
              <a:rPr/>
              <a:pPr lvl="0"/>
              <a:t>‹N›</a:t>
            </a:fld>
            <a:endParaRPr lang="it-IT"/>
          </a:p>
        </p:txBody>
      </p:sp>
      <p:sp>
        <p:nvSpPr>
          <p:cNvPr id="5" name="Rettangolo 6"/>
          <p:cNvSpPr/>
          <p:nvPr/>
        </p:nvSpPr>
        <p:spPr>
          <a:xfrm>
            <a:off x="251524" y="188640"/>
            <a:ext cx="936107" cy="6120682"/>
          </a:xfrm>
          <a:prstGeom prst="rect">
            <a:avLst/>
          </a:prstGeom>
          <a:solidFill>
            <a:srgbClr val="FF7619"/>
          </a:solidFill>
          <a:ln w="25402">
            <a:solidFill>
              <a:srgbClr val="FF7619"/>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10"/>
          <p:cNvSpPr/>
          <p:nvPr/>
        </p:nvSpPr>
        <p:spPr>
          <a:xfrm>
            <a:off x="5868143" y="188640"/>
            <a:ext cx="3096341" cy="216027"/>
          </a:xfrm>
          <a:prstGeom prst="rect">
            <a:avLst/>
          </a:prstGeom>
          <a:solidFill>
            <a:srgbClr val="FF7619"/>
          </a:solidFill>
          <a:ln w="25402">
            <a:solidFill>
              <a:srgbClr val="FF7619"/>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11"/>
          <p:cNvSpPr/>
          <p:nvPr/>
        </p:nvSpPr>
        <p:spPr>
          <a:xfrm>
            <a:off x="971595" y="1412775"/>
            <a:ext cx="7992889" cy="216027"/>
          </a:xfrm>
          <a:prstGeom prst="rect">
            <a:avLst/>
          </a:prstGeom>
          <a:solidFill>
            <a:srgbClr val="663300"/>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Rettangolo 12"/>
          <p:cNvSpPr/>
          <p:nvPr/>
        </p:nvSpPr>
        <p:spPr>
          <a:xfrm>
            <a:off x="971595" y="1628802"/>
            <a:ext cx="7992889" cy="2088233"/>
          </a:xfrm>
          <a:prstGeom prst="rect">
            <a:avLst/>
          </a:prstGeom>
          <a:solidFill>
            <a:srgbClr val="FFFFFF"/>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9" name="Titolo 1"/>
          <p:cNvSpPr txBox="1">
            <a:spLocks noGrp="1"/>
          </p:cNvSpPr>
          <p:nvPr>
            <p:ph type="title"/>
          </p:nvPr>
        </p:nvSpPr>
        <p:spPr>
          <a:xfrm>
            <a:off x="1120075" y="2204865"/>
            <a:ext cx="7772400" cy="1470026"/>
          </a:xfrm>
        </p:spPr>
        <p:txBody>
          <a:bodyPr/>
          <a:lstStyle>
            <a:lvl1pPr>
              <a:defRPr>
                <a:solidFill>
                  <a:srgbClr val="462300"/>
                </a:solidFill>
              </a:defRPr>
            </a:lvl1pPr>
          </a:lstStyle>
          <a:p>
            <a:pPr lvl="0"/>
            <a:r>
              <a:rPr lang="it-IT"/>
              <a:t>Fare clic per modificare lo stile del titolo</a:t>
            </a:r>
          </a:p>
        </p:txBody>
      </p:sp>
      <p:sp>
        <p:nvSpPr>
          <p:cNvPr id="10" name="Rettangolo 14"/>
          <p:cNvSpPr/>
          <p:nvPr/>
        </p:nvSpPr>
        <p:spPr>
          <a:xfrm>
            <a:off x="467541" y="6237314"/>
            <a:ext cx="7992889" cy="216027"/>
          </a:xfrm>
          <a:prstGeom prst="rect">
            <a:avLst/>
          </a:prstGeom>
          <a:solidFill>
            <a:srgbClr val="542A00"/>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5"/>
          <p:cNvSpPr/>
          <p:nvPr/>
        </p:nvSpPr>
        <p:spPr>
          <a:xfrm>
            <a:off x="467541" y="4581125"/>
            <a:ext cx="7992889" cy="1656179"/>
          </a:xfrm>
          <a:prstGeom prst="rect">
            <a:avLst/>
          </a:prstGeom>
          <a:solidFill>
            <a:srgbClr val="FFFFFF"/>
          </a:solidFill>
          <a:ln w="25402">
            <a:solidFill>
              <a:srgbClr val="542A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Sottotitolo 2"/>
          <p:cNvSpPr txBox="1">
            <a:spLocks noGrp="1"/>
          </p:cNvSpPr>
          <p:nvPr>
            <p:ph type="subTitle" idx="4294967295"/>
          </p:nvPr>
        </p:nvSpPr>
        <p:spPr>
          <a:xfrm>
            <a:off x="1043604" y="4725143"/>
            <a:ext cx="6400800" cy="1464567"/>
          </a:xfrm>
        </p:spPr>
        <p:txBody>
          <a:bodyPr anchorCtr="1"/>
          <a:lstStyle>
            <a:lvl1pPr marL="0" indent="0" algn="ctr">
              <a:buNone/>
              <a:defRPr>
                <a:solidFill>
                  <a:srgbClr val="3E1F00"/>
                </a:solidFill>
              </a:defRPr>
            </a:lvl1pPr>
          </a:lstStyle>
          <a:p>
            <a:pPr lvl="0"/>
            <a:r>
              <a:rPr lang="it-IT"/>
              <a:t>Fare clic per modificare lo stile del sottotitolo dello schema</a:t>
            </a:r>
          </a:p>
        </p:txBody>
      </p:sp>
    </p:spTree>
    <p:extLst>
      <p:ext uri="{BB962C8B-B14F-4D97-AF65-F5344CB8AC3E}">
        <p14:creationId xmlns:p14="http://schemas.microsoft.com/office/powerpoint/2010/main" xmlns="" val="29214679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3255721A-F0D5-4939-B0AB-184A9450A9BA}" type="datetime1">
              <a:rPr lang="it-IT"/>
              <a:pPr lvl="0"/>
              <a:t>20/11/2015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A6D59C7-90E4-46C9-B04B-4A4579225531}" type="slidenum">
              <a:rPr/>
              <a:pPr lvl="0"/>
              <a:t>‹N›</a:t>
            </a:fld>
            <a:endParaRPr lang="it-IT"/>
          </a:p>
        </p:txBody>
      </p:sp>
    </p:spTree>
    <p:extLst>
      <p:ext uri="{BB962C8B-B14F-4D97-AF65-F5344CB8AC3E}">
        <p14:creationId xmlns:p14="http://schemas.microsoft.com/office/powerpoint/2010/main" xmlns="" val="5806562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D3FEBB0E-E93A-40E4-9585-FB9E4229B41D}" type="datetime1">
              <a:rPr lang="it-IT"/>
              <a:pPr lvl="0"/>
              <a:t>20/11/2015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E57D31AC-B109-413D-B547-FD6EBE4B07FC}" type="slidenum">
              <a:rPr/>
              <a:pPr lvl="0"/>
              <a:t>‹N›</a:t>
            </a:fld>
            <a:endParaRPr lang="it-IT"/>
          </a:p>
        </p:txBody>
      </p:sp>
    </p:spTree>
    <p:extLst>
      <p:ext uri="{BB962C8B-B14F-4D97-AF65-F5344CB8AC3E}">
        <p14:creationId xmlns:p14="http://schemas.microsoft.com/office/powerpoint/2010/main" xmlns="" val="8305980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Diapositiva titolo">
    <p:spTree>
      <p:nvGrpSpPr>
        <p:cNvPr id="1" name=""/>
        <p:cNvGrpSpPr/>
        <p:nvPr/>
      </p:nvGrpSpPr>
      <p:grpSpPr>
        <a:xfrm>
          <a:off x="0" y="0"/>
          <a:ext cx="0" cy="0"/>
          <a:chOff x="0" y="0"/>
          <a:chExt cx="0" cy="0"/>
        </a:xfrm>
      </p:grpSpPr>
      <p:sp>
        <p:nvSpPr>
          <p:cNvPr id="2" name="Segnaposto data 3"/>
          <p:cNvSpPr txBox="1">
            <a:spLocks noGrp="1"/>
          </p:cNvSpPr>
          <p:nvPr>
            <p:ph type="dt" sz="half" idx="7"/>
          </p:nvPr>
        </p:nvSpPr>
        <p:spPr/>
        <p:txBody>
          <a:bodyPr/>
          <a:lstStyle>
            <a:lvl1pPr>
              <a:defRPr/>
            </a:lvl1pPr>
          </a:lstStyle>
          <a:p>
            <a:pPr lvl="0"/>
            <a:fld id="{FB289FF9-44C8-443B-896B-C9226026FC28}" type="datetime1">
              <a:rPr lang="it-IT"/>
              <a:pPr lvl="0"/>
              <a:t>20/11/2015</a:t>
            </a:fld>
            <a:endParaRPr lang="it-IT"/>
          </a:p>
        </p:txBody>
      </p:sp>
      <p:sp>
        <p:nvSpPr>
          <p:cNvPr id="3" name="Segnaposto piè di pagina 4"/>
          <p:cNvSpPr txBox="1">
            <a:spLocks noGrp="1"/>
          </p:cNvSpPr>
          <p:nvPr>
            <p:ph type="ftr" sz="quarter" idx="9"/>
          </p:nvPr>
        </p:nvSpPr>
        <p:spPr/>
        <p:txBody>
          <a:bodyPr/>
          <a:lstStyle>
            <a:lvl1pPr>
              <a:defRPr/>
            </a:lvl1pPr>
          </a:lstStyle>
          <a:p>
            <a:pPr lvl="0"/>
            <a:endParaRPr lang="it-IT"/>
          </a:p>
        </p:txBody>
      </p:sp>
      <p:sp>
        <p:nvSpPr>
          <p:cNvPr id="4" name="Segnaposto numero diapositiva 5"/>
          <p:cNvSpPr txBox="1">
            <a:spLocks noGrp="1"/>
          </p:cNvSpPr>
          <p:nvPr>
            <p:ph type="sldNum" sz="quarter" idx="8"/>
          </p:nvPr>
        </p:nvSpPr>
        <p:spPr/>
        <p:txBody>
          <a:bodyPr/>
          <a:lstStyle>
            <a:lvl1pPr>
              <a:defRPr/>
            </a:lvl1pPr>
          </a:lstStyle>
          <a:p>
            <a:pPr lvl="0"/>
            <a:fld id="{F1F6B3CE-2BF5-41BE-A7B7-A0C64F8FE934}" type="slidenum">
              <a:rPr/>
              <a:pPr lvl="0"/>
              <a:t>‹N›</a:t>
            </a:fld>
            <a:endParaRPr lang="it-IT"/>
          </a:p>
        </p:txBody>
      </p:sp>
      <p:sp>
        <p:nvSpPr>
          <p:cNvPr id="5" name="Rettangolo 6"/>
          <p:cNvSpPr/>
          <p:nvPr/>
        </p:nvSpPr>
        <p:spPr>
          <a:xfrm>
            <a:off x="251524" y="188640"/>
            <a:ext cx="936107" cy="6120682"/>
          </a:xfrm>
          <a:prstGeom prst="rect">
            <a:avLst/>
          </a:prstGeom>
          <a:solidFill>
            <a:srgbClr val="FF7619"/>
          </a:solidFill>
          <a:ln w="25402">
            <a:solidFill>
              <a:srgbClr val="FF7619"/>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10"/>
          <p:cNvSpPr/>
          <p:nvPr/>
        </p:nvSpPr>
        <p:spPr>
          <a:xfrm>
            <a:off x="5868143" y="188640"/>
            <a:ext cx="3096341" cy="216027"/>
          </a:xfrm>
          <a:prstGeom prst="rect">
            <a:avLst/>
          </a:prstGeom>
          <a:solidFill>
            <a:srgbClr val="FF7619"/>
          </a:solidFill>
          <a:ln w="25402">
            <a:solidFill>
              <a:srgbClr val="FF7619"/>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7" name="Rettangolo 11"/>
          <p:cNvSpPr/>
          <p:nvPr/>
        </p:nvSpPr>
        <p:spPr>
          <a:xfrm>
            <a:off x="971595" y="1412775"/>
            <a:ext cx="7992889" cy="216027"/>
          </a:xfrm>
          <a:prstGeom prst="rect">
            <a:avLst/>
          </a:prstGeom>
          <a:solidFill>
            <a:srgbClr val="663300"/>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8" name="Rettangolo 12"/>
          <p:cNvSpPr/>
          <p:nvPr/>
        </p:nvSpPr>
        <p:spPr>
          <a:xfrm>
            <a:off x="971595" y="1628802"/>
            <a:ext cx="7992889" cy="2088233"/>
          </a:xfrm>
          <a:prstGeom prst="rect">
            <a:avLst/>
          </a:prstGeom>
          <a:solidFill>
            <a:srgbClr val="FFFFFF"/>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9" name="Titolo 1"/>
          <p:cNvSpPr txBox="1">
            <a:spLocks noGrp="1"/>
          </p:cNvSpPr>
          <p:nvPr>
            <p:ph type="title"/>
          </p:nvPr>
        </p:nvSpPr>
        <p:spPr>
          <a:xfrm>
            <a:off x="1120075" y="2204865"/>
            <a:ext cx="7772400" cy="1470026"/>
          </a:xfrm>
        </p:spPr>
        <p:txBody>
          <a:bodyPr/>
          <a:lstStyle>
            <a:lvl1pPr>
              <a:defRPr>
                <a:solidFill>
                  <a:srgbClr val="462300"/>
                </a:solidFill>
              </a:defRPr>
            </a:lvl1pPr>
          </a:lstStyle>
          <a:p>
            <a:pPr lvl="0"/>
            <a:r>
              <a:rPr lang="it-IT"/>
              <a:t>Fare clic per modificare lo stile del titolo</a:t>
            </a:r>
          </a:p>
        </p:txBody>
      </p:sp>
      <p:sp>
        <p:nvSpPr>
          <p:cNvPr id="10" name="Rettangolo 14"/>
          <p:cNvSpPr/>
          <p:nvPr/>
        </p:nvSpPr>
        <p:spPr>
          <a:xfrm>
            <a:off x="467541" y="6237314"/>
            <a:ext cx="7992889" cy="216027"/>
          </a:xfrm>
          <a:prstGeom prst="rect">
            <a:avLst/>
          </a:prstGeom>
          <a:solidFill>
            <a:srgbClr val="542A00"/>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5"/>
          <p:cNvSpPr/>
          <p:nvPr/>
        </p:nvSpPr>
        <p:spPr>
          <a:xfrm>
            <a:off x="467541" y="4581125"/>
            <a:ext cx="7992889" cy="1656179"/>
          </a:xfrm>
          <a:prstGeom prst="rect">
            <a:avLst/>
          </a:prstGeom>
          <a:solidFill>
            <a:srgbClr val="FFFFFF"/>
          </a:solidFill>
          <a:ln w="25402">
            <a:solidFill>
              <a:srgbClr val="542A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Sottotitolo 2"/>
          <p:cNvSpPr txBox="1">
            <a:spLocks noGrp="1"/>
          </p:cNvSpPr>
          <p:nvPr>
            <p:ph type="subTitle" idx="4294967295"/>
          </p:nvPr>
        </p:nvSpPr>
        <p:spPr>
          <a:xfrm>
            <a:off x="1043604" y="4725143"/>
            <a:ext cx="6400800" cy="1464567"/>
          </a:xfrm>
        </p:spPr>
        <p:txBody>
          <a:bodyPr anchorCtr="1"/>
          <a:lstStyle>
            <a:lvl1pPr marL="0" indent="0" algn="ctr">
              <a:buNone/>
              <a:defRPr>
                <a:solidFill>
                  <a:srgbClr val="3E1F00"/>
                </a:solidFill>
              </a:defRPr>
            </a:lvl1pPr>
          </a:lstStyle>
          <a:p>
            <a:pPr lvl="0"/>
            <a:r>
              <a:rPr lang="it-IT"/>
              <a:t>Fare clic per modificare lo stile del sottotitolo dello schema</a:t>
            </a:r>
          </a:p>
        </p:txBody>
      </p:sp>
    </p:spTree>
    <p:extLst>
      <p:ext uri="{BB962C8B-B14F-4D97-AF65-F5344CB8AC3E}">
        <p14:creationId xmlns:p14="http://schemas.microsoft.com/office/powerpoint/2010/main" xmlns="" val="11704666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olo e contenuto">
    <p:spTree>
      <p:nvGrpSpPr>
        <p:cNvPr id="1" name=""/>
        <p:cNvGrpSpPr/>
        <p:nvPr/>
      </p:nvGrpSpPr>
      <p:grpSpPr>
        <a:xfrm>
          <a:off x="0" y="0"/>
          <a:ext cx="0" cy="0"/>
          <a:chOff x="0" y="0"/>
          <a:chExt cx="0" cy="0"/>
        </a:xfrm>
      </p:grpSpPr>
      <p:sp>
        <p:nvSpPr>
          <p:cNvPr id="2" name="Rettangolo 7"/>
          <p:cNvSpPr/>
          <p:nvPr/>
        </p:nvSpPr>
        <p:spPr>
          <a:xfrm>
            <a:off x="251524" y="188640"/>
            <a:ext cx="936107" cy="6120682"/>
          </a:xfrm>
          <a:prstGeom prst="rect">
            <a:avLst/>
          </a:prstGeom>
          <a:solidFill>
            <a:srgbClr val="FF7619"/>
          </a:solidFill>
          <a:ln w="25402">
            <a:solidFill>
              <a:srgbClr val="FF7619"/>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3" name="Titolo 1"/>
          <p:cNvSpPr txBox="1">
            <a:spLocks noGrp="1"/>
          </p:cNvSpPr>
          <p:nvPr>
            <p:ph type="title"/>
          </p:nvPr>
        </p:nvSpPr>
        <p:spPr>
          <a:xfrm>
            <a:off x="1187622" y="548676"/>
            <a:ext cx="7499177" cy="868954"/>
          </a:xfrm>
        </p:spPr>
        <p:txBody>
          <a:bodyPr/>
          <a:lstStyle>
            <a:lvl1pPr>
              <a:defRPr sz="4000" b="1">
                <a:solidFill>
                  <a:srgbClr val="7A2900"/>
                </a:solidFill>
              </a:defRPr>
            </a:lvl1pPr>
          </a:lstStyle>
          <a:p>
            <a:pPr lvl="0"/>
            <a:r>
              <a:rPr lang="it-IT"/>
              <a:t>Fare clic per modificare lo stile del titolo</a:t>
            </a:r>
          </a:p>
        </p:txBody>
      </p:sp>
      <p:sp>
        <p:nvSpPr>
          <p:cNvPr id="4" name="Segnaposto data 3"/>
          <p:cNvSpPr txBox="1">
            <a:spLocks noGrp="1"/>
          </p:cNvSpPr>
          <p:nvPr>
            <p:ph type="dt" sz="half" idx="7"/>
          </p:nvPr>
        </p:nvSpPr>
        <p:spPr/>
        <p:txBody>
          <a:bodyPr/>
          <a:lstStyle>
            <a:lvl1pPr>
              <a:defRPr/>
            </a:lvl1pPr>
          </a:lstStyle>
          <a:p>
            <a:pPr lvl="0"/>
            <a:fld id="{0399862C-992D-4493-9FC8-BEF6FF6A0EF1}" type="datetime1">
              <a:rPr lang="it-IT"/>
              <a:pPr lvl="0"/>
              <a:t>20/11/2015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29D0C0A-8BE7-41A8-A6A0-8926FCC9B863}" type="slidenum">
              <a:rPr/>
              <a:pPr lvl="0"/>
              <a:t>‹N›</a:t>
            </a:fld>
            <a:endParaRPr lang="it-IT"/>
          </a:p>
        </p:txBody>
      </p:sp>
      <p:sp>
        <p:nvSpPr>
          <p:cNvPr id="7" name="Rectangle 2"/>
          <p:cNvSpPr/>
          <p:nvPr/>
        </p:nvSpPr>
        <p:spPr>
          <a:xfrm>
            <a:off x="106860971" y="105289346"/>
            <a:ext cx="1343025" cy="7524753"/>
          </a:xfrm>
          <a:prstGeom prst="rect">
            <a:avLst/>
          </a:prstGeom>
          <a:solidFill>
            <a:srgbClr val="990033"/>
          </a:solidFill>
          <a:ln>
            <a:noFill/>
            <a:prstDash val="solid"/>
          </a:ln>
        </p:spPr>
        <p:txBody>
          <a:bodyPr vert="horz" wrap="square" lIns="36576" tIns="36576" rIns="36576" bIns="36576"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8" name="Rettangolo 8"/>
          <p:cNvSpPr/>
          <p:nvPr/>
        </p:nvSpPr>
        <p:spPr>
          <a:xfrm>
            <a:off x="5868143" y="188640"/>
            <a:ext cx="3096341" cy="216027"/>
          </a:xfrm>
          <a:prstGeom prst="rect">
            <a:avLst/>
          </a:prstGeom>
          <a:solidFill>
            <a:srgbClr val="FF7619"/>
          </a:solidFill>
          <a:ln w="25402">
            <a:solidFill>
              <a:srgbClr val="FF7619"/>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nvGrpSpPr>
          <p:cNvPr id="9" name="Gruppo 12"/>
          <p:cNvGrpSpPr/>
          <p:nvPr/>
        </p:nvGrpSpPr>
        <p:grpSpPr>
          <a:xfrm>
            <a:off x="971595" y="1412775"/>
            <a:ext cx="7704853" cy="5256583"/>
            <a:chOff x="971595" y="1412775"/>
            <a:chExt cx="7704853" cy="5256583"/>
          </a:xfrm>
        </p:grpSpPr>
        <p:sp>
          <p:nvSpPr>
            <p:cNvPr id="10" name="Rettangolo 9"/>
            <p:cNvSpPr/>
            <p:nvPr/>
          </p:nvSpPr>
          <p:spPr>
            <a:xfrm>
              <a:off x="971595" y="1412775"/>
              <a:ext cx="7704853" cy="216027"/>
            </a:xfrm>
            <a:prstGeom prst="rect">
              <a:avLst/>
            </a:prstGeom>
            <a:solidFill>
              <a:srgbClr val="663300"/>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971595" y="1628802"/>
              <a:ext cx="7704853" cy="5040556"/>
            </a:xfrm>
            <a:prstGeom prst="rect">
              <a:avLst/>
            </a:prstGeom>
            <a:solidFill>
              <a:srgbClr val="FFFFFF"/>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sp>
        <p:nvSpPr>
          <p:cNvPr id="12" name="Segnaposto contenuto 2"/>
          <p:cNvSpPr txBox="1">
            <a:spLocks noGrp="1"/>
          </p:cNvSpPr>
          <p:nvPr>
            <p:ph idx="4294967295"/>
          </p:nvPr>
        </p:nvSpPr>
        <p:spPr>
          <a:xfrm>
            <a:off x="1115613" y="1772820"/>
            <a:ext cx="7427168" cy="4824538"/>
          </a:xfrm>
        </p:spPr>
        <p:txBody>
          <a:bodyPr/>
          <a:lstStyle>
            <a:lvl1pPr>
              <a:defRPr>
                <a:solidFill>
                  <a:srgbClr val="462300"/>
                </a:solidFill>
              </a:defRPr>
            </a:lvl1pPr>
            <a:lvl2pPr>
              <a:buFont typeface="Wingdings 2" pitchFamily="18"/>
              <a:buChar char="P"/>
              <a:defRPr>
                <a:solidFill>
                  <a:srgbClr val="462300"/>
                </a:solidFill>
              </a:defRPr>
            </a:lvl2pPr>
            <a:lvl3pPr>
              <a:defRPr>
                <a:solidFill>
                  <a:srgbClr val="462300"/>
                </a:solidFill>
              </a:defRPr>
            </a:lvl3pPr>
            <a:lvl4pPr>
              <a:defRPr>
                <a:solidFill>
                  <a:srgbClr val="462300"/>
                </a:solidFill>
              </a:defRPr>
            </a:lvl4pPr>
            <a:lvl5pPr>
              <a:defRPr>
                <a:solidFill>
                  <a:srgbClr val="462300"/>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13" name="Picture 2" descr="http://api.ning.com/files/fht*aVUt2w9ZADUxfD6X37mI0rE1Lu2rR-FaKsvjzrF7CIhmmQMIe*p-aHGN3lRQ00vDFuZWG6g2qDKSAJpbkx65uO1Vlwxb/60x60.jpg"/>
          <p:cNvPicPr>
            <a:picLocks noChangeAspect="1"/>
          </p:cNvPicPr>
          <p:nvPr/>
        </p:nvPicPr>
        <p:blipFill>
          <a:blip r:embed="rId2" cstate="print"/>
          <a:srcRect/>
          <a:stretch>
            <a:fillRect/>
          </a:stretch>
        </p:blipFill>
        <p:spPr>
          <a:xfrm>
            <a:off x="8028386" y="1052730"/>
            <a:ext cx="936107" cy="936107"/>
          </a:xfrm>
          <a:prstGeom prst="rect">
            <a:avLst/>
          </a:prstGeom>
          <a:noFill/>
          <a:ln>
            <a:noFill/>
          </a:ln>
        </p:spPr>
      </p:pic>
    </p:spTree>
    <p:extLst>
      <p:ext uri="{BB962C8B-B14F-4D97-AF65-F5344CB8AC3E}">
        <p14:creationId xmlns:p14="http://schemas.microsoft.com/office/powerpoint/2010/main" xmlns="" val="13989660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B3F5B73A-C38A-4EF5-A1FA-069666DEE039}" type="datetimeFigureOut">
              <a:rPr lang="it-IT" smtClean="0">
                <a:solidFill>
                  <a:srgbClr val="002060">
                    <a:tint val="75000"/>
                  </a:srgbClr>
                </a:solidFill>
              </a:rPr>
              <a:pPr/>
              <a:t>20/11/2015</a:t>
            </a:fld>
            <a:endParaRPr lang="it-IT" dirty="0">
              <a:solidFill>
                <a:srgbClr val="002060">
                  <a:tint val="75000"/>
                </a:srgbClr>
              </a:solidFill>
            </a:endParaRPr>
          </a:p>
        </p:txBody>
      </p:sp>
      <p:sp>
        <p:nvSpPr>
          <p:cNvPr id="5" name="Segnaposto piè di pagina 4"/>
          <p:cNvSpPr>
            <a:spLocks noGrp="1"/>
          </p:cNvSpPr>
          <p:nvPr>
            <p:ph type="ftr" sz="quarter" idx="11"/>
          </p:nvPr>
        </p:nvSpPr>
        <p:spPr/>
        <p:txBody>
          <a:bodyPr/>
          <a:lstStyle/>
          <a:p>
            <a:endParaRPr lang="it-IT" dirty="0">
              <a:solidFill>
                <a:srgbClr val="002060">
                  <a:tint val="75000"/>
                </a:srgb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srgbClr val="002060">
                    <a:tint val="75000"/>
                  </a:srgbClr>
                </a:solidFill>
              </a:rPr>
              <a:pPr/>
              <a:t>‹N›</a:t>
            </a:fld>
            <a:endParaRPr lang="it-IT">
              <a:solidFill>
                <a:srgbClr val="002060">
                  <a:tint val="75000"/>
                </a:srgbClr>
              </a:solidFill>
            </a:endParaRPr>
          </a:p>
        </p:txBody>
      </p:sp>
      <p:sp>
        <p:nvSpPr>
          <p:cNvPr id="11" name="Rettangolo 10"/>
          <p:cNvSpPr/>
          <p:nvPr userDrawn="1"/>
        </p:nvSpPr>
        <p:spPr>
          <a:xfrm>
            <a:off x="2267744" y="188640"/>
            <a:ext cx="6696744" cy="7200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Titolo 1"/>
          <p:cNvSpPr>
            <a:spLocks noGrp="1"/>
          </p:cNvSpPr>
          <p:nvPr>
            <p:ph type="ctrTitle"/>
          </p:nvPr>
        </p:nvSpPr>
        <p:spPr>
          <a:xfrm>
            <a:off x="1115616" y="2780928"/>
            <a:ext cx="7632848" cy="1902073"/>
          </a:xfrm>
        </p:spPr>
        <p:txBody>
          <a:bodyPr/>
          <a:lstStyle>
            <a:lvl1pPr>
              <a:defRPr>
                <a:solidFill>
                  <a:srgbClr val="462300"/>
                </a:solidFill>
              </a:defRPr>
            </a:lvl1pPr>
          </a:lstStyle>
          <a:p>
            <a:r>
              <a:rPr lang="it-IT" dirty="0" smtClean="0"/>
              <a:t>Fare clic per modificare lo stile del titolo</a:t>
            </a:r>
            <a:endParaRPr lang="it-IT" dirty="0"/>
          </a:p>
        </p:txBody>
      </p:sp>
      <p:pic>
        <p:nvPicPr>
          <p:cNvPr id="15" name="Immagine 14"/>
          <p:cNvPicPr/>
          <p:nvPr userDrawn="1"/>
        </p:nvPicPr>
        <p:blipFill>
          <a:blip r:embed="rId2" cstate="print"/>
          <a:srcRect l="7300" t="12542" r="7592" b="50571"/>
          <a:stretch>
            <a:fillRect/>
          </a:stretch>
        </p:blipFill>
        <p:spPr bwMode="auto">
          <a:xfrm>
            <a:off x="3779912" y="5301208"/>
            <a:ext cx="5209824" cy="1406769"/>
          </a:xfrm>
          <a:prstGeom prst="rect">
            <a:avLst/>
          </a:prstGeom>
          <a:noFill/>
          <a:ln w="9525">
            <a:noFill/>
            <a:miter lim="800000"/>
            <a:headEnd/>
            <a:tailEnd/>
          </a:ln>
        </p:spPr>
      </p:pic>
      <p:sp>
        <p:nvSpPr>
          <p:cNvPr id="16" name="Rettangolo 15"/>
          <p:cNvSpPr/>
          <p:nvPr userDrawn="1"/>
        </p:nvSpPr>
        <p:spPr>
          <a:xfrm>
            <a:off x="251520" y="260648"/>
            <a:ext cx="1152128" cy="633670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Rettangolo 11"/>
          <p:cNvSpPr/>
          <p:nvPr userDrawn="1"/>
        </p:nvSpPr>
        <p:spPr>
          <a:xfrm>
            <a:off x="971600" y="2348880"/>
            <a:ext cx="7992888" cy="21602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3" name="Rettangolo 12"/>
          <p:cNvSpPr/>
          <p:nvPr userDrawn="1"/>
        </p:nvSpPr>
        <p:spPr>
          <a:xfrm>
            <a:off x="971600" y="2564904"/>
            <a:ext cx="7992888" cy="2448272"/>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xmlns="" val="30335170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393304" y="404664"/>
            <a:ext cx="7499176" cy="868958"/>
          </a:xfrm>
        </p:spPr>
        <p:txBody>
          <a:bodyPr>
            <a:noAutofit/>
          </a:bodyPr>
          <a:lstStyle>
            <a:lvl1pPr>
              <a:defRPr sz="38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defRPr>
            </a:lvl1pPr>
          </a:lstStyle>
          <a:p>
            <a:r>
              <a:rPr lang="it-IT" dirty="0" smtClean="0"/>
              <a:t>Fare clic per modificare lo stile del titolo</a:t>
            </a:r>
            <a:endParaRPr lang="it-IT" dirty="0"/>
          </a:p>
        </p:txBody>
      </p:sp>
      <p:sp>
        <p:nvSpPr>
          <p:cNvPr id="4" name="Segnaposto data 3"/>
          <p:cNvSpPr>
            <a:spLocks noGrp="1"/>
          </p:cNvSpPr>
          <p:nvPr>
            <p:ph type="dt" sz="half" idx="10"/>
          </p:nvPr>
        </p:nvSpPr>
        <p:spPr/>
        <p:txBody>
          <a:bodyPr/>
          <a:lstStyle/>
          <a:p>
            <a:fld id="{B3F5B73A-C38A-4EF5-A1FA-069666DEE039}" type="datetimeFigureOut">
              <a:rPr lang="it-IT" smtClean="0">
                <a:solidFill>
                  <a:srgbClr val="002060">
                    <a:tint val="75000"/>
                  </a:srgbClr>
                </a:solidFill>
              </a:rPr>
              <a:pPr/>
              <a:t>20/11/2015</a:t>
            </a:fld>
            <a:endParaRPr lang="it-IT">
              <a:solidFill>
                <a:srgbClr val="002060">
                  <a:tint val="75000"/>
                </a:srgbClr>
              </a:solidFill>
            </a:endParaRPr>
          </a:p>
        </p:txBody>
      </p:sp>
      <p:sp>
        <p:nvSpPr>
          <p:cNvPr id="5" name="Segnaposto piè di pagina 4"/>
          <p:cNvSpPr>
            <a:spLocks noGrp="1"/>
          </p:cNvSpPr>
          <p:nvPr>
            <p:ph type="ftr" sz="quarter" idx="11"/>
          </p:nvPr>
        </p:nvSpPr>
        <p:spPr/>
        <p:txBody>
          <a:bodyPr/>
          <a:lstStyle/>
          <a:p>
            <a:endParaRPr lang="it-IT" dirty="0">
              <a:solidFill>
                <a:srgbClr val="002060">
                  <a:tint val="75000"/>
                </a:srgb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srgbClr val="002060">
                    <a:tint val="75000"/>
                  </a:srgbClr>
                </a:solidFill>
              </a:rPr>
              <a:pPr/>
              <a:t>‹N›</a:t>
            </a:fld>
            <a:endParaRPr lang="it-IT">
              <a:solidFill>
                <a:srgbClr val="002060">
                  <a:tint val="75000"/>
                </a:srgbClr>
              </a:solidFill>
            </a:endParaRPr>
          </a:p>
        </p:txBody>
      </p:sp>
      <p:sp>
        <p:nvSpPr>
          <p:cNvPr id="1026" name="Rectangle 2"/>
          <p:cNvSpPr>
            <a:spLocks noChangeArrowheads="1" noChangeShapeType="1"/>
          </p:cNvSpPr>
          <p:nvPr userDrawn="1"/>
        </p:nvSpPr>
        <p:spPr bwMode="auto">
          <a:xfrm>
            <a:off x="106860975" y="105289350"/>
            <a:ext cx="1343025" cy="7524750"/>
          </a:xfrm>
          <a:prstGeom prst="rect">
            <a:avLst/>
          </a:prstGeom>
          <a:solidFill>
            <a:srgbClr val="990033"/>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it-IT">
              <a:solidFill>
                <a:srgbClr val="002060"/>
              </a:solidFill>
            </a:endParaRPr>
          </a:p>
        </p:txBody>
      </p:sp>
      <p:sp>
        <p:nvSpPr>
          <p:cNvPr id="9" name="Rettangolo 8"/>
          <p:cNvSpPr/>
          <p:nvPr userDrawn="1"/>
        </p:nvSpPr>
        <p:spPr>
          <a:xfrm>
            <a:off x="5868144" y="188640"/>
            <a:ext cx="3096344"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Segnaposto contenuto 2"/>
          <p:cNvSpPr>
            <a:spLocks noGrp="1"/>
          </p:cNvSpPr>
          <p:nvPr>
            <p:ph idx="1"/>
          </p:nvPr>
        </p:nvSpPr>
        <p:spPr>
          <a:xfrm>
            <a:off x="1115616" y="1772816"/>
            <a:ext cx="7427168" cy="4680520"/>
          </a:xfrm>
        </p:spPr>
        <p:txBody>
          <a:bodyPr/>
          <a:lstStyle>
            <a:lvl1pPr>
              <a:defRPr>
                <a:solidFill>
                  <a:srgbClr val="002060"/>
                </a:solidFill>
              </a:defRPr>
            </a:lvl1pPr>
            <a:lvl2pPr>
              <a:buFont typeface="Wingdings 2" pitchFamily="18" charset="2"/>
              <a:buChar char="P"/>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it-IT" dirty="0" smtClean="0"/>
              <a:t>Fare clic per modificare stili del testo dello schema</a:t>
            </a:r>
          </a:p>
          <a:p>
            <a:pPr lvl="1"/>
            <a:r>
              <a:rPr lang="it-IT" dirty="0" smtClean="0"/>
              <a:t>Secondo livello</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it-IT" dirty="0" smtClean="0"/>
              <a:t>Terzo livello</a:t>
            </a:r>
          </a:p>
          <a:p>
            <a:pPr lvl="3"/>
            <a:r>
              <a:rPr lang="it-IT" dirty="0" smtClean="0"/>
              <a:t>Quarto livello</a:t>
            </a:r>
          </a:p>
          <a:p>
            <a:pPr lvl="4"/>
            <a:r>
              <a:rPr lang="it-IT" dirty="0" smtClean="0"/>
              <a:t>Quinto livello</a:t>
            </a:r>
            <a:endParaRPr lang="it-IT" dirty="0"/>
          </a:p>
        </p:txBody>
      </p:sp>
      <p:cxnSp>
        <p:nvCxnSpPr>
          <p:cNvPr id="22" name="Connettore 1 21"/>
          <p:cNvCxnSpPr/>
          <p:nvPr userDrawn="1"/>
        </p:nvCxnSpPr>
        <p:spPr>
          <a:xfrm>
            <a:off x="8676456" y="6165304"/>
            <a:ext cx="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ttangolo 17"/>
          <p:cNvSpPr/>
          <p:nvPr userDrawn="1"/>
        </p:nvSpPr>
        <p:spPr>
          <a:xfrm>
            <a:off x="179512" y="260648"/>
            <a:ext cx="1152128" cy="64807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3" name="Gruppo 12"/>
          <p:cNvGrpSpPr/>
          <p:nvPr userDrawn="1"/>
        </p:nvGrpSpPr>
        <p:grpSpPr>
          <a:xfrm>
            <a:off x="971600" y="1412776"/>
            <a:ext cx="7704856" cy="5112568"/>
            <a:chOff x="971600" y="1412776"/>
            <a:chExt cx="7704856" cy="5112568"/>
          </a:xfrm>
        </p:grpSpPr>
        <p:sp>
          <p:nvSpPr>
            <p:cNvPr id="10" name="Rettangolo 9"/>
            <p:cNvSpPr/>
            <p:nvPr userDrawn="1"/>
          </p:nvSpPr>
          <p:spPr>
            <a:xfrm>
              <a:off x="971600" y="1412776"/>
              <a:ext cx="7704856" cy="21602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971600" y="1628800"/>
              <a:ext cx="7704856" cy="489654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pic>
        <p:nvPicPr>
          <p:cNvPr id="21" name="Immagine 20"/>
          <p:cNvPicPr/>
          <p:nvPr userDrawn="1"/>
        </p:nvPicPr>
        <p:blipFill>
          <a:blip r:embed="rId2" cstate="print"/>
          <a:srcRect l="7300" t="12542" r="56234" b="51584"/>
          <a:stretch>
            <a:fillRect/>
          </a:stretch>
        </p:blipFill>
        <p:spPr bwMode="auto">
          <a:xfrm>
            <a:off x="7452320" y="5733256"/>
            <a:ext cx="1527328" cy="936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4848947"/>
      </p:ext>
    </p:extLst>
  </p:cSld>
  <p:clrMapOvr>
    <a:masterClrMapping/>
  </p:clrMapOvr>
  <p:transition spd="slow"/>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20/11/2015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7" name="Rettangolo 6"/>
          <p:cNvSpPr/>
          <p:nvPr userDrawn="1"/>
        </p:nvSpPr>
        <p:spPr>
          <a:xfrm>
            <a:off x="251520" y="188640"/>
            <a:ext cx="936104" cy="612068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5868144" y="188640"/>
            <a:ext cx="3096344" cy="216024"/>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Rettangolo 11"/>
          <p:cNvSpPr/>
          <p:nvPr userDrawn="1"/>
        </p:nvSpPr>
        <p:spPr>
          <a:xfrm>
            <a:off x="971600" y="1412776"/>
            <a:ext cx="7992888" cy="21602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3" name="Rettangolo 12"/>
          <p:cNvSpPr/>
          <p:nvPr userDrawn="1"/>
        </p:nvSpPr>
        <p:spPr>
          <a:xfrm>
            <a:off x="971600" y="1628800"/>
            <a:ext cx="7992888" cy="2088232"/>
          </a:xfrm>
          <a:prstGeom prst="rect">
            <a:avLst/>
          </a:prstGeom>
          <a:solidFill>
            <a:srgbClr val="FFFFFF"/>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Titolo 1"/>
          <p:cNvSpPr>
            <a:spLocks noGrp="1"/>
          </p:cNvSpPr>
          <p:nvPr>
            <p:ph type="ctrTitle"/>
          </p:nvPr>
        </p:nvSpPr>
        <p:spPr>
          <a:xfrm>
            <a:off x="1120080" y="2204864"/>
            <a:ext cx="7772400" cy="1470025"/>
          </a:xfrm>
        </p:spPr>
        <p:txBody>
          <a:bodyPr/>
          <a:lstStyle>
            <a:lvl1pPr>
              <a:defRPr>
                <a:solidFill>
                  <a:srgbClr val="462300"/>
                </a:solidFill>
              </a:defRPr>
            </a:lvl1pPr>
          </a:lstStyle>
          <a:p>
            <a:r>
              <a:rPr lang="it-IT" dirty="0" smtClean="0"/>
              <a:t>Fare clic per modificare lo stile del titolo</a:t>
            </a:r>
            <a:endParaRPr lang="it-IT" dirty="0"/>
          </a:p>
        </p:txBody>
      </p:sp>
      <p:sp>
        <p:nvSpPr>
          <p:cNvPr id="15" name="Rettangolo 14"/>
          <p:cNvSpPr/>
          <p:nvPr userDrawn="1"/>
        </p:nvSpPr>
        <p:spPr>
          <a:xfrm>
            <a:off x="467544" y="6237312"/>
            <a:ext cx="7992888" cy="216024"/>
          </a:xfrm>
          <a:prstGeom prst="rect">
            <a:avLst/>
          </a:prstGeom>
          <a:solidFill>
            <a:srgbClr val="542A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6" name="Rettangolo 15"/>
          <p:cNvSpPr/>
          <p:nvPr userDrawn="1"/>
        </p:nvSpPr>
        <p:spPr>
          <a:xfrm>
            <a:off x="467544" y="4581128"/>
            <a:ext cx="7992888" cy="1656184"/>
          </a:xfrm>
          <a:prstGeom prst="rect">
            <a:avLst/>
          </a:prstGeom>
          <a:solidFill>
            <a:srgbClr val="FFFFFF"/>
          </a:solidFill>
          <a:ln>
            <a:solidFill>
              <a:srgbClr val="542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7" name="Sottotitolo 2"/>
          <p:cNvSpPr>
            <a:spLocks noGrp="1"/>
          </p:cNvSpPr>
          <p:nvPr>
            <p:ph type="subTitle" idx="1"/>
          </p:nvPr>
        </p:nvSpPr>
        <p:spPr>
          <a:xfrm>
            <a:off x="1043608" y="4725144"/>
            <a:ext cx="6400800" cy="1464568"/>
          </a:xfrm>
        </p:spPr>
        <p:txBody>
          <a:bodyPr/>
          <a:lstStyle>
            <a:lvl1pPr marL="0" indent="0" algn="ctr">
              <a:buNone/>
              <a:defRPr>
                <a:solidFill>
                  <a:srgbClr val="3E1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Fare clic per modificare lo stile del sottotitolo dello schema</a:t>
            </a:r>
            <a:endParaRPr lang="it-IT" dirty="0"/>
          </a:p>
        </p:txBody>
      </p:sp>
    </p:spTree>
    <p:extLst>
      <p:ext uri="{BB962C8B-B14F-4D97-AF65-F5344CB8AC3E}">
        <p14:creationId xmlns:p14="http://schemas.microsoft.com/office/powerpoint/2010/main" xmlns="" val="358683716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8" name="Rettangolo 7"/>
          <p:cNvSpPr/>
          <p:nvPr userDrawn="1"/>
        </p:nvSpPr>
        <p:spPr>
          <a:xfrm>
            <a:off x="251520" y="188640"/>
            <a:ext cx="936104" cy="612068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Titolo 1"/>
          <p:cNvSpPr>
            <a:spLocks noGrp="1"/>
          </p:cNvSpPr>
          <p:nvPr>
            <p:ph type="title"/>
          </p:nvPr>
        </p:nvSpPr>
        <p:spPr>
          <a:xfrm>
            <a:off x="1187624" y="548680"/>
            <a:ext cx="7499176" cy="868958"/>
          </a:xfrm>
        </p:spPr>
        <p:txBody>
          <a:bodyPr>
            <a:noAutofit/>
          </a:bodyPr>
          <a:lstStyle>
            <a:lvl1pPr>
              <a:defRPr sz="4000" b="1">
                <a:solidFill>
                  <a:srgbClr val="7A2900"/>
                </a:solidFill>
              </a:defRPr>
            </a:lvl1pPr>
          </a:lstStyle>
          <a:p>
            <a:r>
              <a:rPr lang="it-IT" dirty="0" smtClean="0"/>
              <a:t>Fare clic per modificare lo stile del titolo</a:t>
            </a:r>
            <a:endParaRPr lang="it-IT" dirty="0"/>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20/11/2015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1026" name="Rectangle 2"/>
          <p:cNvSpPr>
            <a:spLocks noChangeArrowheads="1" noChangeShapeType="1"/>
          </p:cNvSpPr>
          <p:nvPr userDrawn="1"/>
        </p:nvSpPr>
        <p:spPr bwMode="auto">
          <a:xfrm>
            <a:off x="106860975" y="105289350"/>
            <a:ext cx="1343025" cy="7524750"/>
          </a:xfrm>
          <a:prstGeom prst="rect">
            <a:avLst/>
          </a:prstGeom>
          <a:solidFill>
            <a:srgbClr val="990033"/>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it-IT">
              <a:solidFill>
                <a:prstClr val="black"/>
              </a:solidFill>
            </a:endParaRPr>
          </a:p>
        </p:txBody>
      </p:sp>
      <p:sp>
        <p:nvSpPr>
          <p:cNvPr id="9" name="Rettangolo 8"/>
          <p:cNvSpPr/>
          <p:nvPr userDrawn="1"/>
        </p:nvSpPr>
        <p:spPr>
          <a:xfrm>
            <a:off x="5868144" y="188640"/>
            <a:ext cx="3096344" cy="216024"/>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3" name="Gruppo 12"/>
          <p:cNvGrpSpPr/>
          <p:nvPr userDrawn="1"/>
        </p:nvGrpSpPr>
        <p:grpSpPr>
          <a:xfrm>
            <a:off x="971600" y="1412776"/>
            <a:ext cx="7704856" cy="5256584"/>
            <a:chOff x="971600" y="1412776"/>
            <a:chExt cx="7704856" cy="5256584"/>
          </a:xfrm>
        </p:grpSpPr>
        <p:sp>
          <p:nvSpPr>
            <p:cNvPr id="10" name="Rettangolo 9"/>
            <p:cNvSpPr/>
            <p:nvPr userDrawn="1"/>
          </p:nvSpPr>
          <p:spPr>
            <a:xfrm>
              <a:off x="971600" y="1412776"/>
              <a:ext cx="7704856" cy="21602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971600" y="1628800"/>
              <a:ext cx="7704856" cy="504056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12" name="Segnaposto contenuto 2"/>
          <p:cNvSpPr>
            <a:spLocks noGrp="1"/>
          </p:cNvSpPr>
          <p:nvPr>
            <p:ph idx="1"/>
          </p:nvPr>
        </p:nvSpPr>
        <p:spPr>
          <a:xfrm>
            <a:off x="1115616" y="1772816"/>
            <a:ext cx="7427168" cy="4824536"/>
          </a:xfrm>
        </p:spPr>
        <p:txBody>
          <a:bodyPr/>
          <a:lstStyle>
            <a:lvl1pPr>
              <a:defRPr>
                <a:solidFill>
                  <a:srgbClr val="462300"/>
                </a:solidFill>
              </a:defRPr>
            </a:lvl1pPr>
            <a:lvl2pPr>
              <a:buFont typeface="Wingdings 2" pitchFamily="18" charset="2"/>
              <a:buChar char="P"/>
              <a:defRPr>
                <a:solidFill>
                  <a:srgbClr val="462300"/>
                </a:solidFill>
              </a:defRPr>
            </a:lvl2pPr>
            <a:lvl3pPr>
              <a:defRPr>
                <a:solidFill>
                  <a:srgbClr val="462300"/>
                </a:solidFill>
              </a:defRPr>
            </a:lvl3pPr>
            <a:lvl4pPr>
              <a:defRPr>
                <a:solidFill>
                  <a:srgbClr val="462300"/>
                </a:solidFill>
              </a:defRPr>
            </a:lvl4pPr>
            <a:lvl5pPr>
              <a:defRPr>
                <a:solidFill>
                  <a:srgbClr val="462300"/>
                </a:solidFill>
              </a:defRPr>
            </a:lvl5pPr>
          </a:lstStyle>
          <a:p>
            <a:pPr lvl="0"/>
            <a:r>
              <a:rPr lang="it-IT" dirty="0" smtClean="0"/>
              <a:t>Fare clic per modificare stili del testo dello schema</a:t>
            </a:r>
          </a:p>
          <a:p>
            <a:pPr lvl="1"/>
            <a:r>
              <a:rPr lang="it-IT" dirty="0" smtClean="0"/>
              <a:t>Secondo livello</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it-IT" dirty="0" smtClean="0"/>
              <a:t>Terzo livello</a:t>
            </a:r>
          </a:p>
          <a:p>
            <a:pPr lvl="3"/>
            <a:r>
              <a:rPr lang="it-IT" dirty="0" smtClean="0"/>
              <a:t>Quarto livello</a:t>
            </a:r>
          </a:p>
          <a:p>
            <a:pPr lvl="4"/>
            <a:r>
              <a:rPr lang="it-IT" dirty="0" smtClean="0"/>
              <a:t>Quinto livello</a:t>
            </a:r>
            <a:endParaRPr lang="it-IT" dirty="0"/>
          </a:p>
        </p:txBody>
      </p:sp>
      <p:pic>
        <p:nvPicPr>
          <p:cNvPr id="40962" name="Picture 2" descr="http://api.ning.com/files/fht*aVUt2w9ZADUxfD6X37mI0rE1Lu2rR-FaKsvjzrF7CIhmmQMIe*p-aHGN3lRQ00vDFuZWG6g2qDKSAJpbkx65uO1Vlwxb/60x60.jpg"/>
          <p:cNvPicPr>
            <a:picLocks noChangeAspect="1" noChangeArrowheads="1"/>
          </p:cNvPicPr>
          <p:nvPr userDrawn="1"/>
        </p:nvPicPr>
        <p:blipFill>
          <a:blip r:embed="rId2" cstate="print"/>
          <a:srcRect/>
          <a:stretch>
            <a:fillRect/>
          </a:stretch>
        </p:blipFill>
        <p:spPr bwMode="auto">
          <a:xfrm>
            <a:off x="8028384" y="1052734"/>
            <a:ext cx="936104" cy="936106"/>
          </a:xfrm>
          <a:prstGeom prst="rect">
            <a:avLst/>
          </a:prstGeom>
          <a:noFill/>
        </p:spPr>
      </p:pic>
    </p:spTree>
    <p:extLst>
      <p:ext uri="{BB962C8B-B14F-4D97-AF65-F5344CB8AC3E}">
        <p14:creationId xmlns:p14="http://schemas.microsoft.com/office/powerpoint/2010/main" xmlns="" val="685995977"/>
      </p:ext>
    </p:extLst>
  </p:cSld>
  <p:clrMapOvr>
    <a:masterClrMapping/>
  </p:clrMapOvr>
  <p:transition spd="slow"/>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20/11/2015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7" name="Rettangolo 6"/>
          <p:cNvSpPr/>
          <p:nvPr userDrawn="1"/>
        </p:nvSpPr>
        <p:spPr>
          <a:xfrm>
            <a:off x="251520" y="188640"/>
            <a:ext cx="936104" cy="612068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5868144" y="188640"/>
            <a:ext cx="3096344" cy="216024"/>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Rettangolo 11"/>
          <p:cNvSpPr/>
          <p:nvPr userDrawn="1"/>
        </p:nvSpPr>
        <p:spPr>
          <a:xfrm>
            <a:off x="971600" y="1412776"/>
            <a:ext cx="7992888" cy="21602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3" name="Rettangolo 12"/>
          <p:cNvSpPr/>
          <p:nvPr userDrawn="1"/>
        </p:nvSpPr>
        <p:spPr>
          <a:xfrm>
            <a:off x="971600" y="1628800"/>
            <a:ext cx="7992888" cy="2088232"/>
          </a:xfrm>
          <a:prstGeom prst="rect">
            <a:avLst/>
          </a:prstGeom>
          <a:solidFill>
            <a:srgbClr val="FFFFFF"/>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Titolo 1"/>
          <p:cNvSpPr>
            <a:spLocks noGrp="1"/>
          </p:cNvSpPr>
          <p:nvPr>
            <p:ph type="ctrTitle"/>
          </p:nvPr>
        </p:nvSpPr>
        <p:spPr>
          <a:xfrm>
            <a:off x="1120080" y="2204864"/>
            <a:ext cx="7772400" cy="1470025"/>
          </a:xfrm>
        </p:spPr>
        <p:txBody>
          <a:bodyPr/>
          <a:lstStyle>
            <a:lvl1pPr>
              <a:defRPr>
                <a:solidFill>
                  <a:srgbClr val="462300"/>
                </a:solidFill>
              </a:defRPr>
            </a:lvl1pPr>
          </a:lstStyle>
          <a:p>
            <a:r>
              <a:rPr lang="it-IT" dirty="0" smtClean="0"/>
              <a:t>Fare clic per modificare lo stile del titolo</a:t>
            </a:r>
            <a:endParaRPr lang="it-IT" dirty="0"/>
          </a:p>
        </p:txBody>
      </p:sp>
      <p:sp>
        <p:nvSpPr>
          <p:cNvPr id="15" name="Rettangolo 14"/>
          <p:cNvSpPr/>
          <p:nvPr userDrawn="1"/>
        </p:nvSpPr>
        <p:spPr>
          <a:xfrm>
            <a:off x="467544" y="6237312"/>
            <a:ext cx="7992888" cy="216024"/>
          </a:xfrm>
          <a:prstGeom prst="rect">
            <a:avLst/>
          </a:prstGeom>
          <a:solidFill>
            <a:srgbClr val="542A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6" name="Rettangolo 15"/>
          <p:cNvSpPr/>
          <p:nvPr userDrawn="1"/>
        </p:nvSpPr>
        <p:spPr>
          <a:xfrm>
            <a:off x="467544" y="4581128"/>
            <a:ext cx="7992888" cy="1656184"/>
          </a:xfrm>
          <a:prstGeom prst="rect">
            <a:avLst/>
          </a:prstGeom>
          <a:solidFill>
            <a:srgbClr val="FFFFFF"/>
          </a:solidFill>
          <a:ln>
            <a:solidFill>
              <a:srgbClr val="542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7" name="Sottotitolo 2"/>
          <p:cNvSpPr>
            <a:spLocks noGrp="1"/>
          </p:cNvSpPr>
          <p:nvPr>
            <p:ph type="subTitle" idx="1"/>
          </p:nvPr>
        </p:nvSpPr>
        <p:spPr>
          <a:xfrm>
            <a:off x="1043608" y="4725144"/>
            <a:ext cx="6400800" cy="1464568"/>
          </a:xfrm>
        </p:spPr>
        <p:txBody>
          <a:bodyPr/>
          <a:lstStyle>
            <a:lvl1pPr marL="0" indent="0" algn="ctr">
              <a:buNone/>
              <a:defRPr>
                <a:solidFill>
                  <a:srgbClr val="3E1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Fare clic per modificare lo stile del sottotitolo dello schema</a:t>
            </a:r>
            <a:endParaRPr lang="it-IT" dirty="0"/>
          </a:p>
        </p:txBody>
      </p:sp>
    </p:spTree>
    <p:extLst>
      <p:ext uri="{BB962C8B-B14F-4D97-AF65-F5344CB8AC3E}">
        <p14:creationId xmlns:p14="http://schemas.microsoft.com/office/powerpoint/2010/main" xmlns="" val="3653765497"/>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olo e contenuto">
    <p:spTree>
      <p:nvGrpSpPr>
        <p:cNvPr id="1" name=""/>
        <p:cNvGrpSpPr/>
        <p:nvPr/>
      </p:nvGrpSpPr>
      <p:grpSpPr>
        <a:xfrm>
          <a:off x="0" y="0"/>
          <a:ext cx="0" cy="0"/>
          <a:chOff x="0" y="0"/>
          <a:chExt cx="0" cy="0"/>
        </a:xfrm>
      </p:grpSpPr>
      <p:sp>
        <p:nvSpPr>
          <p:cNvPr id="8" name="Rettangolo 7"/>
          <p:cNvSpPr/>
          <p:nvPr userDrawn="1"/>
        </p:nvSpPr>
        <p:spPr>
          <a:xfrm>
            <a:off x="251520" y="188640"/>
            <a:ext cx="936104" cy="612068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Titolo 1"/>
          <p:cNvSpPr>
            <a:spLocks noGrp="1"/>
          </p:cNvSpPr>
          <p:nvPr>
            <p:ph type="title"/>
          </p:nvPr>
        </p:nvSpPr>
        <p:spPr>
          <a:xfrm>
            <a:off x="1187624" y="548680"/>
            <a:ext cx="7499176" cy="868958"/>
          </a:xfrm>
        </p:spPr>
        <p:txBody>
          <a:bodyPr>
            <a:noAutofit/>
          </a:bodyPr>
          <a:lstStyle>
            <a:lvl1pPr>
              <a:defRPr sz="4000" b="1">
                <a:solidFill>
                  <a:srgbClr val="7A2900"/>
                </a:solidFill>
              </a:defRPr>
            </a:lvl1pPr>
          </a:lstStyle>
          <a:p>
            <a:r>
              <a:rPr lang="it-IT" dirty="0" smtClean="0"/>
              <a:t>Fare clic per modificare lo stile del titolo</a:t>
            </a:r>
            <a:endParaRPr lang="it-IT" dirty="0"/>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20/11/2015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1026" name="Rectangle 2"/>
          <p:cNvSpPr>
            <a:spLocks noChangeArrowheads="1" noChangeShapeType="1"/>
          </p:cNvSpPr>
          <p:nvPr userDrawn="1"/>
        </p:nvSpPr>
        <p:spPr bwMode="auto">
          <a:xfrm>
            <a:off x="106860975" y="105289350"/>
            <a:ext cx="1343025" cy="7524750"/>
          </a:xfrm>
          <a:prstGeom prst="rect">
            <a:avLst/>
          </a:prstGeom>
          <a:solidFill>
            <a:srgbClr val="990033"/>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it-IT">
              <a:solidFill>
                <a:prstClr val="black"/>
              </a:solidFill>
            </a:endParaRPr>
          </a:p>
        </p:txBody>
      </p:sp>
      <p:sp>
        <p:nvSpPr>
          <p:cNvPr id="9" name="Rettangolo 8"/>
          <p:cNvSpPr/>
          <p:nvPr userDrawn="1"/>
        </p:nvSpPr>
        <p:spPr>
          <a:xfrm>
            <a:off x="5868144" y="188640"/>
            <a:ext cx="3096344" cy="216024"/>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3" name="Gruppo 12"/>
          <p:cNvGrpSpPr/>
          <p:nvPr userDrawn="1"/>
        </p:nvGrpSpPr>
        <p:grpSpPr>
          <a:xfrm>
            <a:off x="971600" y="1412776"/>
            <a:ext cx="7704856" cy="5256584"/>
            <a:chOff x="971600" y="1412776"/>
            <a:chExt cx="7704856" cy="5256584"/>
          </a:xfrm>
        </p:grpSpPr>
        <p:sp>
          <p:nvSpPr>
            <p:cNvPr id="10" name="Rettangolo 9"/>
            <p:cNvSpPr/>
            <p:nvPr userDrawn="1"/>
          </p:nvSpPr>
          <p:spPr>
            <a:xfrm>
              <a:off x="971600" y="1412776"/>
              <a:ext cx="7704856" cy="21602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971600" y="1628800"/>
              <a:ext cx="7704856" cy="504056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12" name="Segnaposto contenuto 2"/>
          <p:cNvSpPr>
            <a:spLocks noGrp="1"/>
          </p:cNvSpPr>
          <p:nvPr>
            <p:ph idx="1"/>
          </p:nvPr>
        </p:nvSpPr>
        <p:spPr>
          <a:xfrm>
            <a:off x="1115616" y="1772816"/>
            <a:ext cx="7427168" cy="4824536"/>
          </a:xfrm>
        </p:spPr>
        <p:txBody>
          <a:bodyPr/>
          <a:lstStyle>
            <a:lvl1pPr>
              <a:defRPr>
                <a:solidFill>
                  <a:srgbClr val="462300"/>
                </a:solidFill>
              </a:defRPr>
            </a:lvl1pPr>
            <a:lvl2pPr>
              <a:buFont typeface="Wingdings 2" pitchFamily="18" charset="2"/>
              <a:buChar char="P"/>
              <a:defRPr>
                <a:solidFill>
                  <a:srgbClr val="462300"/>
                </a:solidFill>
              </a:defRPr>
            </a:lvl2pPr>
            <a:lvl3pPr>
              <a:defRPr>
                <a:solidFill>
                  <a:srgbClr val="462300"/>
                </a:solidFill>
              </a:defRPr>
            </a:lvl3pPr>
            <a:lvl4pPr>
              <a:defRPr>
                <a:solidFill>
                  <a:srgbClr val="462300"/>
                </a:solidFill>
              </a:defRPr>
            </a:lvl4pPr>
            <a:lvl5pPr>
              <a:defRPr>
                <a:solidFill>
                  <a:srgbClr val="462300"/>
                </a:solidFill>
              </a:defRPr>
            </a:lvl5pPr>
          </a:lstStyle>
          <a:p>
            <a:pPr lvl="0"/>
            <a:r>
              <a:rPr lang="it-IT" dirty="0" smtClean="0"/>
              <a:t>Fare clic per modificare stili del testo dello schema</a:t>
            </a:r>
          </a:p>
          <a:p>
            <a:pPr lvl="1"/>
            <a:r>
              <a:rPr lang="it-IT" dirty="0" smtClean="0"/>
              <a:t>Secondo livello</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it-IT" dirty="0" smtClean="0"/>
              <a:t>Terzo livello</a:t>
            </a:r>
          </a:p>
          <a:p>
            <a:pPr lvl="3"/>
            <a:r>
              <a:rPr lang="it-IT" dirty="0" smtClean="0"/>
              <a:t>Quarto livello</a:t>
            </a:r>
          </a:p>
          <a:p>
            <a:pPr lvl="4"/>
            <a:r>
              <a:rPr lang="it-IT" dirty="0" smtClean="0"/>
              <a:t>Quinto livello</a:t>
            </a:r>
            <a:endParaRPr lang="it-IT" dirty="0"/>
          </a:p>
        </p:txBody>
      </p:sp>
      <p:pic>
        <p:nvPicPr>
          <p:cNvPr id="40962" name="Picture 2" descr="http://api.ning.com/files/fht*aVUt2w9ZADUxfD6X37mI0rE1Lu2rR-FaKsvjzrF7CIhmmQMIe*p-aHGN3lRQ00vDFuZWG6g2qDKSAJpbkx65uO1Vlwxb/60x60.jpg"/>
          <p:cNvPicPr>
            <a:picLocks noChangeAspect="1" noChangeArrowheads="1"/>
          </p:cNvPicPr>
          <p:nvPr userDrawn="1"/>
        </p:nvPicPr>
        <p:blipFill>
          <a:blip r:embed="rId2" cstate="print"/>
          <a:srcRect/>
          <a:stretch>
            <a:fillRect/>
          </a:stretch>
        </p:blipFill>
        <p:spPr bwMode="auto">
          <a:xfrm>
            <a:off x="8028384" y="1052734"/>
            <a:ext cx="936104" cy="936106"/>
          </a:xfrm>
          <a:prstGeom prst="rect">
            <a:avLst/>
          </a:prstGeom>
          <a:noFill/>
        </p:spPr>
      </p:pic>
    </p:spTree>
    <p:extLst>
      <p:ext uri="{BB962C8B-B14F-4D97-AF65-F5344CB8AC3E}">
        <p14:creationId xmlns:p14="http://schemas.microsoft.com/office/powerpoint/2010/main" xmlns="" val="4007886667"/>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olo e contenuto">
    <p:spTree>
      <p:nvGrpSpPr>
        <p:cNvPr id="1" name=""/>
        <p:cNvGrpSpPr/>
        <p:nvPr/>
      </p:nvGrpSpPr>
      <p:grpSpPr>
        <a:xfrm>
          <a:off x="0" y="0"/>
          <a:ext cx="0" cy="0"/>
          <a:chOff x="0" y="0"/>
          <a:chExt cx="0" cy="0"/>
        </a:xfrm>
      </p:grpSpPr>
      <p:sp>
        <p:nvSpPr>
          <p:cNvPr id="2" name="Rettangolo 7"/>
          <p:cNvSpPr/>
          <p:nvPr/>
        </p:nvSpPr>
        <p:spPr>
          <a:xfrm>
            <a:off x="251524" y="188640"/>
            <a:ext cx="936107" cy="6120682"/>
          </a:xfrm>
          <a:prstGeom prst="rect">
            <a:avLst/>
          </a:prstGeom>
          <a:solidFill>
            <a:srgbClr val="FF7619"/>
          </a:solidFill>
          <a:ln w="25402">
            <a:solidFill>
              <a:srgbClr val="FF7619"/>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3" name="Titolo 1"/>
          <p:cNvSpPr txBox="1">
            <a:spLocks noGrp="1"/>
          </p:cNvSpPr>
          <p:nvPr>
            <p:ph type="title"/>
          </p:nvPr>
        </p:nvSpPr>
        <p:spPr>
          <a:xfrm>
            <a:off x="1187622" y="548676"/>
            <a:ext cx="7499177" cy="868954"/>
          </a:xfrm>
        </p:spPr>
        <p:txBody>
          <a:bodyPr/>
          <a:lstStyle>
            <a:lvl1pPr>
              <a:defRPr sz="4000" b="1">
                <a:solidFill>
                  <a:srgbClr val="7A2900"/>
                </a:solidFill>
              </a:defRPr>
            </a:lvl1pPr>
          </a:lstStyle>
          <a:p>
            <a:pPr lvl="0"/>
            <a:r>
              <a:rPr lang="it-IT"/>
              <a:t>Fare clic per modificare lo stile del titolo</a:t>
            </a:r>
          </a:p>
        </p:txBody>
      </p:sp>
      <p:sp>
        <p:nvSpPr>
          <p:cNvPr id="4" name="Segnaposto data 3"/>
          <p:cNvSpPr txBox="1">
            <a:spLocks noGrp="1"/>
          </p:cNvSpPr>
          <p:nvPr>
            <p:ph type="dt" sz="half" idx="7"/>
          </p:nvPr>
        </p:nvSpPr>
        <p:spPr/>
        <p:txBody>
          <a:bodyPr/>
          <a:lstStyle>
            <a:lvl1pPr>
              <a:defRPr/>
            </a:lvl1pPr>
          </a:lstStyle>
          <a:p>
            <a:pPr lvl="0"/>
            <a:fld id="{103D1268-F528-4045-83E5-5CF45B508789}" type="datetime1">
              <a:rPr lang="it-IT"/>
              <a:pPr lvl="0"/>
              <a:t>20/11/2015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F73A3930-1FAD-4E76-A033-D49A7234DAFA}" type="slidenum">
              <a:rPr/>
              <a:pPr lvl="0"/>
              <a:t>‹N›</a:t>
            </a:fld>
            <a:endParaRPr lang="it-IT"/>
          </a:p>
        </p:txBody>
      </p:sp>
      <p:sp>
        <p:nvSpPr>
          <p:cNvPr id="7" name="Rectangle 2"/>
          <p:cNvSpPr/>
          <p:nvPr/>
        </p:nvSpPr>
        <p:spPr>
          <a:xfrm>
            <a:off x="106860971" y="105289346"/>
            <a:ext cx="1343025" cy="7524753"/>
          </a:xfrm>
          <a:prstGeom prst="rect">
            <a:avLst/>
          </a:prstGeom>
          <a:solidFill>
            <a:srgbClr val="990033"/>
          </a:solidFill>
          <a:ln>
            <a:noFill/>
            <a:prstDash val="solid"/>
          </a:ln>
        </p:spPr>
        <p:txBody>
          <a:bodyPr vert="horz" wrap="square" lIns="36576" tIns="36576" rIns="36576" bIns="36576"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8" name="Rettangolo 8"/>
          <p:cNvSpPr/>
          <p:nvPr/>
        </p:nvSpPr>
        <p:spPr>
          <a:xfrm>
            <a:off x="5868143" y="188640"/>
            <a:ext cx="3096341" cy="216027"/>
          </a:xfrm>
          <a:prstGeom prst="rect">
            <a:avLst/>
          </a:prstGeom>
          <a:solidFill>
            <a:srgbClr val="FF7619"/>
          </a:solidFill>
          <a:ln w="25402">
            <a:solidFill>
              <a:srgbClr val="FF7619"/>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nvGrpSpPr>
          <p:cNvPr id="9" name="Gruppo 12"/>
          <p:cNvGrpSpPr/>
          <p:nvPr/>
        </p:nvGrpSpPr>
        <p:grpSpPr>
          <a:xfrm>
            <a:off x="971595" y="1412775"/>
            <a:ext cx="7704853" cy="5256583"/>
            <a:chOff x="971595" y="1412775"/>
            <a:chExt cx="7704853" cy="5256583"/>
          </a:xfrm>
        </p:grpSpPr>
        <p:sp>
          <p:nvSpPr>
            <p:cNvPr id="10" name="Rettangolo 9"/>
            <p:cNvSpPr/>
            <p:nvPr/>
          </p:nvSpPr>
          <p:spPr>
            <a:xfrm>
              <a:off x="971595" y="1412775"/>
              <a:ext cx="7704853" cy="216027"/>
            </a:xfrm>
            <a:prstGeom prst="rect">
              <a:avLst/>
            </a:prstGeom>
            <a:solidFill>
              <a:srgbClr val="663300"/>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10"/>
            <p:cNvSpPr/>
            <p:nvPr/>
          </p:nvSpPr>
          <p:spPr>
            <a:xfrm>
              <a:off x="971595" y="1628802"/>
              <a:ext cx="7704853" cy="5040556"/>
            </a:xfrm>
            <a:prstGeom prst="rect">
              <a:avLst/>
            </a:prstGeom>
            <a:solidFill>
              <a:srgbClr val="FFFFFF"/>
            </a:solidFill>
            <a:ln w="25402">
              <a:solidFill>
                <a:srgbClr val="6633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sp>
        <p:nvSpPr>
          <p:cNvPr id="12" name="Segnaposto contenuto 2"/>
          <p:cNvSpPr txBox="1">
            <a:spLocks noGrp="1"/>
          </p:cNvSpPr>
          <p:nvPr>
            <p:ph idx="4294967295"/>
          </p:nvPr>
        </p:nvSpPr>
        <p:spPr>
          <a:xfrm>
            <a:off x="1115613" y="1772820"/>
            <a:ext cx="7427168" cy="4824538"/>
          </a:xfrm>
        </p:spPr>
        <p:txBody>
          <a:bodyPr/>
          <a:lstStyle>
            <a:lvl1pPr>
              <a:defRPr>
                <a:solidFill>
                  <a:srgbClr val="462300"/>
                </a:solidFill>
              </a:defRPr>
            </a:lvl1pPr>
            <a:lvl2pPr>
              <a:buFont typeface="Wingdings 2" pitchFamily="18"/>
              <a:buChar char="P"/>
              <a:defRPr>
                <a:solidFill>
                  <a:srgbClr val="462300"/>
                </a:solidFill>
              </a:defRPr>
            </a:lvl2pPr>
            <a:lvl3pPr>
              <a:defRPr>
                <a:solidFill>
                  <a:srgbClr val="462300"/>
                </a:solidFill>
              </a:defRPr>
            </a:lvl3pPr>
            <a:lvl4pPr>
              <a:defRPr>
                <a:solidFill>
                  <a:srgbClr val="462300"/>
                </a:solidFill>
              </a:defRPr>
            </a:lvl4pPr>
            <a:lvl5pPr>
              <a:defRPr>
                <a:solidFill>
                  <a:srgbClr val="462300"/>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13" name="Picture 2" descr="http://api.ning.com/files/fht*aVUt2w9ZADUxfD6X37mI0rE1Lu2rR-FaKsvjzrF7CIhmmQMIe*p-aHGN3lRQ00vDFuZWG6g2qDKSAJpbkx65uO1Vlwxb/60x60.jpg"/>
          <p:cNvPicPr>
            <a:picLocks noChangeAspect="1"/>
          </p:cNvPicPr>
          <p:nvPr/>
        </p:nvPicPr>
        <p:blipFill>
          <a:blip r:embed="rId2" cstate="print"/>
          <a:srcRect/>
          <a:stretch>
            <a:fillRect/>
          </a:stretch>
        </p:blipFill>
        <p:spPr>
          <a:xfrm>
            <a:off x="8028386" y="1052730"/>
            <a:ext cx="936107" cy="936107"/>
          </a:xfrm>
          <a:prstGeom prst="rect">
            <a:avLst/>
          </a:prstGeom>
          <a:noFill/>
          <a:ln>
            <a:noFill/>
          </a:ln>
        </p:spPr>
      </p:pic>
    </p:spTree>
    <p:extLst>
      <p:ext uri="{BB962C8B-B14F-4D97-AF65-F5344CB8AC3E}">
        <p14:creationId xmlns:p14="http://schemas.microsoft.com/office/powerpoint/2010/main" xmlns="" val="38555522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F2102396-12AF-47DF-8170-4AB0FD84CF3D}" type="datetime1">
              <a:rPr lang="it-IT"/>
              <a:pPr lvl="0"/>
              <a:t>20/11/2015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920380DF-A66D-472F-944D-23C2181C321D}" type="slidenum">
              <a:rPr/>
              <a:pPr lvl="0"/>
              <a:t>‹N›</a:t>
            </a:fld>
            <a:endParaRPr lang="it-IT"/>
          </a:p>
        </p:txBody>
      </p:sp>
    </p:spTree>
    <p:extLst>
      <p:ext uri="{BB962C8B-B14F-4D97-AF65-F5344CB8AC3E}">
        <p14:creationId xmlns:p14="http://schemas.microsoft.com/office/powerpoint/2010/main" xmlns="" val="1446416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5887C3D9-8E7A-407A-9A7F-CB6F881AC27D}" type="datetime1">
              <a:rPr lang="it-IT"/>
              <a:pPr lvl="0"/>
              <a:t>20/11/2015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53B92B8D-96CC-45FB-A5CD-0910D74FD9BA}" type="slidenum">
              <a:rPr/>
              <a:pPr lvl="0"/>
              <a:t>‹N›</a:t>
            </a:fld>
            <a:endParaRPr lang="it-IT"/>
          </a:p>
        </p:txBody>
      </p:sp>
    </p:spTree>
    <p:extLst>
      <p:ext uri="{BB962C8B-B14F-4D97-AF65-F5344CB8AC3E}">
        <p14:creationId xmlns:p14="http://schemas.microsoft.com/office/powerpoint/2010/main" xmlns="" val="1604703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542A6B93-C9F3-4443-8D9C-2423E9687AFB}" type="datetime1">
              <a:rPr lang="it-IT"/>
              <a:pPr lvl="0"/>
              <a:t>20/11/2015</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EE3884D0-8908-4F45-B0C4-6B175FD14048}" type="slidenum">
              <a:rPr/>
              <a:pPr lvl="0"/>
              <a:t>‹N›</a:t>
            </a:fld>
            <a:endParaRPr lang="it-IT"/>
          </a:p>
        </p:txBody>
      </p:sp>
    </p:spTree>
    <p:extLst>
      <p:ext uri="{BB962C8B-B14F-4D97-AF65-F5344CB8AC3E}">
        <p14:creationId xmlns:p14="http://schemas.microsoft.com/office/powerpoint/2010/main" xmlns="" val="1093668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5C539C4D-4A23-42A0-93C4-A59FF454DA83}" type="datetime1">
              <a:rPr lang="it-IT"/>
              <a:pPr lvl="0"/>
              <a:t>20/11/2015</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FAC48F9E-F318-4BDB-9617-4844FDE26C81}" type="slidenum">
              <a:rPr/>
              <a:pPr lvl="0"/>
              <a:t>‹N›</a:t>
            </a:fld>
            <a:endParaRPr lang="it-IT"/>
          </a:p>
        </p:txBody>
      </p:sp>
    </p:spTree>
    <p:extLst>
      <p:ext uri="{BB962C8B-B14F-4D97-AF65-F5344CB8AC3E}">
        <p14:creationId xmlns:p14="http://schemas.microsoft.com/office/powerpoint/2010/main" xmlns="" val="14833782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2D4112AB-D690-43E5-9C9B-600BC30DCC1A}" type="datetime1">
              <a:rPr lang="it-IT"/>
              <a:pPr lvl="0"/>
              <a:t>20/11/2015</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1A8F11D6-049B-4F4D-82B5-C65EBC540BB4}" type="slidenum">
              <a:rPr/>
              <a:pPr lvl="0"/>
              <a:t>‹N›</a:t>
            </a:fld>
            <a:endParaRPr lang="it-IT"/>
          </a:p>
        </p:txBody>
      </p:sp>
      <p:sp>
        <p:nvSpPr>
          <p:cNvPr id="5" name="Rettangolo 4"/>
          <p:cNvSpPr/>
          <p:nvPr/>
        </p:nvSpPr>
        <p:spPr>
          <a:xfrm>
            <a:off x="251524" y="188640"/>
            <a:ext cx="936107" cy="6120682"/>
          </a:xfrm>
          <a:prstGeom prst="rect">
            <a:avLst/>
          </a:prstGeom>
          <a:solidFill>
            <a:srgbClr val="990033"/>
          </a:solidFill>
          <a:ln w="25402">
            <a:solidFill>
              <a:srgbClr val="990033"/>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6" name="Rettangolo 5"/>
          <p:cNvSpPr/>
          <p:nvPr/>
        </p:nvSpPr>
        <p:spPr>
          <a:xfrm>
            <a:off x="5868143" y="188640"/>
            <a:ext cx="3096341" cy="216027"/>
          </a:xfrm>
          <a:prstGeom prst="rect">
            <a:avLst/>
          </a:prstGeom>
          <a:solidFill>
            <a:srgbClr val="990033"/>
          </a:solidFill>
          <a:ln w="25402">
            <a:solidFill>
              <a:srgbClr val="990033"/>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xmlns="" val="18517291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A961C949-C194-458B-9821-C6A30A2752D2}" type="datetime1">
              <a:rPr lang="it-IT"/>
              <a:pPr lvl="0"/>
              <a:t>20/11/2015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5C6FA2C0-D1E4-4635-A2C6-5E83F31281CF}" type="slidenum">
              <a:rPr/>
              <a:pPr lvl="0"/>
              <a:t>‹N›</a:t>
            </a:fld>
            <a:endParaRPr lang="it-IT"/>
          </a:p>
        </p:txBody>
      </p:sp>
    </p:spTree>
    <p:extLst>
      <p:ext uri="{BB962C8B-B14F-4D97-AF65-F5344CB8AC3E}">
        <p14:creationId xmlns:p14="http://schemas.microsoft.com/office/powerpoint/2010/main" xmlns="" val="13033564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5333D961-ED8F-41E1-8D33-ABD7C41C5630}" type="datetime1">
              <a:rPr lang="it-IT"/>
              <a:pPr lvl="0"/>
              <a:t>20/11/2015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AA6A67EA-4714-4F46-9173-9B7060EFC280}" type="slidenum">
              <a:rPr/>
              <a:pPr lvl="0"/>
              <a:t>‹N›</a:t>
            </a:fld>
            <a:endParaRPr lang="it-IT"/>
          </a:p>
        </p:txBody>
      </p:sp>
    </p:spTree>
    <p:extLst>
      <p:ext uri="{BB962C8B-B14F-4D97-AF65-F5344CB8AC3E}">
        <p14:creationId xmlns:p14="http://schemas.microsoft.com/office/powerpoint/2010/main" xmlns="" val="8439644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88DA5ADC-A6F4-4498-8BF7-3C2C9A20BC9A}" type="datetime1">
              <a:rPr lang="it-IT"/>
              <a:pPr lvl="0"/>
              <a:t>20/11/2015</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33287676-6B4D-4DAB-A7B5-8E41D2328747}" type="slidenum">
              <a:rPr/>
              <a:pPr lvl="0"/>
              <a:t>‹N›</a:t>
            </a:fld>
            <a:endParaRPr lang="it-IT"/>
          </a:p>
        </p:txBody>
      </p:sp>
      <p:sp>
        <p:nvSpPr>
          <p:cNvPr id="7" name="Rectangle 2"/>
          <p:cNvSpPr/>
          <p:nvPr/>
        </p:nvSpPr>
        <p:spPr>
          <a:xfrm>
            <a:off x="106860971" y="105289346"/>
            <a:ext cx="1343025" cy="7524753"/>
          </a:xfrm>
          <a:prstGeom prst="rect">
            <a:avLst/>
          </a:prstGeom>
          <a:solidFill>
            <a:srgbClr val="990033"/>
          </a:solidFill>
          <a:ln>
            <a:noFill/>
            <a:prstDash val="solid"/>
          </a:ln>
        </p:spPr>
        <p:txBody>
          <a:bodyPr vert="horz" wrap="square" lIns="36576" tIns="36576" rIns="36576" bIns="36576"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867" r:id="rId14"/>
    <p:sldLayoutId id="2147483868" r:id="rId15"/>
    <p:sldLayoutId id="2147483747" r:id="rId16"/>
    <p:sldLayoutId id="2147483748" r:id="rId17"/>
    <p:sldLayoutId id="2147483759" r:id="rId18"/>
    <p:sldLayoutId id="2147483760" r:id="rId19"/>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sherpa.ac.uk/romeo/"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sparc.arl.org/resources/authors/addendum"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creativecommons.org/choose/?lang=en"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oaj.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thinkchecksubmit.org/" TargetMode="External"/><Relationship Id="rId7" Type="http://schemas.openxmlformats.org/officeDocument/2006/relationships/hyperlink" Target="http://crln.acrl.org/content/76/3/132.full" TargetMode="External"/><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hyperlink" Target="http://scholarlyoa.com/publishers/"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hyperlink" Target="http://goo.gl/HxFYgg"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goo.gl/BR0pON" TargetMode="External"/><Relationship Id="rId4" Type="http://schemas.openxmlformats.org/officeDocument/2006/relationships/image" Target="../media/image32.png"/><Relationship Id="rId9" Type="http://schemas.openxmlformats.org/officeDocument/2006/relationships/hyperlink" Target="https://pkp.sfu.ca/oj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elifesciences.org/" TargetMode="External"/><Relationship Id="rId7" Type="http://schemas.openxmlformats.org/officeDocument/2006/relationships/hyperlink" Target="https://www.peerageofscience.org/" TargetMode="Externa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hyperlink" Target="https://peerj.com/"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hyperlink" Target="http://dissem.in/"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hyperlink" Target="https://impactstory.org/" TargetMode="External"/><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hyperlink" Target="http://altmetrics.org/manifesto/" TargetMode="External"/><Relationship Id="rId5" Type="http://schemas.openxmlformats.org/officeDocument/2006/relationships/image" Target="../media/image49.png"/><Relationship Id="rId10" Type="http://schemas.openxmlformats.org/officeDocument/2006/relationships/hyperlink" Target="http://www.altmetric.com/bookmarklet.php" TargetMode="External"/><Relationship Id="rId4" Type="http://schemas.openxmlformats.org/officeDocument/2006/relationships/hyperlink" Target="https://www.timeshighereducation.com/news/journal-impact-factors-no-longer-credible" TargetMode="External"/><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ec.europa.eu/research/participants/data/ref/h2020/legal_basis/rules_participation/h2020-rules-participation_en.pdf"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emf"/><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goo.gl/Lr1MX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emf"/><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7.emf"/><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hyperlink" Target="http://figshare.com/articles/101_Innovations_in_Scholarly_Communication_the_Changing_Research_Workflow/1286826"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www.leru.org/index.php/public/extra/signtheLERUstatement/" TargetMode="External"/><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hyperlink" Target="http://goo.gl/3VQE6W"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eprints.soton.ac.uk/381526/"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youtube.com/watch?v=6sJbi2eaPXc&amp;list=PL579F6BE69794EAEF&amp;index=1&amp;feature=plpp_video"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zenodo.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1">
    <p:bg>
      <p:bgPr>
        <a:solidFill>
          <a:schemeClr val="accent1"/>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685800" y="1128543"/>
            <a:ext cx="7772400" cy="2387598"/>
          </a:xfrm>
        </p:spPr>
        <p:txBody>
          <a:bodyPr/>
          <a:lstStyle/>
          <a:p>
            <a:pPr lvl="0"/>
            <a:r>
              <a:rPr lang="it-IT" b="1" dirty="0" smtClean="0"/>
              <a:t>How to </a:t>
            </a:r>
            <a:r>
              <a:rPr lang="it-IT" b="1" dirty="0" err="1" smtClean="0"/>
              <a:t>make</a:t>
            </a:r>
            <a:r>
              <a:rPr lang="it-IT" b="1" dirty="0"/>
              <a:t/>
            </a:r>
            <a:br>
              <a:rPr lang="it-IT" b="1" dirty="0"/>
            </a:br>
            <a:r>
              <a:rPr lang="it-IT" b="1" dirty="0" err="1" smtClean="0"/>
              <a:t>my</a:t>
            </a:r>
            <a:r>
              <a:rPr lang="it-IT" b="1" dirty="0" smtClean="0"/>
              <a:t> </a:t>
            </a:r>
            <a:r>
              <a:rPr lang="it-IT" b="1" dirty="0" err="1" smtClean="0"/>
              <a:t>paper</a:t>
            </a:r>
            <a:r>
              <a:rPr lang="it-IT" b="1" dirty="0" smtClean="0"/>
              <a:t> open</a:t>
            </a:r>
            <a:endParaRPr lang="it-IT" b="1" dirty="0"/>
          </a:p>
        </p:txBody>
      </p:sp>
      <p:sp>
        <p:nvSpPr>
          <p:cNvPr id="3" name="Sottotitolo 2"/>
          <p:cNvSpPr txBox="1">
            <a:spLocks noGrp="1"/>
          </p:cNvSpPr>
          <p:nvPr>
            <p:ph type="subTitle" idx="4294967295"/>
          </p:nvPr>
        </p:nvSpPr>
        <p:spPr>
          <a:xfrm>
            <a:off x="1143000" y="5202241"/>
            <a:ext cx="6858000" cy="1655758"/>
          </a:xfrm>
        </p:spPr>
        <p:txBody>
          <a:bodyPr/>
          <a:lstStyle/>
          <a:p>
            <a:pPr lvl="0"/>
            <a:r>
              <a:rPr lang="it-IT" dirty="0"/>
              <a:t>Elena Giglia</a:t>
            </a:r>
          </a:p>
          <a:p>
            <a:pPr lvl="0"/>
            <a:r>
              <a:rPr lang="it-IT" dirty="0"/>
              <a:t>Ufficio Accesso aperto – editoria elettronica</a:t>
            </a:r>
          </a:p>
          <a:p>
            <a:pPr lvl="0"/>
            <a:r>
              <a:rPr lang="it-IT" dirty="0"/>
              <a:t>Università di Torino</a:t>
            </a:r>
          </a:p>
          <a:p>
            <a:pPr lvl="0"/>
            <a:endParaRPr lang="it-IT" dirty="0"/>
          </a:p>
        </p:txBody>
      </p:sp>
      <p:pic>
        <p:nvPicPr>
          <p:cNvPr id="4" name="Immagine 3"/>
          <p:cNvPicPr>
            <a:picLocks noChangeAspect="1"/>
          </p:cNvPicPr>
          <p:nvPr/>
        </p:nvPicPr>
        <p:blipFill>
          <a:blip r:embed="rId3" cstate="print"/>
          <a:stretch>
            <a:fillRect/>
          </a:stretch>
        </p:blipFill>
        <p:spPr>
          <a:xfrm>
            <a:off x="305639" y="6453336"/>
            <a:ext cx="838200" cy="295275"/>
          </a:xfrm>
          <a:prstGeom prst="rect">
            <a:avLst/>
          </a:prstGeom>
        </p:spPr>
      </p:pic>
      <p:sp>
        <p:nvSpPr>
          <p:cNvPr id="5" name="Rettangolo 4"/>
          <p:cNvSpPr/>
          <p:nvPr/>
        </p:nvSpPr>
        <p:spPr>
          <a:xfrm>
            <a:off x="1143000" y="6453336"/>
            <a:ext cx="7758608" cy="307777"/>
          </a:xfrm>
          <a:prstGeom prst="rect">
            <a:avLst/>
          </a:prstGeom>
        </p:spPr>
        <p:txBody>
          <a:bodyPr wrap="square">
            <a:spAutoFit/>
          </a:bodyPr>
          <a:lstStyle/>
          <a:p>
            <a:r>
              <a:rPr lang="en-US" sz="1400" dirty="0"/>
              <a:t>This work is licensed under a </a:t>
            </a:r>
            <a:r>
              <a:rPr lang="en-US" sz="1400" dirty="0">
                <a:hlinkClick r:id="rId4"/>
              </a:rPr>
              <a:t>Creative Commons Attribution-</a:t>
            </a:r>
            <a:r>
              <a:rPr lang="en-US" sz="1400" dirty="0" err="1">
                <a:hlinkClick r:id="rId4"/>
              </a:rPr>
              <a:t>ShareAlike</a:t>
            </a:r>
            <a:r>
              <a:rPr lang="en-US" sz="1400" dirty="0">
                <a:hlinkClick r:id="rId4"/>
              </a:rPr>
              <a:t> 4.0 International License</a:t>
            </a:r>
            <a:r>
              <a:rPr lang="en-US" sz="1400" dirty="0"/>
              <a:t>.</a:t>
            </a:r>
            <a:endParaRPr lang="it-IT" sz="14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7" name="CasellaDiTesto 6"/>
          <p:cNvSpPr txBox="1"/>
          <p:nvPr/>
        </p:nvSpPr>
        <p:spPr>
          <a:xfrm>
            <a:off x="0" y="0"/>
            <a:ext cx="4757008" cy="584775"/>
          </a:xfrm>
          <a:prstGeom prst="rect">
            <a:avLst/>
          </a:prstGeom>
          <a:noFill/>
        </p:spPr>
        <p:txBody>
          <a:bodyPr wrap="none" rtlCol="0">
            <a:spAutoFit/>
          </a:bodyPr>
          <a:lstStyle/>
          <a:p>
            <a:r>
              <a:rPr lang="it-IT" sz="3200" b="1" dirty="0" smtClean="0">
                <a:solidFill>
                  <a:srgbClr val="FFFFFF"/>
                </a:solidFill>
              </a:rPr>
              <a:t>Green road – </a:t>
            </a:r>
            <a:r>
              <a:rPr lang="it-IT" sz="3200" b="1" dirty="0" err="1" smtClean="0">
                <a:solidFill>
                  <a:srgbClr val="FFFFFF"/>
                </a:solidFill>
              </a:rPr>
              <a:t>self-archiving</a:t>
            </a:r>
            <a:endParaRPr lang="it-IT" sz="3200" b="1" dirty="0">
              <a:solidFill>
                <a:srgbClr val="FFFFFF"/>
              </a:solidFill>
            </a:endParaRPr>
          </a:p>
        </p:txBody>
      </p:sp>
      <p:sp>
        <p:nvSpPr>
          <p:cNvPr id="3" name="Rettangolo 2"/>
          <p:cNvSpPr/>
          <p:nvPr/>
        </p:nvSpPr>
        <p:spPr>
          <a:xfrm>
            <a:off x="3131840" y="1412776"/>
            <a:ext cx="4176464" cy="122413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rgbClr val="000000"/>
                </a:solidFill>
              </a:rPr>
              <a:t>70%  of international </a:t>
            </a:r>
            <a:r>
              <a:rPr lang="en-US" dirty="0" smtClean="0">
                <a:solidFill>
                  <a:srgbClr val="000000"/>
                </a:solidFill>
              </a:rPr>
              <a:t>publishers</a:t>
            </a:r>
            <a:br>
              <a:rPr lang="en-US" dirty="0" smtClean="0">
                <a:solidFill>
                  <a:srgbClr val="000000"/>
                </a:solidFill>
              </a:rPr>
            </a:br>
            <a:r>
              <a:rPr lang="en-US" dirty="0" smtClean="0">
                <a:solidFill>
                  <a:srgbClr val="000000"/>
                </a:solidFill>
              </a:rPr>
              <a:t>allows </a:t>
            </a:r>
            <a:r>
              <a:rPr lang="en-US" dirty="0">
                <a:solidFill>
                  <a:srgbClr val="000000"/>
                </a:solidFill>
              </a:rPr>
              <a:t>some kind of </a:t>
            </a:r>
            <a:r>
              <a:rPr lang="en-US" dirty="0" err="1" smtClean="0">
                <a:solidFill>
                  <a:srgbClr val="000000"/>
                </a:solidFill>
              </a:rPr>
              <a:t>selfarchiving</a:t>
            </a:r>
            <a:r>
              <a:rPr lang="en-US" dirty="0" smtClean="0">
                <a:solidFill>
                  <a:srgbClr val="000000"/>
                </a:solidFill>
              </a:rPr>
              <a:t/>
            </a:r>
            <a:br>
              <a:rPr lang="en-US" dirty="0" smtClean="0">
                <a:solidFill>
                  <a:srgbClr val="000000"/>
                </a:solidFill>
              </a:rPr>
            </a:br>
            <a:r>
              <a:rPr lang="en-US" dirty="0" smtClean="0">
                <a:solidFill>
                  <a:srgbClr val="000000"/>
                </a:solidFill>
              </a:rPr>
              <a:t>(Elsevier</a:t>
            </a:r>
            <a:r>
              <a:rPr lang="en-US" dirty="0">
                <a:solidFill>
                  <a:srgbClr val="000000"/>
                </a:solidFill>
              </a:rPr>
              <a:t>, Wiley, Springer…); list:</a:t>
            </a:r>
          </a:p>
        </p:txBody>
      </p:sp>
      <p:pic>
        <p:nvPicPr>
          <p:cNvPr id="4" name="Immagine 3"/>
          <p:cNvPicPr>
            <a:picLocks noChangeAspect="1"/>
          </p:cNvPicPr>
          <p:nvPr/>
        </p:nvPicPr>
        <p:blipFill>
          <a:blip r:embed="rId3" cstate="print"/>
          <a:stretch>
            <a:fillRect/>
          </a:stretch>
        </p:blipFill>
        <p:spPr>
          <a:xfrm>
            <a:off x="4572000" y="2348880"/>
            <a:ext cx="2462997" cy="1060796"/>
          </a:xfrm>
          <a:prstGeom prst="rect">
            <a:avLst/>
          </a:prstGeom>
        </p:spPr>
      </p:pic>
      <p:sp>
        <p:nvSpPr>
          <p:cNvPr id="13" name="Rettangolo 12"/>
          <p:cNvSpPr/>
          <p:nvPr/>
        </p:nvSpPr>
        <p:spPr>
          <a:xfrm>
            <a:off x="292225" y="5733256"/>
            <a:ext cx="5328592" cy="980747"/>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rgbClr val="000000"/>
                </a:solidFill>
              </a:rPr>
              <a:t>ONLY IF</a:t>
            </a:r>
          </a:p>
          <a:p>
            <a:pPr algn="ctr"/>
            <a:r>
              <a:rPr lang="en-US" dirty="0">
                <a:solidFill>
                  <a:srgbClr val="000000"/>
                </a:solidFill>
              </a:rPr>
              <a:t>you have signed a copyright  transfer agreement…</a:t>
            </a:r>
          </a:p>
          <a:p>
            <a:pPr algn="ctr"/>
            <a:r>
              <a:rPr lang="en-US" dirty="0">
                <a:solidFill>
                  <a:srgbClr val="000000"/>
                </a:solidFill>
              </a:rPr>
              <a:t>if not, </a:t>
            </a:r>
            <a:r>
              <a:rPr lang="en-US" b="1" dirty="0">
                <a:solidFill>
                  <a:srgbClr val="000000"/>
                </a:solidFill>
              </a:rPr>
              <a:t>the author </a:t>
            </a:r>
            <a:r>
              <a:rPr lang="en-US" dirty="0">
                <a:solidFill>
                  <a:srgbClr val="000000"/>
                </a:solidFill>
              </a:rPr>
              <a:t>is the rights holder</a:t>
            </a:r>
          </a:p>
        </p:txBody>
      </p:sp>
      <p:grpSp>
        <p:nvGrpSpPr>
          <p:cNvPr id="2" name="Gruppo 1"/>
          <p:cNvGrpSpPr/>
          <p:nvPr/>
        </p:nvGrpSpPr>
        <p:grpSpPr>
          <a:xfrm>
            <a:off x="3506605" y="3145623"/>
            <a:ext cx="5511995" cy="2659891"/>
            <a:chOff x="3506605" y="3145623"/>
            <a:chExt cx="5511995" cy="2659891"/>
          </a:xfrm>
        </p:grpSpPr>
        <p:sp>
          <p:nvSpPr>
            <p:cNvPr id="5" name="Rettangolo 4"/>
            <p:cNvSpPr/>
            <p:nvPr/>
          </p:nvSpPr>
          <p:spPr>
            <a:xfrm>
              <a:off x="3506605" y="3145623"/>
              <a:ext cx="3528392" cy="1088163"/>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rgbClr val="000000"/>
                  </a:solidFill>
                </a:rPr>
                <a:t>…possible limitations:</a:t>
              </a:r>
            </a:p>
            <a:p>
              <a:pPr algn="ctr"/>
              <a:r>
                <a:rPr lang="en-US" dirty="0" smtClean="0">
                  <a:solidFill>
                    <a:srgbClr val="000000"/>
                  </a:solidFill>
                </a:rPr>
                <a:t>- no </a:t>
              </a:r>
              <a:r>
                <a:rPr lang="en-US" dirty="0">
                  <a:solidFill>
                    <a:srgbClr val="000000"/>
                  </a:solidFill>
                </a:rPr>
                <a:t>pdf with the publisher’s layout</a:t>
              </a:r>
            </a:p>
            <a:p>
              <a:pPr algn="ctr"/>
              <a:r>
                <a:rPr lang="en-US" dirty="0">
                  <a:solidFill>
                    <a:srgbClr val="000000"/>
                  </a:solidFill>
                </a:rPr>
                <a:t> </a:t>
              </a:r>
              <a:r>
                <a:rPr lang="en-US" dirty="0" smtClean="0">
                  <a:solidFill>
                    <a:srgbClr val="000000"/>
                  </a:solidFill>
                </a:rPr>
                <a:t>- embargo </a:t>
              </a:r>
              <a:r>
                <a:rPr lang="en-US" dirty="0">
                  <a:solidFill>
                    <a:srgbClr val="000000"/>
                  </a:solidFill>
                </a:rPr>
                <a:t>period requested</a:t>
              </a:r>
            </a:p>
          </p:txBody>
        </p:sp>
        <p:pic>
          <p:nvPicPr>
            <p:cNvPr id="8" name="Immagine 7"/>
            <p:cNvPicPr>
              <a:picLocks noChangeAspect="1"/>
            </p:cNvPicPr>
            <p:nvPr/>
          </p:nvPicPr>
          <p:blipFill>
            <a:blip r:embed="rId4" cstate="print"/>
            <a:stretch>
              <a:fillRect/>
            </a:stretch>
          </p:blipFill>
          <p:spPr>
            <a:xfrm>
              <a:off x="4355976" y="4114097"/>
              <a:ext cx="4662624" cy="1691417"/>
            </a:xfrm>
            <a:prstGeom prst="rect">
              <a:avLst/>
            </a:prstGeom>
          </p:spPr>
        </p:pic>
      </p:grpSp>
      <p:sp>
        <p:nvSpPr>
          <p:cNvPr id="9" name="CasellaDiTesto 8"/>
          <p:cNvSpPr txBox="1"/>
          <p:nvPr/>
        </p:nvSpPr>
        <p:spPr>
          <a:xfrm>
            <a:off x="5148064" y="2466911"/>
            <a:ext cx="162576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dirty="0" smtClean="0">
                <a:ln>
                  <a:noFill/>
                </a:ln>
                <a:solidFill>
                  <a:prstClr val="black"/>
                </a:solidFill>
                <a:effectLst/>
                <a:uLnTx/>
                <a:uFillTx/>
                <a:hlinkClick r:id="rId5"/>
              </a:rPr>
              <a:t>http://www.sherpa.ac.uk/romeo/</a:t>
            </a:r>
            <a:r>
              <a:rPr kumimoji="0" lang="it-IT" sz="800" b="0" i="0" u="none" strike="noStrike" kern="0" cap="none" spc="0" normalizeH="0" baseline="0" noProof="0" dirty="0" smtClean="0">
                <a:ln>
                  <a:noFill/>
                </a:ln>
                <a:solidFill>
                  <a:prstClr val="black"/>
                </a:solidFill>
                <a:effectLst/>
                <a:uLnTx/>
                <a:uFillTx/>
              </a:rPr>
              <a:t> </a:t>
            </a:r>
          </a:p>
        </p:txBody>
      </p:sp>
    </p:spTree>
    <p:extLst>
      <p:ext uri="{BB962C8B-B14F-4D97-AF65-F5344CB8AC3E}">
        <p14:creationId xmlns:p14="http://schemas.microsoft.com/office/powerpoint/2010/main" xmlns="" val="8420919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piè di pagina 3"/>
          <p:cNvSpPr>
            <a:spLocks noGrp="1"/>
          </p:cNvSpPr>
          <p:nvPr>
            <p:ph type="ftr" sz="quarter" idx="9"/>
          </p:nvPr>
        </p:nvSpPr>
        <p:spPr>
          <a:xfrm>
            <a:off x="3124200" y="6356350"/>
            <a:ext cx="2895600" cy="365125"/>
          </a:xfrm>
        </p:spPr>
        <p:txBody>
          <a:bodyPr/>
          <a:lstStyle/>
          <a:p>
            <a:r>
              <a:rPr lang="it-IT" smtClean="0">
                <a:solidFill>
                  <a:prstClr val="black">
                    <a:tint val="75000"/>
                  </a:prstClr>
                </a:solidFill>
              </a:rPr>
              <a:t>E.Giglia, Open Access, ovvero...                                                   Aviano 23 settembre 2015</a:t>
            </a:r>
            <a:endParaRPr lang="it-IT" dirty="0">
              <a:solidFill>
                <a:prstClr val="black">
                  <a:tint val="75000"/>
                </a:prstClr>
              </a:solidFill>
            </a:endParaRPr>
          </a:p>
        </p:txBody>
      </p:sp>
      <p:sp>
        <p:nvSpPr>
          <p:cNvPr id="3" name="Segnaposto contenuto 2"/>
          <p:cNvSpPr>
            <a:spLocks noGrp="1"/>
          </p:cNvSpPr>
          <p:nvPr>
            <p:ph idx="4294967295"/>
          </p:nvPr>
        </p:nvSpPr>
        <p:spPr/>
        <p:txBody>
          <a:bodyPr/>
          <a:lstStyle/>
          <a:p>
            <a:endParaRPr lang="it-IT" dirty="0"/>
          </a:p>
        </p:txBody>
      </p:sp>
      <p:pic>
        <p:nvPicPr>
          <p:cNvPr id="8" name="Immagine 7"/>
          <p:cNvPicPr/>
          <p:nvPr/>
        </p:nvPicPr>
        <p:blipFill>
          <a:blip r:embed="rId2" cstate="print"/>
          <a:srcRect l="34359" t="15309" r="32933" b="7329"/>
          <a:stretch>
            <a:fillRect/>
          </a:stretch>
        </p:blipFill>
        <p:spPr bwMode="auto">
          <a:xfrm>
            <a:off x="4499992" y="0"/>
            <a:ext cx="4536504" cy="6858000"/>
          </a:xfrm>
          <a:prstGeom prst="rect">
            <a:avLst/>
          </a:prstGeom>
          <a:ln>
            <a:noFill/>
          </a:ln>
          <a:effectLst>
            <a:outerShdw blurRad="292100" dist="139700" dir="2700000" algn="tl" rotWithShape="0">
              <a:srgbClr val="333333">
                <a:alpha val="65000"/>
              </a:srgbClr>
            </a:outerShdw>
          </a:effectLst>
        </p:spPr>
      </p:pic>
      <p:pic>
        <p:nvPicPr>
          <p:cNvPr id="10" name="Immagine 9"/>
          <p:cNvPicPr/>
          <p:nvPr/>
        </p:nvPicPr>
        <p:blipFill>
          <a:blip r:embed="rId3" cstate="print"/>
          <a:srcRect l="35249" t="9454" r="33743" b="9534"/>
          <a:stretch>
            <a:fillRect/>
          </a:stretch>
        </p:blipFill>
        <p:spPr bwMode="auto">
          <a:xfrm>
            <a:off x="0" y="44624"/>
            <a:ext cx="4608512" cy="6769993"/>
          </a:xfrm>
          <a:prstGeom prst="rect">
            <a:avLst/>
          </a:prstGeom>
          <a:ln>
            <a:noFill/>
          </a:ln>
          <a:effectLst>
            <a:outerShdw blurRad="292100" dist="139700" dir="2700000" algn="tl" rotWithShape="0">
              <a:srgbClr val="333333">
                <a:alpha val="65000"/>
              </a:srgbClr>
            </a:outerShdw>
          </a:effectLst>
        </p:spPr>
      </p:pic>
      <p:pic>
        <p:nvPicPr>
          <p:cNvPr id="9" name="Immagine 8"/>
          <p:cNvPicPr/>
          <p:nvPr/>
        </p:nvPicPr>
        <p:blipFill>
          <a:blip r:embed="rId4" cstate="print"/>
          <a:srcRect l="34597" t="12378" r="34377" b="32899"/>
          <a:stretch>
            <a:fillRect/>
          </a:stretch>
        </p:blipFill>
        <p:spPr bwMode="auto">
          <a:xfrm>
            <a:off x="1475656" y="908720"/>
            <a:ext cx="2808312" cy="2782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85855891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CasellaDiTesto 3"/>
          <p:cNvSpPr txBox="1"/>
          <p:nvPr/>
        </p:nvSpPr>
        <p:spPr>
          <a:xfrm>
            <a:off x="107504" y="188640"/>
            <a:ext cx="8931612" cy="3354765"/>
          </a:xfrm>
          <a:prstGeom prst="rect">
            <a:avLst/>
          </a:prstGeom>
          <a:noFill/>
        </p:spPr>
        <p:txBody>
          <a:bodyPr wrap="none" rtlCol="0">
            <a:spAutoFit/>
          </a:bodyPr>
          <a:lstStyle/>
          <a:p>
            <a:r>
              <a:rPr lang="it-IT" sz="3200" b="1" dirty="0" smtClean="0">
                <a:solidFill>
                  <a:srgbClr val="FF6600"/>
                </a:solidFill>
              </a:rPr>
              <a:t>Green OA </a:t>
            </a:r>
            <a:r>
              <a:rPr lang="it-IT" sz="3200" b="1" dirty="0" err="1" smtClean="0">
                <a:solidFill>
                  <a:srgbClr val="FF6600"/>
                </a:solidFill>
              </a:rPr>
              <a:t>advantage</a:t>
            </a:r>
            <a:r>
              <a:rPr lang="it-IT" sz="3200" b="1" dirty="0" smtClean="0">
                <a:solidFill>
                  <a:srgbClr val="FF6600"/>
                </a:solidFill>
              </a:rPr>
              <a:t>:</a:t>
            </a:r>
            <a:br>
              <a:rPr lang="it-IT" sz="3200" b="1" dirty="0" smtClean="0">
                <a:solidFill>
                  <a:srgbClr val="FF6600"/>
                </a:solidFill>
              </a:rPr>
            </a:br>
            <a:r>
              <a:rPr lang="it-IT" sz="3200" b="1" dirty="0" smtClean="0">
                <a:solidFill>
                  <a:srgbClr val="FF6600"/>
                </a:solidFill>
              </a:rPr>
              <a:t>AUTHORS DON’T HAVE TO CHANGE THEIR HABITS</a:t>
            </a:r>
          </a:p>
          <a:p>
            <a:pPr marL="182563" indent="-182563">
              <a:buFont typeface="Arial" pitchFamily="34" charset="0"/>
              <a:buChar char="•"/>
            </a:pPr>
            <a:r>
              <a:rPr lang="it-IT" sz="2400" b="1" dirty="0" smtClean="0"/>
              <a:t>YOU CAN GO ON PUBLISHING  IN THE MOST REPUTATED</a:t>
            </a:r>
            <a:br>
              <a:rPr lang="it-IT" sz="2400" b="1" dirty="0" smtClean="0"/>
            </a:br>
            <a:r>
              <a:rPr lang="it-IT" sz="2400" b="1" dirty="0" smtClean="0"/>
              <a:t> JOURNALS/SERIES, </a:t>
            </a:r>
            <a:r>
              <a:rPr lang="it-IT" sz="2400" b="1" dirty="0" err="1" smtClean="0"/>
              <a:t>as</a:t>
            </a:r>
            <a:r>
              <a:rPr lang="it-IT" sz="2400" b="1" dirty="0" smtClean="0"/>
              <a:t> </a:t>
            </a:r>
            <a:r>
              <a:rPr lang="it-IT" sz="2400" b="1" dirty="0" err="1" smtClean="0"/>
              <a:t>requested</a:t>
            </a:r>
            <a:r>
              <a:rPr lang="it-IT" sz="2400" b="1" dirty="0" smtClean="0"/>
              <a:t> by </a:t>
            </a:r>
            <a:r>
              <a:rPr lang="it-IT" sz="2400" b="1" dirty="0" err="1" smtClean="0"/>
              <a:t>research</a:t>
            </a:r>
            <a:r>
              <a:rPr lang="it-IT" sz="2400" b="1" dirty="0" smtClean="0"/>
              <a:t> </a:t>
            </a:r>
            <a:r>
              <a:rPr lang="it-IT" sz="2400" b="1" dirty="0" err="1" smtClean="0"/>
              <a:t>assessment</a:t>
            </a:r>
            <a:r>
              <a:rPr lang="it-IT" sz="2400" b="1" dirty="0" smtClean="0"/>
              <a:t> </a:t>
            </a:r>
            <a:r>
              <a:rPr lang="it-IT" sz="2400" b="1" dirty="0" err="1" smtClean="0"/>
              <a:t>exercises</a:t>
            </a:r>
            <a:r>
              <a:rPr lang="it-IT" sz="2400" b="1" dirty="0" smtClean="0"/>
              <a:t>,</a:t>
            </a:r>
            <a:br>
              <a:rPr lang="it-IT" sz="2400" b="1" dirty="0" smtClean="0"/>
            </a:br>
            <a:r>
              <a:rPr lang="it-IT" sz="2400" b="1" dirty="0" err="1" smtClean="0"/>
              <a:t>funders</a:t>
            </a:r>
            <a:r>
              <a:rPr lang="it-IT" sz="2400" b="1" dirty="0" smtClean="0"/>
              <a:t>, </a:t>
            </a:r>
            <a:r>
              <a:rPr lang="it-IT" sz="2400" b="1" dirty="0" err="1" smtClean="0"/>
              <a:t>prestige</a:t>
            </a:r>
            <a:r>
              <a:rPr lang="it-IT" sz="2400" b="1" dirty="0" smtClean="0"/>
              <a:t> in </a:t>
            </a:r>
            <a:r>
              <a:rPr lang="it-IT" sz="2400" b="1" dirty="0" err="1" smtClean="0"/>
              <a:t>your</a:t>
            </a:r>
            <a:r>
              <a:rPr lang="it-IT" sz="2400" b="1" dirty="0" smtClean="0"/>
              <a:t> discipline</a:t>
            </a:r>
            <a:endParaRPr lang="it-IT" b="1" dirty="0" smtClean="0"/>
          </a:p>
          <a:p>
            <a:pPr marL="182563" indent="-182563">
              <a:buFont typeface="Arial" pitchFamily="34" charset="0"/>
              <a:buChar char="•"/>
            </a:pPr>
            <a:r>
              <a:rPr lang="it-IT" sz="2000" dirty="0" err="1" smtClean="0"/>
              <a:t>then</a:t>
            </a:r>
            <a:r>
              <a:rPr lang="it-IT" sz="2000" dirty="0" smtClean="0"/>
              <a:t> </a:t>
            </a:r>
            <a:r>
              <a:rPr lang="it-IT" sz="2000" dirty="0" err="1" smtClean="0"/>
              <a:t>you</a:t>
            </a:r>
            <a:r>
              <a:rPr lang="it-IT" sz="2000" dirty="0" smtClean="0"/>
              <a:t> </a:t>
            </a:r>
            <a:r>
              <a:rPr lang="it-IT" sz="2000" b="1" dirty="0" err="1" smtClean="0"/>
              <a:t>make</a:t>
            </a:r>
            <a:r>
              <a:rPr lang="it-IT" sz="2000" b="1" dirty="0" smtClean="0"/>
              <a:t> the </a:t>
            </a:r>
            <a:r>
              <a:rPr lang="it-IT" sz="2000" b="1" dirty="0" err="1" smtClean="0"/>
              <a:t>content</a:t>
            </a:r>
            <a:r>
              <a:rPr lang="it-IT" sz="2000" b="1" dirty="0" smtClean="0"/>
              <a:t> free </a:t>
            </a:r>
            <a:r>
              <a:rPr lang="it-IT" sz="2000" b="1" dirty="0" err="1" smtClean="0"/>
              <a:t>by</a:t>
            </a:r>
            <a:r>
              <a:rPr lang="it-IT" sz="2000" b="1" dirty="0" smtClean="0"/>
              <a:t> </a:t>
            </a:r>
            <a:r>
              <a:rPr lang="it-IT" sz="2000" b="1" dirty="0" err="1" smtClean="0"/>
              <a:t>self-archiving</a:t>
            </a:r>
            <a:r>
              <a:rPr lang="it-IT" sz="2000" dirty="0" smtClean="0"/>
              <a:t/>
            </a:r>
            <a:br>
              <a:rPr lang="it-IT" sz="2000" dirty="0" smtClean="0"/>
            </a:br>
            <a:r>
              <a:rPr lang="it-IT" sz="2000" dirty="0" err="1" smtClean="0"/>
              <a:t>your</a:t>
            </a:r>
            <a:r>
              <a:rPr lang="it-IT" sz="2000" dirty="0" smtClean="0"/>
              <a:t> </a:t>
            </a:r>
            <a:r>
              <a:rPr lang="it-IT" sz="2000" dirty="0" err="1" smtClean="0"/>
              <a:t>final</a:t>
            </a:r>
            <a:r>
              <a:rPr lang="it-IT" sz="2000" dirty="0" smtClean="0"/>
              <a:t> </a:t>
            </a:r>
            <a:r>
              <a:rPr lang="it-IT" sz="2000" dirty="0" err="1" smtClean="0"/>
              <a:t>version</a:t>
            </a:r>
            <a:r>
              <a:rPr lang="it-IT" sz="2000" dirty="0" smtClean="0"/>
              <a:t> </a:t>
            </a:r>
            <a:r>
              <a:rPr lang="it-IT" sz="2000" dirty="0" err="1" smtClean="0"/>
              <a:t>of</a:t>
            </a:r>
            <a:r>
              <a:rPr lang="it-IT" sz="2000" dirty="0" smtClean="0"/>
              <a:t> the work</a:t>
            </a:r>
          </a:p>
          <a:p>
            <a:endParaRPr lang="it-IT" dirty="0" smtClean="0">
              <a:solidFill>
                <a:srgbClr val="FFFFFF"/>
              </a:solidFill>
            </a:endParaRPr>
          </a:p>
          <a:p>
            <a:endParaRPr lang="it-IT" dirty="0">
              <a:solidFill>
                <a:srgbClr val="FFFFFF"/>
              </a:solidFill>
            </a:endParaRPr>
          </a:p>
        </p:txBody>
      </p:sp>
    </p:spTree>
    <p:extLst>
      <p:ext uri="{BB962C8B-B14F-4D97-AF65-F5344CB8AC3E}">
        <p14:creationId xmlns:p14="http://schemas.microsoft.com/office/powerpoint/2010/main" xmlns="" val="13418689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 name="Rettangolo 2"/>
          <p:cNvSpPr/>
          <p:nvPr/>
        </p:nvSpPr>
        <p:spPr>
          <a:xfrm>
            <a:off x="7076" y="44624"/>
            <a:ext cx="9136924" cy="707886"/>
          </a:xfrm>
          <a:prstGeom prst="rect">
            <a:avLst/>
          </a:prstGeom>
        </p:spPr>
        <p:txBody>
          <a:bodyPr wrap="square">
            <a:spAutoFit/>
          </a:bodyPr>
          <a:lstStyle/>
          <a:p>
            <a:pPr>
              <a:defRPr/>
            </a:pPr>
            <a:r>
              <a:rPr lang="it-IT" sz="4000" kern="0" dirty="0" err="1" smtClean="0">
                <a:solidFill>
                  <a:prstClr val="black"/>
                </a:solidFill>
              </a:rPr>
              <a:t>Licensing</a:t>
            </a:r>
            <a:r>
              <a:rPr lang="it-IT" sz="4000" kern="0" dirty="0" smtClean="0">
                <a:solidFill>
                  <a:prstClr val="black"/>
                </a:solidFill>
              </a:rPr>
              <a:t> / </a:t>
            </a:r>
            <a:r>
              <a:rPr lang="it-IT" sz="4000" kern="0" dirty="0" err="1" smtClean="0">
                <a:solidFill>
                  <a:prstClr val="black"/>
                </a:solidFill>
              </a:rPr>
              <a:t>rights</a:t>
            </a:r>
            <a:r>
              <a:rPr lang="it-IT" sz="4000" kern="0" dirty="0" smtClean="0">
                <a:solidFill>
                  <a:prstClr val="black"/>
                </a:solidFill>
              </a:rPr>
              <a:t>: </a:t>
            </a:r>
            <a:r>
              <a:rPr lang="it-IT" sz="4000" kern="0" dirty="0" err="1" smtClean="0">
                <a:solidFill>
                  <a:prstClr val="black"/>
                </a:solidFill>
              </a:rPr>
              <a:t>let’s</a:t>
            </a:r>
            <a:r>
              <a:rPr lang="it-IT" sz="4000" kern="0" dirty="0" smtClean="0">
                <a:solidFill>
                  <a:prstClr val="black"/>
                </a:solidFill>
              </a:rPr>
              <a:t> </a:t>
            </a:r>
            <a:r>
              <a:rPr lang="it-IT" sz="4000" kern="0" dirty="0" err="1" smtClean="0">
                <a:solidFill>
                  <a:prstClr val="black"/>
                </a:solidFill>
              </a:rPr>
              <a:t>change</a:t>
            </a:r>
            <a:r>
              <a:rPr lang="it-IT" sz="4000" kern="0" dirty="0" smtClean="0">
                <a:solidFill>
                  <a:prstClr val="black"/>
                </a:solidFill>
              </a:rPr>
              <a:t> </a:t>
            </a:r>
            <a:r>
              <a:rPr lang="it-IT" sz="4000" kern="0" dirty="0" err="1" smtClean="0">
                <a:solidFill>
                  <a:prstClr val="black"/>
                </a:solidFill>
              </a:rPr>
              <a:t>your</a:t>
            </a:r>
            <a:r>
              <a:rPr lang="it-IT" sz="4000" kern="0" dirty="0" smtClean="0">
                <a:solidFill>
                  <a:prstClr val="black"/>
                </a:solidFill>
              </a:rPr>
              <a:t> </a:t>
            </a:r>
            <a:r>
              <a:rPr lang="it-IT" sz="4000" kern="0" dirty="0" err="1" smtClean="0">
                <a:solidFill>
                  <a:prstClr val="black"/>
                </a:solidFill>
              </a:rPr>
              <a:t>habits</a:t>
            </a:r>
            <a:r>
              <a:rPr lang="it-IT" sz="4000" kern="0" dirty="0" smtClean="0">
                <a:solidFill>
                  <a:prstClr val="black"/>
                </a:solidFill>
              </a:rPr>
              <a:t>!</a:t>
            </a:r>
            <a:endParaRPr lang="it-IT" sz="4000" kern="0" dirty="0" smtClean="0">
              <a:solidFill>
                <a:sysClr val="windowText" lastClr="000000"/>
              </a:solidFill>
            </a:endParaRPr>
          </a:p>
        </p:txBody>
      </p:sp>
      <p:grpSp>
        <p:nvGrpSpPr>
          <p:cNvPr id="14" name="Gruppo 13"/>
          <p:cNvGrpSpPr/>
          <p:nvPr/>
        </p:nvGrpSpPr>
        <p:grpSpPr>
          <a:xfrm>
            <a:off x="251520" y="658213"/>
            <a:ext cx="6228184" cy="3166322"/>
            <a:chOff x="251520" y="1124744"/>
            <a:chExt cx="6228184" cy="3166322"/>
          </a:xfrm>
        </p:grpSpPr>
        <p:pic>
          <p:nvPicPr>
            <p:cNvPr id="12" name="Immagine 11"/>
            <p:cNvPicPr>
              <a:picLocks noChangeAspect="1"/>
            </p:cNvPicPr>
            <p:nvPr/>
          </p:nvPicPr>
          <p:blipFill>
            <a:blip r:embed="rId2" cstate="print"/>
            <a:stretch>
              <a:fillRect/>
            </a:stretch>
          </p:blipFill>
          <p:spPr>
            <a:xfrm>
              <a:off x="251520" y="1124744"/>
              <a:ext cx="4906309" cy="3138907"/>
            </a:xfrm>
            <a:prstGeom prst="rect">
              <a:avLst/>
            </a:prstGeom>
            <a:ln>
              <a:noFill/>
            </a:ln>
            <a:effectLst>
              <a:outerShdw blurRad="292100" dist="139700" dir="2700000" algn="tl" rotWithShape="0">
                <a:srgbClr val="333333">
                  <a:alpha val="65000"/>
                </a:srgbClr>
              </a:outerShdw>
            </a:effectLst>
          </p:spPr>
        </p:pic>
        <p:sp>
          <p:nvSpPr>
            <p:cNvPr id="13" name="Rettangolo 12"/>
            <p:cNvSpPr/>
            <p:nvPr/>
          </p:nvSpPr>
          <p:spPr>
            <a:xfrm>
              <a:off x="1907704" y="4044845"/>
              <a:ext cx="4572000" cy="246221"/>
            </a:xfrm>
            <a:prstGeom prst="rect">
              <a:avLst/>
            </a:prstGeom>
          </p:spPr>
          <p:txBody>
            <a:bodyPr>
              <a:spAutoFit/>
            </a:bodyPr>
            <a:lstStyle/>
            <a:p>
              <a:r>
                <a:rPr lang="it-IT" sz="1000" dirty="0">
                  <a:hlinkClick r:id="rId3"/>
                </a:rPr>
                <a:t>http://</a:t>
              </a:r>
              <a:r>
                <a:rPr lang="it-IT" sz="1000" dirty="0" smtClean="0">
                  <a:hlinkClick r:id="rId3"/>
                </a:rPr>
                <a:t>www.sparc.arl.org/resources/authors/addendum</a:t>
              </a:r>
              <a:r>
                <a:rPr lang="it-IT" sz="1000" dirty="0" smtClean="0"/>
                <a:t> </a:t>
              </a:r>
              <a:endParaRPr lang="it-IT" sz="1000" dirty="0"/>
            </a:p>
          </p:txBody>
        </p:sp>
      </p:grpSp>
      <p:pic>
        <p:nvPicPr>
          <p:cNvPr id="15" name="Immagine 14"/>
          <p:cNvPicPr>
            <a:picLocks noChangeAspect="1"/>
          </p:cNvPicPr>
          <p:nvPr/>
        </p:nvPicPr>
        <p:blipFill>
          <a:blip r:embed="rId4" cstate="print"/>
          <a:stretch>
            <a:fillRect/>
          </a:stretch>
        </p:blipFill>
        <p:spPr>
          <a:xfrm>
            <a:off x="4040410" y="1630123"/>
            <a:ext cx="4878587" cy="5141442"/>
          </a:xfrm>
          <a:prstGeom prst="rect">
            <a:avLst/>
          </a:prstGeom>
          <a:ln>
            <a:noFill/>
          </a:ln>
          <a:effectLst>
            <a:outerShdw blurRad="292100" dist="139700" dir="2700000" algn="tl" rotWithShape="0">
              <a:srgbClr val="333333">
                <a:alpha val="65000"/>
              </a:srgbClr>
            </a:outerShdw>
          </a:effectLst>
        </p:spPr>
      </p:pic>
      <p:sp>
        <p:nvSpPr>
          <p:cNvPr id="16" name="Rettangolo 15"/>
          <p:cNvSpPr/>
          <p:nvPr/>
        </p:nvSpPr>
        <p:spPr>
          <a:xfrm>
            <a:off x="6182061" y="6525344"/>
            <a:ext cx="2645276" cy="246221"/>
          </a:xfrm>
          <a:prstGeom prst="rect">
            <a:avLst/>
          </a:prstGeom>
        </p:spPr>
        <p:txBody>
          <a:bodyPr wrap="none">
            <a:spAutoFit/>
          </a:bodyPr>
          <a:lstStyle/>
          <a:p>
            <a:r>
              <a:rPr lang="it-IT" sz="1000" dirty="0">
                <a:hlinkClick r:id="rId5"/>
              </a:rPr>
              <a:t>http://creativecommons.org/choose/?</a:t>
            </a:r>
            <a:r>
              <a:rPr lang="it-IT" sz="1000" dirty="0" smtClean="0">
                <a:hlinkClick r:id="rId5"/>
              </a:rPr>
              <a:t>lang=en</a:t>
            </a:r>
            <a:r>
              <a:rPr lang="it-IT" sz="1000" dirty="0" smtClean="0"/>
              <a:t> </a:t>
            </a:r>
            <a:endParaRPr lang="it-IT" sz="1000" dirty="0"/>
          </a:p>
        </p:txBody>
      </p:sp>
      <p:pic>
        <p:nvPicPr>
          <p:cNvPr id="17" name="Immagine 16"/>
          <p:cNvPicPr>
            <a:picLocks noChangeAspect="1"/>
          </p:cNvPicPr>
          <p:nvPr/>
        </p:nvPicPr>
        <p:blipFill>
          <a:blip r:embed="rId6" cstate="print"/>
          <a:stretch>
            <a:fillRect/>
          </a:stretch>
        </p:blipFill>
        <p:spPr>
          <a:xfrm>
            <a:off x="251520" y="3928183"/>
            <a:ext cx="4115157" cy="2914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485841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Rettangolo 3"/>
          <p:cNvSpPr/>
          <p:nvPr/>
        </p:nvSpPr>
        <p:spPr>
          <a:xfrm>
            <a:off x="578504" y="4504768"/>
            <a:ext cx="497261" cy="1479176"/>
          </a:xfrm>
          <a:prstGeom prst="rect">
            <a:avLst/>
          </a:prstGeom>
          <a:solidFill>
            <a:srgbClr val="CECFD4"/>
          </a:solidFill>
          <a:ln>
            <a:solidFill>
              <a:srgbClr val="CED1D6"/>
            </a:solidFill>
          </a:ln>
        </p:spPr>
        <p:style>
          <a:lnRef idx="2">
            <a:schemeClr val="accent1">
              <a:shade val="50000"/>
            </a:schemeClr>
          </a:lnRef>
          <a:fillRef idx="1">
            <a:schemeClr val="accent1"/>
          </a:fillRef>
          <a:effectRef idx="0">
            <a:schemeClr val="accent1"/>
          </a:effectRef>
          <a:fontRef idx="minor">
            <a:schemeClr val="lt1"/>
          </a:fontRef>
        </p:style>
        <p:txBody>
          <a:bodyPr lIns="80437" tIns="40217" rIns="80437" bIns="40217" anchor="ctr"/>
          <a:lstStyle/>
          <a:p>
            <a:pPr algn="ctr" fontAlgn="base">
              <a:spcBef>
                <a:spcPct val="0"/>
              </a:spcBef>
              <a:spcAft>
                <a:spcPct val="0"/>
              </a:spcAft>
              <a:defRPr/>
            </a:pPr>
            <a:endParaRPr lang="it-IT" sz="1588">
              <a:solidFill>
                <a:srgbClr val="FFFFFF"/>
              </a:solidFill>
            </a:endParaRPr>
          </a:p>
        </p:txBody>
      </p:sp>
      <p:sp>
        <p:nvSpPr>
          <p:cNvPr id="5" name="CasellaDiTesto 4"/>
          <p:cNvSpPr txBox="1"/>
          <p:nvPr/>
        </p:nvSpPr>
        <p:spPr>
          <a:xfrm>
            <a:off x="1048605" y="2996952"/>
            <a:ext cx="5174586" cy="814305"/>
          </a:xfrm>
          <a:prstGeom prst="rect">
            <a:avLst/>
          </a:prstGeom>
          <a:solidFill>
            <a:schemeClr val="bg1"/>
          </a:solidFill>
        </p:spPr>
        <p:txBody>
          <a:bodyPr wrap="none" lIns="80437" tIns="40217" rIns="80437" bIns="40217">
            <a:spAutoFit/>
          </a:bodyPr>
          <a:lstStyle/>
          <a:p>
            <a:pPr fontAlgn="base">
              <a:spcBef>
                <a:spcPct val="0"/>
              </a:spcBef>
              <a:spcAft>
                <a:spcPct val="0"/>
              </a:spcAft>
              <a:defRPr/>
            </a:pPr>
            <a:r>
              <a:rPr lang="it-IT" sz="1588" dirty="0" err="1" smtClean="0">
                <a:solidFill>
                  <a:srgbClr val="000000"/>
                </a:solidFill>
                <a:latin typeface="Calibri" pitchFamily="34" charset="0"/>
              </a:rPr>
              <a:t>Rights</a:t>
            </a:r>
            <a:r>
              <a:rPr lang="it-IT" sz="1588" dirty="0" smtClean="0">
                <a:solidFill>
                  <a:srgbClr val="000000"/>
                </a:solidFill>
                <a:latin typeface="Calibri" pitchFamily="34" charset="0"/>
              </a:rPr>
              <a:t> are </a:t>
            </a:r>
            <a:r>
              <a:rPr lang="it-IT" sz="1588" dirty="0" err="1" smtClean="0">
                <a:solidFill>
                  <a:srgbClr val="000000"/>
                </a:solidFill>
                <a:latin typeface="Calibri" pitchFamily="34" charset="0"/>
              </a:rPr>
              <a:t>two-sided</a:t>
            </a:r>
            <a:r>
              <a:rPr lang="it-IT" sz="1588" dirty="0" smtClean="0">
                <a:solidFill>
                  <a:srgbClr val="000000"/>
                </a:solidFill>
                <a:latin typeface="Calibri" pitchFamily="34" charset="0"/>
              </a:rPr>
              <a:t>:</a:t>
            </a:r>
            <a:endParaRPr lang="it-IT" sz="1588" dirty="0">
              <a:solidFill>
                <a:srgbClr val="000000"/>
              </a:solidFill>
              <a:latin typeface="Calibri" pitchFamily="34" charset="0"/>
            </a:endParaRPr>
          </a:p>
          <a:p>
            <a:pPr marL="251349" indent="-251349" fontAlgn="base">
              <a:spcBef>
                <a:spcPct val="0"/>
              </a:spcBef>
              <a:spcAft>
                <a:spcPct val="0"/>
              </a:spcAft>
              <a:buFontTx/>
              <a:buChar char="-"/>
              <a:defRPr/>
            </a:pPr>
            <a:r>
              <a:rPr lang="it-IT" sz="1588" dirty="0" err="1" smtClean="0">
                <a:solidFill>
                  <a:srgbClr val="000000"/>
                </a:solidFill>
                <a:latin typeface="Calibri" pitchFamily="34" charset="0"/>
              </a:rPr>
              <a:t>Rights</a:t>
            </a:r>
            <a:r>
              <a:rPr lang="it-IT" sz="1588" dirty="0" smtClean="0">
                <a:solidFill>
                  <a:srgbClr val="000000"/>
                </a:solidFill>
                <a:latin typeface="Calibri" pitchFamily="34" charset="0"/>
              </a:rPr>
              <a:t> </a:t>
            </a:r>
            <a:r>
              <a:rPr lang="it-IT" sz="1588" b="1" dirty="0" smtClean="0">
                <a:solidFill>
                  <a:srgbClr val="000000"/>
                </a:solidFill>
                <a:latin typeface="Calibri" pitchFamily="34" charset="0"/>
              </a:rPr>
              <a:t>IN</a:t>
            </a:r>
            <a:r>
              <a:rPr lang="it-IT" sz="1588" dirty="0" smtClean="0">
                <a:solidFill>
                  <a:srgbClr val="000000"/>
                </a:solidFill>
                <a:latin typeface="Calibri" pitchFamily="34" charset="0"/>
              </a:rPr>
              <a:t> (do I </a:t>
            </a:r>
            <a:r>
              <a:rPr lang="it-IT" sz="1588" dirty="0" err="1" smtClean="0">
                <a:solidFill>
                  <a:srgbClr val="000000"/>
                </a:solidFill>
                <a:latin typeface="Calibri" pitchFamily="34" charset="0"/>
              </a:rPr>
              <a:t>have</a:t>
            </a:r>
            <a:r>
              <a:rPr lang="it-IT" sz="1588" dirty="0" smtClean="0">
                <a:solidFill>
                  <a:srgbClr val="000000"/>
                </a:solidFill>
                <a:latin typeface="Calibri" pitchFamily="34" charset="0"/>
              </a:rPr>
              <a:t> the </a:t>
            </a:r>
            <a:r>
              <a:rPr lang="it-IT" sz="1588" dirty="0" err="1" smtClean="0">
                <a:solidFill>
                  <a:srgbClr val="000000"/>
                </a:solidFill>
                <a:latin typeface="Calibri" pitchFamily="34" charset="0"/>
              </a:rPr>
              <a:t>rights</a:t>
            </a:r>
            <a:r>
              <a:rPr lang="it-IT" sz="1588" dirty="0" smtClean="0">
                <a:solidFill>
                  <a:srgbClr val="000000"/>
                </a:solidFill>
                <a:latin typeface="Calibri" pitchFamily="34" charset="0"/>
              </a:rPr>
              <a:t> to use </a:t>
            </a:r>
            <a:r>
              <a:rPr lang="it-IT" sz="1588" dirty="0" err="1" smtClean="0">
                <a:solidFill>
                  <a:srgbClr val="000000"/>
                </a:solidFill>
                <a:latin typeface="Calibri" pitchFamily="34" charset="0"/>
              </a:rPr>
              <a:t>anyone</a:t>
            </a:r>
            <a:r>
              <a:rPr lang="it-IT" sz="1588" dirty="0" smtClean="0">
                <a:solidFill>
                  <a:srgbClr val="000000"/>
                </a:solidFill>
                <a:latin typeface="Calibri" pitchFamily="34" charset="0"/>
              </a:rPr>
              <a:t> </a:t>
            </a:r>
            <a:r>
              <a:rPr lang="it-IT" sz="1588" dirty="0" err="1" smtClean="0">
                <a:solidFill>
                  <a:srgbClr val="000000"/>
                </a:solidFill>
                <a:latin typeface="Calibri" pitchFamily="34" charset="0"/>
              </a:rPr>
              <a:t>else’s</a:t>
            </a:r>
            <a:r>
              <a:rPr lang="it-IT" sz="1588" dirty="0" smtClean="0">
                <a:solidFill>
                  <a:srgbClr val="000000"/>
                </a:solidFill>
                <a:latin typeface="Calibri" pitchFamily="34" charset="0"/>
              </a:rPr>
              <a:t> work?)</a:t>
            </a:r>
            <a:endParaRPr lang="it-IT" sz="1588" dirty="0">
              <a:solidFill>
                <a:srgbClr val="000000"/>
              </a:solidFill>
              <a:latin typeface="Calibri" pitchFamily="34" charset="0"/>
            </a:endParaRPr>
          </a:p>
          <a:p>
            <a:pPr marL="251349" indent="-251349" fontAlgn="base">
              <a:spcBef>
                <a:spcPct val="0"/>
              </a:spcBef>
              <a:spcAft>
                <a:spcPct val="0"/>
              </a:spcAft>
              <a:buFontTx/>
              <a:buChar char="-"/>
              <a:defRPr/>
            </a:pPr>
            <a:r>
              <a:rPr lang="it-IT" sz="1588" dirty="0" err="1" smtClean="0">
                <a:solidFill>
                  <a:srgbClr val="000000"/>
                </a:solidFill>
                <a:latin typeface="Calibri" pitchFamily="34" charset="0"/>
              </a:rPr>
              <a:t>Rigths</a:t>
            </a:r>
            <a:r>
              <a:rPr lang="it-IT" sz="1588" dirty="0" smtClean="0">
                <a:solidFill>
                  <a:srgbClr val="000000"/>
                </a:solidFill>
                <a:latin typeface="Calibri" pitchFamily="34" charset="0"/>
              </a:rPr>
              <a:t> </a:t>
            </a:r>
            <a:r>
              <a:rPr lang="it-IT" sz="1588" b="1" dirty="0" smtClean="0">
                <a:solidFill>
                  <a:srgbClr val="000000"/>
                </a:solidFill>
                <a:latin typeface="Calibri" pitchFamily="34" charset="0"/>
              </a:rPr>
              <a:t>OUT</a:t>
            </a:r>
            <a:r>
              <a:rPr lang="it-IT" sz="1588" dirty="0" smtClean="0">
                <a:solidFill>
                  <a:srgbClr val="000000"/>
                </a:solidFill>
                <a:latin typeface="Calibri" pitchFamily="34" charset="0"/>
              </a:rPr>
              <a:t> (</a:t>
            </a:r>
            <a:r>
              <a:rPr lang="it-IT" sz="1588" dirty="0" err="1" smtClean="0">
                <a:solidFill>
                  <a:srgbClr val="000000"/>
                </a:solidFill>
                <a:latin typeface="Calibri" pitchFamily="34" charset="0"/>
              </a:rPr>
              <a:t>what</a:t>
            </a:r>
            <a:r>
              <a:rPr lang="it-IT" sz="1588" dirty="0" smtClean="0">
                <a:solidFill>
                  <a:srgbClr val="000000"/>
                </a:solidFill>
                <a:latin typeface="Calibri" pitchFamily="34" charset="0"/>
              </a:rPr>
              <a:t> can a </a:t>
            </a:r>
            <a:r>
              <a:rPr lang="it-IT" sz="1588" dirty="0" err="1" smtClean="0">
                <a:solidFill>
                  <a:srgbClr val="000000"/>
                </a:solidFill>
                <a:latin typeface="Calibri" pitchFamily="34" charset="0"/>
              </a:rPr>
              <a:t>reader</a:t>
            </a:r>
            <a:r>
              <a:rPr lang="it-IT" sz="1588" dirty="0" smtClean="0">
                <a:solidFill>
                  <a:srgbClr val="000000"/>
                </a:solidFill>
                <a:latin typeface="Calibri" pitchFamily="34" charset="0"/>
              </a:rPr>
              <a:t> do with </a:t>
            </a:r>
            <a:r>
              <a:rPr lang="it-IT" sz="1588" dirty="0" err="1" smtClean="0">
                <a:solidFill>
                  <a:srgbClr val="000000"/>
                </a:solidFill>
                <a:latin typeface="Calibri" pitchFamily="34" charset="0"/>
              </a:rPr>
              <a:t>my</a:t>
            </a:r>
            <a:r>
              <a:rPr lang="it-IT" sz="1588" dirty="0" smtClean="0">
                <a:solidFill>
                  <a:srgbClr val="000000"/>
                </a:solidFill>
                <a:latin typeface="Calibri" pitchFamily="34" charset="0"/>
              </a:rPr>
              <a:t> work?)</a:t>
            </a:r>
            <a:endParaRPr lang="it-IT" sz="1588" dirty="0">
              <a:solidFill>
                <a:srgbClr val="000000"/>
              </a:solidFill>
              <a:latin typeface="Calibri" pitchFamily="34" charset="0"/>
            </a:endParaRPr>
          </a:p>
        </p:txBody>
      </p:sp>
    </p:spTree>
    <p:extLst>
      <p:ext uri="{BB962C8B-B14F-4D97-AF65-F5344CB8AC3E}">
        <p14:creationId xmlns:p14="http://schemas.microsoft.com/office/powerpoint/2010/main" xmlns="" val="4040811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79512" y="-171400"/>
            <a:ext cx="8229600" cy="1143000"/>
          </a:xfrm>
        </p:spPr>
        <p:txBody>
          <a:bodyPr>
            <a:normAutofit/>
          </a:bodyPr>
          <a:lstStyle/>
          <a:p>
            <a:pPr algn="l"/>
            <a:r>
              <a:rPr lang="it-IT" sz="3600" b="1" dirty="0" smtClean="0">
                <a:solidFill>
                  <a:schemeClr val="tx1"/>
                </a:solidFill>
              </a:rPr>
              <a:t>Gold road –  Open Access </a:t>
            </a:r>
            <a:r>
              <a:rPr lang="it-IT" sz="3600" b="1" dirty="0" err="1" smtClean="0">
                <a:solidFill>
                  <a:schemeClr val="tx1"/>
                </a:solidFill>
              </a:rPr>
              <a:t>journals</a:t>
            </a:r>
            <a:endParaRPr lang="it-IT" sz="3600" b="1" dirty="0">
              <a:solidFill>
                <a:schemeClr val="tx1"/>
              </a:solidFill>
            </a:endParaRPr>
          </a:p>
        </p:txBody>
      </p:sp>
      <p:sp>
        <p:nvSpPr>
          <p:cNvPr id="3" name="Segnaposto contenuto 2"/>
          <p:cNvSpPr>
            <a:spLocks noGrp="1"/>
          </p:cNvSpPr>
          <p:nvPr>
            <p:ph idx="4294967295"/>
          </p:nvPr>
        </p:nvSpPr>
        <p:spPr>
          <a:xfrm>
            <a:off x="395536" y="799417"/>
            <a:ext cx="8352928" cy="2485567"/>
          </a:xfrm>
        </p:spPr>
        <p:txBody>
          <a:bodyPr>
            <a:normAutofit fontScale="85000" lnSpcReduction="20000"/>
          </a:bodyPr>
          <a:lstStyle/>
          <a:p>
            <a:r>
              <a:rPr lang="it-IT" b="1" dirty="0" err="1">
                <a:solidFill>
                  <a:schemeClr val="tx1"/>
                </a:solidFill>
              </a:rPr>
              <a:t>y</a:t>
            </a:r>
            <a:r>
              <a:rPr lang="it-IT" b="1" dirty="0" err="1" smtClean="0">
                <a:solidFill>
                  <a:schemeClr val="tx1"/>
                </a:solidFill>
              </a:rPr>
              <a:t>ou</a:t>
            </a:r>
            <a:r>
              <a:rPr lang="it-IT" b="1" dirty="0" smtClean="0">
                <a:solidFill>
                  <a:schemeClr val="tx1"/>
                </a:solidFill>
              </a:rPr>
              <a:t> </a:t>
            </a:r>
            <a:r>
              <a:rPr lang="it-IT" b="1" dirty="0" err="1" smtClean="0">
                <a:solidFill>
                  <a:schemeClr val="tx1"/>
                </a:solidFill>
              </a:rPr>
              <a:t>change</a:t>
            </a:r>
            <a:r>
              <a:rPr lang="it-IT" b="1" dirty="0" smtClean="0">
                <a:solidFill>
                  <a:schemeClr val="tx1"/>
                </a:solidFill>
              </a:rPr>
              <a:t> </a:t>
            </a:r>
            <a:r>
              <a:rPr lang="it-IT" b="1" dirty="0" err="1" smtClean="0">
                <a:solidFill>
                  <a:schemeClr val="tx1"/>
                </a:solidFill>
              </a:rPr>
              <a:t>your</a:t>
            </a:r>
            <a:r>
              <a:rPr lang="it-IT" b="1" dirty="0" smtClean="0">
                <a:solidFill>
                  <a:schemeClr val="tx1"/>
                </a:solidFill>
              </a:rPr>
              <a:t> </a:t>
            </a:r>
            <a:r>
              <a:rPr lang="it-IT" b="1" dirty="0" err="1" smtClean="0">
                <a:solidFill>
                  <a:schemeClr val="tx1"/>
                </a:solidFill>
              </a:rPr>
              <a:t>publishing</a:t>
            </a:r>
            <a:r>
              <a:rPr lang="it-IT" b="1" dirty="0" smtClean="0">
                <a:solidFill>
                  <a:schemeClr val="tx1"/>
                </a:solidFill>
              </a:rPr>
              <a:t> </a:t>
            </a:r>
            <a:r>
              <a:rPr lang="it-IT" b="1" dirty="0" err="1" smtClean="0">
                <a:solidFill>
                  <a:schemeClr val="tx1"/>
                </a:solidFill>
              </a:rPr>
              <a:t>venue</a:t>
            </a:r>
            <a:endParaRPr lang="it-IT" b="1" dirty="0" smtClean="0">
              <a:solidFill>
                <a:schemeClr val="tx1"/>
              </a:solidFill>
            </a:endParaRPr>
          </a:p>
          <a:p>
            <a:r>
              <a:rPr lang="it-IT" b="1" dirty="0" err="1">
                <a:solidFill>
                  <a:schemeClr val="tx1"/>
                </a:solidFill>
              </a:rPr>
              <a:t>y</a:t>
            </a:r>
            <a:r>
              <a:rPr lang="it-IT" b="1" dirty="0" err="1" smtClean="0">
                <a:solidFill>
                  <a:schemeClr val="tx1"/>
                </a:solidFill>
              </a:rPr>
              <a:t>ou</a:t>
            </a:r>
            <a:r>
              <a:rPr lang="it-IT" b="1" dirty="0" smtClean="0">
                <a:solidFill>
                  <a:schemeClr val="tx1"/>
                </a:solidFill>
              </a:rPr>
              <a:t> </a:t>
            </a:r>
            <a:r>
              <a:rPr lang="it-IT" b="1" dirty="0" err="1" smtClean="0">
                <a:solidFill>
                  <a:schemeClr val="tx1"/>
                </a:solidFill>
              </a:rPr>
              <a:t>choose</a:t>
            </a:r>
            <a:r>
              <a:rPr lang="it-IT" b="1" dirty="0" smtClean="0">
                <a:solidFill>
                  <a:schemeClr val="tx1"/>
                </a:solidFill>
              </a:rPr>
              <a:t> </a:t>
            </a:r>
            <a:r>
              <a:rPr lang="it-IT" b="1" dirty="0" err="1" smtClean="0">
                <a:solidFill>
                  <a:schemeClr val="tx1"/>
                </a:solidFill>
              </a:rPr>
              <a:t>one</a:t>
            </a:r>
            <a:r>
              <a:rPr lang="it-IT" b="1" dirty="0" smtClean="0">
                <a:solidFill>
                  <a:schemeClr val="tx1"/>
                </a:solidFill>
              </a:rPr>
              <a:t> of the over 10.000 Open Access </a:t>
            </a:r>
            <a:r>
              <a:rPr lang="it-IT" b="1" dirty="0" err="1" smtClean="0">
                <a:solidFill>
                  <a:schemeClr val="tx1"/>
                </a:solidFill>
              </a:rPr>
              <a:t>journals</a:t>
            </a:r>
            <a:r>
              <a:rPr lang="it-IT" b="1" dirty="0" smtClean="0">
                <a:solidFill>
                  <a:schemeClr val="tx1"/>
                </a:solidFill>
              </a:rPr>
              <a:t> (</a:t>
            </a:r>
            <a:r>
              <a:rPr lang="it-IT" b="1" dirty="0" err="1" smtClean="0">
                <a:solidFill>
                  <a:schemeClr val="tx1"/>
                </a:solidFill>
              </a:rPr>
              <a:t>listed</a:t>
            </a:r>
            <a:r>
              <a:rPr lang="it-IT" b="1" dirty="0" smtClean="0">
                <a:solidFill>
                  <a:schemeClr val="tx1"/>
                </a:solidFill>
              </a:rPr>
              <a:t> in DOAJ, Directory of Open Access </a:t>
            </a:r>
            <a:r>
              <a:rPr lang="it-IT" b="1" dirty="0" err="1" smtClean="0">
                <a:solidFill>
                  <a:schemeClr val="tx1"/>
                </a:solidFill>
              </a:rPr>
              <a:t>Journals</a:t>
            </a:r>
            <a:r>
              <a:rPr lang="it-IT" b="1" dirty="0" smtClean="0">
                <a:solidFill>
                  <a:schemeClr val="tx1"/>
                </a:solidFill>
              </a:rPr>
              <a:t>) or an Open Access </a:t>
            </a:r>
            <a:r>
              <a:rPr lang="it-IT" b="1" dirty="0" err="1" smtClean="0">
                <a:solidFill>
                  <a:schemeClr val="tx1"/>
                </a:solidFill>
              </a:rPr>
              <a:t>publisher</a:t>
            </a:r>
            <a:endParaRPr lang="it-IT" b="1" dirty="0" smtClean="0">
              <a:solidFill>
                <a:schemeClr val="tx1"/>
              </a:solidFill>
            </a:endParaRPr>
          </a:p>
          <a:p>
            <a:r>
              <a:rPr lang="it-IT" b="1" dirty="0" smtClean="0">
                <a:solidFill>
                  <a:schemeClr val="tx1"/>
                </a:solidFill>
              </a:rPr>
              <a:t>23% of the </a:t>
            </a:r>
            <a:r>
              <a:rPr lang="it-IT" b="1" dirty="0" err="1" smtClean="0">
                <a:solidFill>
                  <a:schemeClr val="tx1"/>
                </a:solidFill>
              </a:rPr>
              <a:t>journals</a:t>
            </a:r>
            <a:r>
              <a:rPr lang="it-IT" b="1" dirty="0" smtClean="0">
                <a:solidFill>
                  <a:schemeClr val="tx1"/>
                </a:solidFill>
              </a:rPr>
              <a:t> </a:t>
            </a:r>
            <a:r>
              <a:rPr lang="it-IT" b="1" dirty="0" err="1" smtClean="0">
                <a:solidFill>
                  <a:schemeClr val="tx1"/>
                </a:solidFill>
              </a:rPr>
              <a:t>requests</a:t>
            </a:r>
            <a:r>
              <a:rPr lang="it-IT" b="1" dirty="0" smtClean="0">
                <a:solidFill>
                  <a:schemeClr val="tx1"/>
                </a:solidFill>
              </a:rPr>
              <a:t> an </a:t>
            </a:r>
            <a:r>
              <a:rPr lang="it-IT" b="1" dirty="0" err="1" smtClean="0">
                <a:solidFill>
                  <a:schemeClr val="tx1"/>
                </a:solidFill>
              </a:rPr>
              <a:t>Article</a:t>
            </a:r>
            <a:r>
              <a:rPr lang="it-IT" b="1" dirty="0" smtClean="0">
                <a:solidFill>
                  <a:schemeClr val="tx1"/>
                </a:solidFill>
              </a:rPr>
              <a:t> Processing </a:t>
            </a:r>
            <a:r>
              <a:rPr lang="it-IT" b="1" dirty="0" err="1" smtClean="0">
                <a:solidFill>
                  <a:schemeClr val="tx1"/>
                </a:solidFill>
              </a:rPr>
              <a:t>Fee</a:t>
            </a:r>
            <a:r>
              <a:rPr lang="it-IT" b="1" dirty="0" smtClean="0">
                <a:solidFill>
                  <a:schemeClr val="tx1"/>
                </a:solidFill>
              </a:rPr>
              <a:t>, </a:t>
            </a:r>
            <a:r>
              <a:rPr lang="it-IT" b="1" dirty="0" err="1" smtClean="0">
                <a:solidFill>
                  <a:schemeClr val="tx1"/>
                </a:solidFill>
              </a:rPr>
              <a:t>going</a:t>
            </a:r>
            <a:r>
              <a:rPr lang="it-IT" b="1" dirty="0" smtClean="0">
                <a:solidFill>
                  <a:schemeClr val="tx1"/>
                </a:solidFill>
              </a:rPr>
              <a:t> from 500 to 2900 $ per </a:t>
            </a:r>
            <a:r>
              <a:rPr lang="it-IT" b="1" dirty="0" err="1" smtClean="0">
                <a:solidFill>
                  <a:schemeClr val="tx1"/>
                </a:solidFill>
              </a:rPr>
              <a:t>article</a:t>
            </a:r>
            <a:r>
              <a:rPr lang="it-IT" b="1" dirty="0" smtClean="0">
                <a:solidFill>
                  <a:schemeClr val="tx1"/>
                </a:solidFill>
              </a:rPr>
              <a:t> (</a:t>
            </a:r>
            <a:r>
              <a:rPr lang="it-IT" b="1" dirty="0" err="1" smtClean="0">
                <a:solidFill>
                  <a:schemeClr val="tx1"/>
                </a:solidFill>
              </a:rPr>
              <a:t>like</a:t>
            </a:r>
            <a:r>
              <a:rPr lang="it-IT" b="1" dirty="0" smtClean="0">
                <a:solidFill>
                  <a:schemeClr val="tx1"/>
                </a:solidFill>
              </a:rPr>
              <a:t> a </a:t>
            </a:r>
            <a:r>
              <a:rPr lang="it-IT" b="1" dirty="0" err="1" smtClean="0">
                <a:solidFill>
                  <a:schemeClr val="tx1"/>
                </a:solidFill>
              </a:rPr>
              <a:t>stamp</a:t>
            </a:r>
            <a:r>
              <a:rPr lang="it-IT" b="1" dirty="0" smtClean="0">
                <a:solidFill>
                  <a:schemeClr val="tx1"/>
                </a:solidFill>
              </a:rPr>
              <a:t>…)</a:t>
            </a:r>
          </a:p>
          <a:p>
            <a:endParaRPr lang="it-IT" b="1" dirty="0">
              <a:solidFill>
                <a:schemeClr val="bg1"/>
              </a:solidFill>
            </a:endParaRPr>
          </a:p>
        </p:txBody>
      </p:sp>
      <p:sp>
        <p:nvSpPr>
          <p:cNvPr id="5" name="CasellaDiTesto 4"/>
          <p:cNvSpPr txBox="1"/>
          <p:nvPr/>
        </p:nvSpPr>
        <p:spPr>
          <a:xfrm>
            <a:off x="5652120" y="6309320"/>
            <a:ext cx="1832681" cy="369332"/>
          </a:xfrm>
          <a:prstGeom prst="rect">
            <a:avLst/>
          </a:prstGeom>
          <a:noFill/>
        </p:spPr>
        <p:txBody>
          <a:bodyPr wrap="none" rtlCol="0">
            <a:spAutoFit/>
          </a:bodyPr>
          <a:lstStyle/>
          <a:p>
            <a:r>
              <a:rPr lang="it-IT" dirty="0">
                <a:solidFill>
                  <a:prstClr val="black"/>
                </a:solidFill>
                <a:hlinkClick r:id="rId2"/>
              </a:rPr>
              <a:t>https://doaj.org</a:t>
            </a:r>
            <a:r>
              <a:rPr lang="it-IT" dirty="0" smtClean="0">
                <a:solidFill>
                  <a:prstClr val="black"/>
                </a:solidFill>
                <a:hlinkClick r:id="rId2"/>
              </a:rPr>
              <a:t>/</a:t>
            </a:r>
            <a:r>
              <a:rPr lang="it-IT" dirty="0" smtClean="0">
                <a:solidFill>
                  <a:prstClr val="black"/>
                </a:solidFill>
              </a:rPr>
              <a:t> </a:t>
            </a:r>
            <a:endParaRPr lang="it-IT" dirty="0">
              <a:solidFill>
                <a:prstClr val="black"/>
              </a:solidFill>
            </a:endParaRPr>
          </a:p>
        </p:txBody>
      </p:sp>
      <p:pic>
        <p:nvPicPr>
          <p:cNvPr id="6" name="Immagine 5"/>
          <p:cNvPicPr>
            <a:picLocks noChangeAspect="1"/>
          </p:cNvPicPr>
          <p:nvPr/>
        </p:nvPicPr>
        <p:blipFill>
          <a:blip r:embed="rId3" cstate="print"/>
          <a:stretch>
            <a:fillRect/>
          </a:stretch>
        </p:blipFill>
        <p:spPr>
          <a:xfrm>
            <a:off x="3259088" y="5901580"/>
            <a:ext cx="2376264" cy="777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26991930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7" name="Immagine 6"/>
          <p:cNvPicPr/>
          <p:nvPr/>
        </p:nvPicPr>
        <p:blipFill>
          <a:blip r:embed="rId2" cstate="print"/>
          <a:srcRect l="5551" t="15844" r="68540" b="67487"/>
          <a:stretch>
            <a:fillRect/>
          </a:stretch>
        </p:blipFill>
        <p:spPr bwMode="auto">
          <a:xfrm>
            <a:off x="179512" y="4797152"/>
            <a:ext cx="1368152" cy="497510"/>
          </a:xfrm>
          <a:prstGeom prst="rect">
            <a:avLst/>
          </a:prstGeom>
          <a:ln>
            <a:noFill/>
          </a:ln>
          <a:effectLst>
            <a:outerShdw blurRad="292100" dist="139700" dir="2700000" algn="tl" rotWithShape="0">
              <a:srgbClr val="333333">
                <a:alpha val="65000"/>
              </a:srgbClr>
            </a:outerShdw>
          </a:effectLst>
        </p:spPr>
      </p:pic>
      <p:pic>
        <p:nvPicPr>
          <p:cNvPr id="8" name="Immagine 7"/>
          <p:cNvPicPr/>
          <p:nvPr/>
        </p:nvPicPr>
        <p:blipFill>
          <a:blip r:embed="rId3" cstate="print"/>
          <a:srcRect l="22957" t="30173" r="61245" b="62215"/>
          <a:stretch>
            <a:fillRect/>
          </a:stretch>
        </p:blipFill>
        <p:spPr bwMode="auto">
          <a:xfrm>
            <a:off x="467544" y="5386389"/>
            <a:ext cx="1512168" cy="409700"/>
          </a:xfrm>
          <a:prstGeom prst="rect">
            <a:avLst/>
          </a:prstGeom>
          <a:ln>
            <a:noFill/>
          </a:ln>
          <a:effectLst>
            <a:outerShdw blurRad="292100" dist="139700" dir="2700000" algn="tl" rotWithShape="0">
              <a:srgbClr val="333333">
                <a:alpha val="65000"/>
              </a:srgbClr>
            </a:outerShdw>
          </a:effectLst>
        </p:spPr>
      </p:pic>
      <p:sp>
        <p:nvSpPr>
          <p:cNvPr id="11" name="CasellaDiTesto 10"/>
          <p:cNvSpPr txBox="1"/>
          <p:nvPr/>
        </p:nvSpPr>
        <p:spPr>
          <a:xfrm>
            <a:off x="291417" y="381544"/>
            <a:ext cx="1864421" cy="584775"/>
          </a:xfrm>
          <a:prstGeom prst="rect">
            <a:avLst/>
          </a:prstGeom>
          <a:noFill/>
        </p:spPr>
        <p:txBody>
          <a:bodyPr wrap="none" rtlCol="0">
            <a:spAutoFit/>
          </a:bodyPr>
          <a:lstStyle/>
          <a:p>
            <a:r>
              <a:rPr lang="it-IT" sz="3200" b="1" dirty="0" smtClean="0">
                <a:solidFill>
                  <a:srgbClr val="FFFFFF"/>
                </a:solidFill>
              </a:rPr>
              <a:t>Gold road</a:t>
            </a:r>
            <a:endParaRPr lang="it-IT" sz="3200" b="1" dirty="0">
              <a:solidFill>
                <a:srgbClr val="FFFFFF"/>
              </a:solidFill>
            </a:endParaRPr>
          </a:p>
        </p:txBody>
      </p:sp>
      <p:pic>
        <p:nvPicPr>
          <p:cNvPr id="14" name="Immagine 13" descr="OpenEdition : four platforms for electronic resources in the humanities and social sciences: OpenEdition Books, Revues.org, Hypotheses, Calenda"/>
          <p:cNvPicPr/>
          <p:nvPr/>
        </p:nvPicPr>
        <p:blipFill>
          <a:blip r:embed="rId4" cstate="print"/>
          <a:srcRect/>
          <a:stretch>
            <a:fillRect/>
          </a:stretch>
        </p:blipFill>
        <p:spPr bwMode="auto">
          <a:xfrm>
            <a:off x="755576" y="5877272"/>
            <a:ext cx="2045395" cy="443446"/>
          </a:xfrm>
          <a:prstGeom prst="rect">
            <a:avLst/>
          </a:prstGeom>
          <a:ln>
            <a:noFill/>
          </a:ln>
          <a:effectLst>
            <a:outerShdw blurRad="292100" dist="139700" dir="2700000" algn="tl" rotWithShape="0">
              <a:srgbClr val="333333">
                <a:alpha val="65000"/>
              </a:srgbClr>
            </a:outerShdw>
          </a:effectLst>
        </p:spPr>
      </p:pic>
      <p:sp>
        <p:nvSpPr>
          <p:cNvPr id="9" name="CasellaDiTesto 8"/>
          <p:cNvSpPr txBox="1"/>
          <p:nvPr/>
        </p:nvSpPr>
        <p:spPr>
          <a:xfrm>
            <a:off x="4956278" y="4865092"/>
            <a:ext cx="4224234" cy="1938992"/>
          </a:xfrm>
          <a:prstGeom prst="rect">
            <a:avLst/>
          </a:prstGeom>
          <a:noFill/>
        </p:spPr>
        <p:txBody>
          <a:bodyPr wrap="none" rtlCol="0">
            <a:spAutoFit/>
          </a:bodyPr>
          <a:lstStyle/>
          <a:p>
            <a:pPr algn="r">
              <a:defRPr/>
            </a:pPr>
            <a:r>
              <a:rPr lang="it-IT" sz="2400" kern="0" dirty="0" smtClean="0">
                <a:solidFill>
                  <a:srgbClr val="FFFFFF"/>
                </a:solidFill>
              </a:rPr>
              <a:t> </a:t>
            </a:r>
            <a:r>
              <a:rPr lang="it-IT" sz="2400" kern="0" dirty="0" smtClean="0"/>
              <a:t>Open Access </a:t>
            </a:r>
            <a:r>
              <a:rPr lang="it-IT" sz="2400" kern="0" dirty="0" err="1" smtClean="0"/>
              <a:t>journals</a:t>
            </a:r>
            <a:r>
              <a:rPr lang="it-IT" sz="2400" kern="0" dirty="0" smtClean="0"/>
              <a:t>:</a:t>
            </a:r>
          </a:p>
          <a:p>
            <a:pPr algn="r">
              <a:buFont typeface="Arial" pitchFamily="34" charset="0"/>
              <a:buChar char="•"/>
              <a:defRPr/>
            </a:pPr>
            <a:r>
              <a:rPr lang="it-IT" sz="2400" b="1" kern="0" dirty="0" smtClean="0"/>
              <a:t> </a:t>
            </a:r>
            <a:r>
              <a:rPr lang="it-IT" sz="2400" kern="0" dirty="0" smtClean="0"/>
              <a:t> are </a:t>
            </a:r>
            <a:r>
              <a:rPr lang="it-IT" sz="2400" b="1" kern="0" dirty="0" err="1" smtClean="0"/>
              <a:t>peer</a:t>
            </a:r>
            <a:r>
              <a:rPr lang="it-IT" sz="2400" b="1" kern="0" dirty="0" smtClean="0"/>
              <a:t> </a:t>
            </a:r>
            <a:r>
              <a:rPr lang="it-IT" sz="2400" b="1" kern="0" dirty="0" err="1" smtClean="0"/>
              <a:t>reviewed</a:t>
            </a:r>
            <a:r>
              <a:rPr lang="it-IT" sz="2400" kern="0" dirty="0" smtClean="0"/>
              <a:t>,</a:t>
            </a:r>
          </a:p>
          <a:p>
            <a:pPr algn="r">
              <a:buFont typeface="Arial" pitchFamily="34" charset="0"/>
              <a:buChar char="•"/>
              <a:defRPr/>
            </a:pPr>
            <a:r>
              <a:rPr lang="it-IT" sz="2400" b="1" kern="0" dirty="0" smtClean="0"/>
              <a:t> </a:t>
            </a:r>
            <a:r>
              <a:rPr lang="it-IT" sz="2400" kern="0" dirty="0" smtClean="0"/>
              <a:t>some </a:t>
            </a:r>
            <a:r>
              <a:rPr lang="it-IT" sz="2400" kern="0" dirty="0" err="1" smtClean="0"/>
              <a:t>have</a:t>
            </a:r>
            <a:r>
              <a:rPr lang="it-IT" sz="2400" kern="0" dirty="0" smtClean="0"/>
              <a:t> high </a:t>
            </a:r>
            <a:r>
              <a:rPr lang="it-IT" sz="2400" b="1" kern="0" dirty="0" smtClean="0"/>
              <a:t>Impact </a:t>
            </a:r>
            <a:r>
              <a:rPr lang="it-IT" sz="2400" b="1" kern="0" dirty="0" err="1" smtClean="0"/>
              <a:t>Factor</a:t>
            </a:r>
            <a:r>
              <a:rPr lang="it-IT" sz="2400" kern="0" dirty="0" smtClean="0"/>
              <a:t>,</a:t>
            </a:r>
          </a:p>
          <a:p>
            <a:pPr marL="342900" indent="-342900" algn="r">
              <a:buFont typeface="Arial" panose="020B0604020202020204" pitchFamily="34" charset="0"/>
              <a:buChar char="•"/>
              <a:defRPr/>
            </a:pPr>
            <a:r>
              <a:rPr lang="it-IT" sz="2400" b="1" kern="0" dirty="0" smtClean="0"/>
              <a:t> </a:t>
            </a:r>
            <a:r>
              <a:rPr lang="it-IT" sz="2400" kern="0" dirty="0" err="1" smtClean="0"/>
              <a:t>they</a:t>
            </a:r>
            <a:r>
              <a:rPr lang="it-IT" sz="2400" b="1" kern="0" dirty="0" smtClean="0"/>
              <a:t> </a:t>
            </a:r>
            <a:r>
              <a:rPr lang="it-IT" sz="2400" b="1" kern="0" dirty="0" err="1" smtClean="0"/>
              <a:t>have</a:t>
            </a:r>
            <a:r>
              <a:rPr lang="it-IT" sz="2400" b="1" kern="0" dirty="0" smtClean="0"/>
              <a:t> no </a:t>
            </a:r>
            <a:r>
              <a:rPr lang="it-IT" sz="2400" b="1" kern="0" dirty="0" err="1" smtClean="0"/>
              <a:t>subscription</a:t>
            </a:r>
            <a:r>
              <a:rPr lang="it-IT" sz="2400" b="1" kern="0" dirty="0" smtClean="0"/>
              <a:t>,</a:t>
            </a:r>
          </a:p>
          <a:p>
            <a:pPr marL="342900" indent="-342900" algn="r">
              <a:buFont typeface="Arial" panose="020B0604020202020204" pitchFamily="34" charset="0"/>
              <a:buChar char="•"/>
              <a:defRPr/>
            </a:pPr>
            <a:r>
              <a:rPr lang="it-IT" sz="2400" kern="0" dirty="0" err="1"/>
              <a:t>t</a:t>
            </a:r>
            <a:r>
              <a:rPr lang="it-IT" sz="2400" kern="0" dirty="0" err="1" smtClean="0"/>
              <a:t>hey</a:t>
            </a:r>
            <a:r>
              <a:rPr lang="it-IT" sz="2400" b="1" kern="0" dirty="0" smtClean="0"/>
              <a:t> </a:t>
            </a:r>
            <a:r>
              <a:rPr lang="it-IT" sz="2400" b="1" kern="0" dirty="0" err="1" smtClean="0"/>
              <a:t>grant</a:t>
            </a:r>
            <a:r>
              <a:rPr lang="it-IT" sz="2400" b="1" kern="0" dirty="0" smtClean="0"/>
              <a:t> re-use</a:t>
            </a:r>
            <a:endParaRPr lang="it-IT" sz="2400" kern="0" dirty="0" smtClean="0"/>
          </a:p>
        </p:txBody>
      </p:sp>
    </p:spTree>
    <p:extLst>
      <p:ext uri="{BB962C8B-B14F-4D97-AF65-F5344CB8AC3E}">
        <p14:creationId xmlns:p14="http://schemas.microsoft.com/office/powerpoint/2010/main" xmlns="" val="303877115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solidFill>
                  <a:schemeClr val="bg1"/>
                </a:solidFill>
              </a:rPr>
              <a:t>The «</a:t>
            </a:r>
            <a:r>
              <a:rPr lang="it-IT" dirty="0" err="1" smtClean="0">
                <a:solidFill>
                  <a:schemeClr val="bg1"/>
                </a:solidFill>
              </a:rPr>
              <a:t>red</a:t>
            </a:r>
            <a:r>
              <a:rPr lang="it-IT" dirty="0" smtClean="0">
                <a:solidFill>
                  <a:schemeClr val="bg1"/>
                </a:solidFill>
              </a:rPr>
              <a:t> road»</a:t>
            </a:r>
            <a:endParaRPr lang="it-IT" dirty="0">
              <a:solidFill>
                <a:schemeClr val="bg1"/>
              </a:solidFill>
            </a:endParaRPr>
          </a:p>
        </p:txBody>
      </p:sp>
      <p:sp>
        <p:nvSpPr>
          <p:cNvPr id="5" name="Rettangolo 4"/>
          <p:cNvSpPr/>
          <p:nvPr/>
        </p:nvSpPr>
        <p:spPr>
          <a:xfrm>
            <a:off x="539552" y="1844824"/>
            <a:ext cx="7687766" cy="4401205"/>
          </a:xfrm>
          <a:prstGeom prst="rect">
            <a:avLst/>
          </a:prstGeom>
        </p:spPr>
        <p:txBody>
          <a:bodyPr wrap="square">
            <a:spAutoFit/>
          </a:bodyPr>
          <a:lstStyle/>
          <a:p>
            <a:pPr marL="342900" indent="-342900">
              <a:buFont typeface="Arial" panose="020B0604020202020204" pitchFamily="34" charset="0"/>
              <a:buChar char="•"/>
            </a:pPr>
            <a:r>
              <a:rPr lang="it-IT" sz="2800" dirty="0"/>
              <a:t>Gold road </a:t>
            </a:r>
            <a:r>
              <a:rPr lang="it-IT" sz="2800" dirty="0" err="1"/>
              <a:t>is</a:t>
            </a:r>
            <a:r>
              <a:rPr lang="it-IT" sz="2800" dirty="0"/>
              <a:t> </a:t>
            </a:r>
            <a:r>
              <a:rPr lang="it-IT" sz="2800" dirty="0" err="1"/>
              <a:t>not</a:t>
            </a:r>
            <a:r>
              <a:rPr lang="it-IT" sz="2800" dirty="0"/>
              <a:t> the «Open </a:t>
            </a:r>
            <a:r>
              <a:rPr lang="it-IT" sz="2800" dirty="0" err="1"/>
              <a:t>Choice</a:t>
            </a:r>
            <a:r>
              <a:rPr lang="it-IT" sz="2800" dirty="0"/>
              <a:t>» </a:t>
            </a:r>
            <a:r>
              <a:rPr lang="it-IT" sz="2800" dirty="0" err="1"/>
              <a:t>offered</a:t>
            </a:r>
            <a:r>
              <a:rPr lang="it-IT" sz="2800" dirty="0"/>
              <a:t> by </a:t>
            </a:r>
            <a:r>
              <a:rPr lang="it-IT" sz="2800" dirty="0" err="1"/>
              <a:t>traditional</a:t>
            </a:r>
            <a:r>
              <a:rPr lang="it-IT" sz="2800" dirty="0"/>
              <a:t> commercial </a:t>
            </a:r>
            <a:r>
              <a:rPr lang="it-IT" sz="2800" dirty="0" err="1"/>
              <a:t>publishers</a:t>
            </a:r>
            <a:r>
              <a:rPr lang="it-IT" sz="2800" dirty="0"/>
              <a:t> (</a:t>
            </a:r>
            <a:r>
              <a:rPr lang="it-IT" sz="2800" dirty="0" err="1"/>
              <a:t>Elsevier</a:t>
            </a:r>
            <a:r>
              <a:rPr lang="it-IT" sz="2800" dirty="0"/>
              <a:t>, </a:t>
            </a:r>
            <a:r>
              <a:rPr lang="it-IT" sz="2800" dirty="0" err="1"/>
              <a:t>Springer</a:t>
            </a:r>
            <a:r>
              <a:rPr lang="it-IT" sz="2800" dirty="0"/>
              <a:t>, </a:t>
            </a:r>
            <a:r>
              <a:rPr lang="it-IT" sz="2800" dirty="0" err="1"/>
              <a:t>Wiley</a:t>
            </a:r>
            <a:r>
              <a:rPr lang="it-IT" sz="2800" dirty="0"/>
              <a:t>…)</a:t>
            </a:r>
          </a:p>
          <a:p>
            <a:pPr marL="342900" indent="-342900">
              <a:buFont typeface="Arial" panose="020B0604020202020204" pitchFamily="34" charset="0"/>
              <a:buChar char="•"/>
            </a:pPr>
            <a:r>
              <a:rPr lang="it-IT" sz="2800" dirty="0" err="1"/>
              <a:t>paying</a:t>
            </a:r>
            <a:r>
              <a:rPr lang="it-IT" sz="2800" dirty="0"/>
              <a:t> a 3000 $ </a:t>
            </a:r>
            <a:r>
              <a:rPr lang="it-IT" sz="2800" dirty="0" err="1"/>
              <a:t>fee</a:t>
            </a:r>
            <a:r>
              <a:rPr lang="it-IT" sz="2800" dirty="0"/>
              <a:t>, </a:t>
            </a:r>
            <a:r>
              <a:rPr lang="it-IT" sz="2800" dirty="0" err="1"/>
              <a:t>your</a:t>
            </a:r>
            <a:r>
              <a:rPr lang="it-IT" sz="2800" dirty="0"/>
              <a:t> single </a:t>
            </a:r>
            <a:r>
              <a:rPr lang="it-IT" sz="2800" dirty="0" err="1"/>
              <a:t>article</a:t>
            </a:r>
            <a:r>
              <a:rPr lang="it-IT" sz="2800" dirty="0"/>
              <a:t> </a:t>
            </a:r>
            <a:r>
              <a:rPr lang="it-IT" sz="2800" dirty="0" err="1"/>
              <a:t>becomes</a:t>
            </a:r>
            <a:r>
              <a:rPr lang="it-IT" sz="2800" dirty="0"/>
              <a:t> Open Access, </a:t>
            </a:r>
            <a:r>
              <a:rPr lang="it-IT" sz="2800" dirty="0" err="1"/>
              <a:t>but</a:t>
            </a:r>
            <a:r>
              <a:rPr lang="it-IT" sz="2800" dirty="0"/>
              <a:t> the journal </a:t>
            </a:r>
            <a:r>
              <a:rPr lang="it-IT" sz="2800" dirty="0" smtClean="0"/>
              <a:t> </a:t>
            </a:r>
            <a:r>
              <a:rPr lang="it-IT" sz="2800" dirty="0" err="1" smtClean="0"/>
              <a:t>still</a:t>
            </a:r>
            <a:r>
              <a:rPr lang="it-IT" sz="2800" dirty="0" smtClean="0"/>
              <a:t> </a:t>
            </a:r>
            <a:r>
              <a:rPr lang="it-IT" sz="2800" dirty="0" err="1" smtClean="0"/>
              <a:t>remains</a:t>
            </a:r>
            <a:r>
              <a:rPr lang="it-IT" sz="2800" dirty="0" smtClean="0"/>
              <a:t> </a:t>
            </a:r>
            <a:r>
              <a:rPr lang="it-IT" sz="2800" dirty="0" err="1" smtClean="0"/>
              <a:t>available</a:t>
            </a:r>
            <a:r>
              <a:rPr lang="it-IT" sz="2800" dirty="0" smtClean="0"/>
              <a:t> </a:t>
            </a:r>
            <a:r>
              <a:rPr lang="it-IT" sz="2800" dirty="0"/>
              <a:t>by </a:t>
            </a:r>
            <a:r>
              <a:rPr lang="it-IT" sz="2800" dirty="0" err="1"/>
              <a:t>subscription</a:t>
            </a:r>
            <a:endParaRPr lang="it-IT" sz="2800" dirty="0"/>
          </a:p>
          <a:p>
            <a:pPr marL="342900" indent="-342900">
              <a:buFont typeface="Arial" panose="020B0604020202020204" pitchFamily="34" charset="0"/>
              <a:buChar char="•"/>
            </a:pPr>
            <a:r>
              <a:rPr lang="it-IT" sz="2800" dirty="0"/>
              <a:t>so, </a:t>
            </a:r>
            <a:r>
              <a:rPr lang="it-IT" sz="2800" dirty="0" err="1"/>
              <a:t>you</a:t>
            </a:r>
            <a:r>
              <a:rPr lang="it-IT" sz="2800" dirty="0"/>
              <a:t>  </a:t>
            </a:r>
            <a:r>
              <a:rPr lang="it-IT" sz="2800" dirty="0" err="1"/>
              <a:t>pay</a:t>
            </a:r>
            <a:r>
              <a:rPr lang="it-IT" sz="2800" dirty="0"/>
              <a:t> </a:t>
            </a:r>
            <a:r>
              <a:rPr lang="it-IT" sz="2800" dirty="0" err="1"/>
              <a:t>twice</a:t>
            </a:r>
            <a:r>
              <a:rPr lang="it-IT" sz="2800" dirty="0"/>
              <a:t>…</a:t>
            </a:r>
          </a:p>
          <a:p>
            <a:pPr marL="342900" indent="-342900">
              <a:buFont typeface="Arial" panose="020B0604020202020204" pitchFamily="34" charset="0"/>
              <a:buChar char="•"/>
            </a:pPr>
            <a:r>
              <a:rPr lang="it-IT" sz="2800" dirty="0" err="1"/>
              <a:t>you</a:t>
            </a:r>
            <a:r>
              <a:rPr lang="it-IT" sz="2800" dirty="0"/>
              <a:t> </a:t>
            </a:r>
            <a:r>
              <a:rPr lang="it-IT" sz="2800" dirty="0" err="1"/>
              <a:t>have</a:t>
            </a:r>
            <a:r>
              <a:rPr lang="it-IT" sz="2800" dirty="0"/>
              <a:t> to use </a:t>
            </a:r>
            <a:r>
              <a:rPr lang="it-IT" sz="2800" dirty="0" err="1"/>
              <a:t>it</a:t>
            </a:r>
            <a:r>
              <a:rPr lang="it-IT" sz="2800" dirty="0"/>
              <a:t> </a:t>
            </a:r>
            <a:r>
              <a:rPr lang="it-IT" sz="2800" dirty="0" err="1"/>
              <a:t>only</a:t>
            </a:r>
            <a:r>
              <a:rPr lang="it-IT" sz="2800" dirty="0"/>
              <a:t> </a:t>
            </a:r>
            <a:r>
              <a:rPr lang="it-IT" sz="2800" dirty="0" err="1"/>
              <a:t>if</a:t>
            </a:r>
            <a:r>
              <a:rPr lang="it-IT" sz="2800" dirty="0"/>
              <a:t> the </a:t>
            </a:r>
            <a:r>
              <a:rPr lang="it-IT" sz="2800" dirty="0" err="1"/>
              <a:t>funder</a:t>
            </a:r>
            <a:r>
              <a:rPr lang="it-IT" sz="2800" dirty="0"/>
              <a:t> </a:t>
            </a:r>
            <a:r>
              <a:rPr lang="it-IT" sz="2800" dirty="0" err="1"/>
              <a:t>asks</a:t>
            </a:r>
            <a:r>
              <a:rPr lang="it-IT" sz="2800" dirty="0"/>
              <a:t> for a </a:t>
            </a:r>
            <a:r>
              <a:rPr lang="it-IT" sz="2800" dirty="0" err="1"/>
              <a:t>shorter</a:t>
            </a:r>
            <a:r>
              <a:rPr lang="it-IT" sz="2800" dirty="0"/>
              <a:t> embargo </a:t>
            </a:r>
            <a:r>
              <a:rPr lang="it-IT" sz="2800" dirty="0" err="1"/>
              <a:t>period</a:t>
            </a:r>
            <a:r>
              <a:rPr lang="it-IT" sz="2800" dirty="0"/>
              <a:t> </a:t>
            </a:r>
          </a:p>
          <a:p>
            <a:pPr marL="342900" indent="-342900">
              <a:buFont typeface="Arial" panose="020B0604020202020204" pitchFamily="34" charset="0"/>
              <a:buChar char="•"/>
            </a:pPr>
            <a:r>
              <a:rPr lang="it-IT" sz="2800" dirty="0" err="1"/>
              <a:t>please</a:t>
            </a:r>
            <a:r>
              <a:rPr lang="it-IT" sz="2800" dirty="0"/>
              <a:t> </a:t>
            </a:r>
            <a:r>
              <a:rPr lang="it-IT" sz="2800" dirty="0" err="1"/>
              <a:t>avoid</a:t>
            </a:r>
            <a:r>
              <a:rPr lang="it-IT" sz="2800" dirty="0"/>
              <a:t>, </a:t>
            </a:r>
            <a:r>
              <a:rPr lang="it-IT" sz="2800" dirty="0" err="1"/>
              <a:t>because</a:t>
            </a:r>
            <a:r>
              <a:rPr lang="it-IT" sz="2800" dirty="0"/>
              <a:t> </a:t>
            </a:r>
            <a:r>
              <a:rPr lang="it-IT" sz="2800" dirty="0" err="1"/>
              <a:t>it’s</a:t>
            </a:r>
            <a:r>
              <a:rPr lang="it-IT" sz="2800" dirty="0"/>
              <a:t> «double </a:t>
            </a:r>
            <a:r>
              <a:rPr lang="it-IT" sz="2800" dirty="0" err="1"/>
              <a:t>dipping</a:t>
            </a:r>
            <a:r>
              <a:rPr lang="it-IT" sz="2800" dirty="0"/>
              <a:t>»</a:t>
            </a:r>
          </a:p>
        </p:txBody>
      </p:sp>
    </p:spTree>
    <p:extLst>
      <p:ext uri="{BB962C8B-B14F-4D97-AF65-F5344CB8AC3E}">
        <p14:creationId xmlns:p14="http://schemas.microsoft.com/office/powerpoint/2010/main" xmlns="" val="30835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anim calcmode="lin" valueType="num">
                                      <p:cBhvr>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anim calcmode="lin" valueType="num">
                                      <p:cBhvr>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name="Slide9">
    <p:bg>
      <p:bgPr>
        <a:solidFill>
          <a:schemeClr val="accent1"/>
        </a:solidFill>
        <a:effectLst/>
      </p:bgPr>
    </p:bg>
    <p:spTree>
      <p:nvGrpSpPr>
        <p:cNvPr id="1" name=""/>
        <p:cNvGrpSpPr/>
        <p:nvPr/>
      </p:nvGrpSpPr>
      <p:grpSpPr>
        <a:xfrm>
          <a:off x="0" y="0"/>
          <a:ext cx="0" cy="0"/>
          <a:chOff x="0" y="0"/>
          <a:chExt cx="0" cy="0"/>
        </a:xfrm>
      </p:grpSpPr>
      <p:grpSp>
        <p:nvGrpSpPr>
          <p:cNvPr id="5" name="Gruppo 4"/>
          <p:cNvGrpSpPr/>
          <p:nvPr/>
        </p:nvGrpSpPr>
        <p:grpSpPr>
          <a:xfrm>
            <a:off x="5004048" y="1844824"/>
            <a:ext cx="3806773" cy="4863239"/>
            <a:chOff x="5004048" y="1844824"/>
            <a:chExt cx="3806773" cy="4863239"/>
          </a:xfrm>
        </p:grpSpPr>
        <p:pic>
          <p:nvPicPr>
            <p:cNvPr id="2" name="Immagine 1"/>
            <p:cNvPicPr>
              <a:picLocks noChangeAspect="1"/>
            </p:cNvPicPr>
            <p:nvPr/>
          </p:nvPicPr>
          <p:blipFill>
            <a:blip r:embed="rId2" cstate="print"/>
            <a:stretch>
              <a:fillRect/>
            </a:stretch>
          </p:blipFill>
          <p:spPr>
            <a:xfrm>
              <a:off x="5004048" y="1844824"/>
              <a:ext cx="3678155" cy="4853872"/>
            </a:xfrm>
            <a:prstGeom prst="rect">
              <a:avLst/>
            </a:prstGeom>
            <a:noFill/>
            <a:ln>
              <a:noFill/>
            </a:ln>
          </p:spPr>
        </p:pic>
        <p:sp>
          <p:nvSpPr>
            <p:cNvPr id="3" name="Rettangolo 2"/>
            <p:cNvSpPr/>
            <p:nvPr/>
          </p:nvSpPr>
          <p:spPr>
            <a:xfrm>
              <a:off x="6444208" y="6400286"/>
              <a:ext cx="2366613"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0" i="0" u="none" strike="noStrike" kern="1200" cap="none" spc="0" baseline="0" dirty="0">
                  <a:solidFill>
                    <a:srgbClr val="000000"/>
                  </a:solidFill>
                  <a:uFillTx/>
                  <a:latin typeface="Calibri"/>
                  <a:hlinkClick r:id="rId3"/>
                </a:rPr>
                <a:t>http://thinkchecksubmit.org/</a:t>
              </a:r>
            </a:p>
          </p:txBody>
        </p:sp>
      </p:grpSp>
      <p:sp>
        <p:nvSpPr>
          <p:cNvPr id="4" name="Titolo 3"/>
          <p:cNvSpPr>
            <a:spLocks noGrp="1"/>
          </p:cNvSpPr>
          <p:nvPr>
            <p:ph type="title"/>
          </p:nvPr>
        </p:nvSpPr>
        <p:spPr>
          <a:xfrm>
            <a:off x="237194" y="-102282"/>
            <a:ext cx="7886700" cy="1325559"/>
          </a:xfrm>
        </p:spPr>
        <p:txBody>
          <a:bodyPr/>
          <a:lstStyle/>
          <a:p>
            <a:r>
              <a:rPr lang="it-IT" dirty="0" err="1" smtClean="0">
                <a:solidFill>
                  <a:schemeClr val="tx1"/>
                </a:solidFill>
              </a:rPr>
              <a:t>Beware</a:t>
            </a:r>
            <a:r>
              <a:rPr lang="it-IT" dirty="0" smtClean="0">
                <a:solidFill>
                  <a:schemeClr val="tx1"/>
                </a:solidFill>
              </a:rPr>
              <a:t> of </a:t>
            </a:r>
            <a:r>
              <a:rPr lang="it-IT" dirty="0" err="1" smtClean="0">
                <a:solidFill>
                  <a:schemeClr val="tx1"/>
                </a:solidFill>
              </a:rPr>
              <a:t>picpockets</a:t>
            </a:r>
            <a:endParaRPr lang="it-IT" dirty="0">
              <a:solidFill>
                <a:schemeClr val="tx1"/>
              </a:solidFill>
            </a:endParaRPr>
          </a:p>
        </p:txBody>
      </p:sp>
      <p:grpSp>
        <p:nvGrpSpPr>
          <p:cNvPr id="9" name="Gruppo 8"/>
          <p:cNvGrpSpPr/>
          <p:nvPr/>
        </p:nvGrpSpPr>
        <p:grpSpPr>
          <a:xfrm>
            <a:off x="467544" y="2485722"/>
            <a:ext cx="3744416" cy="4068452"/>
            <a:chOff x="467544" y="2485722"/>
            <a:chExt cx="3744416" cy="4068452"/>
          </a:xfrm>
        </p:grpSpPr>
        <p:pic>
          <p:nvPicPr>
            <p:cNvPr id="7" name="Immagine 6"/>
            <p:cNvPicPr>
              <a:picLocks noChangeAspect="1"/>
            </p:cNvPicPr>
            <p:nvPr/>
          </p:nvPicPr>
          <p:blipFill>
            <a:blip r:embed="rId4" cstate="print"/>
            <a:stretch>
              <a:fillRect/>
            </a:stretch>
          </p:blipFill>
          <p:spPr>
            <a:xfrm>
              <a:off x="467544" y="2485722"/>
              <a:ext cx="3744416" cy="4068452"/>
            </a:xfrm>
            <a:prstGeom prst="rect">
              <a:avLst/>
            </a:prstGeom>
          </p:spPr>
        </p:pic>
        <p:sp>
          <p:nvSpPr>
            <p:cNvPr id="8" name="Rettangolo 7"/>
            <p:cNvSpPr/>
            <p:nvPr/>
          </p:nvSpPr>
          <p:spPr>
            <a:xfrm>
              <a:off x="2133189" y="3501008"/>
              <a:ext cx="2047355" cy="246221"/>
            </a:xfrm>
            <a:prstGeom prst="rect">
              <a:avLst/>
            </a:prstGeom>
          </p:spPr>
          <p:txBody>
            <a:bodyPr wrap="none">
              <a:spAutoFit/>
            </a:bodyPr>
            <a:lstStyle/>
            <a:p>
              <a:r>
                <a:rPr lang="it-IT" sz="1000" dirty="0">
                  <a:hlinkClick r:id="rId5"/>
                </a:rPr>
                <a:t>http://scholarlyoa.com/publishers</a:t>
              </a:r>
              <a:r>
                <a:rPr lang="it-IT" sz="1000" dirty="0" smtClean="0">
                  <a:hlinkClick r:id="rId5"/>
                </a:rPr>
                <a:t>/</a:t>
              </a:r>
              <a:r>
                <a:rPr lang="it-IT" sz="1000" dirty="0" smtClean="0"/>
                <a:t> </a:t>
              </a:r>
              <a:endParaRPr lang="it-IT" sz="1000" dirty="0"/>
            </a:p>
          </p:txBody>
        </p:sp>
      </p:grpSp>
      <p:grpSp>
        <p:nvGrpSpPr>
          <p:cNvPr id="13" name="Gruppo 12"/>
          <p:cNvGrpSpPr/>
          <p:nvPr/>
        </p:nvGrpSpPr>
        <p:grpSpPr>
          <a:xfrm>
            <a:off x="1475656" y="3900677"/>
            <a:ext cx="2973134" cy="2514946"/>
            <a:chOff x="1475656" y="3900677"/>
            <a:chExt cx="2973134" cy="2514946"/>
          </a:xfrm>
        </p:grpSpPr>
        <p:pic>
          <p:nvPicPr>
            <p:cNvPr id="11" name="Immagine 10"/>
            <p:cNvPicPr>
              <a:picLocks noChangeAspect="1"/>
            </p:cNvPicPr>
            <p:nvPr/>
          </p:nvPicPr>
          <p:blipFill>
            <a:blip r:embed="rId6" cstate="print"/>
            <a:stretch>
              <a:fillRect/>
            </a:stretch>
          </p:blipFill>
          <p:spPr>
            <a:xfrm>
              <a:off x="1475656" y="3900677"/>
              <a:ext cx="2952328" cy="2514946"/>
            </a:xfrm>
            <a:prstGeom prst="rect">
              <a:avLst/>
            </a:prstGeom>
          </p:spPr>
        </p:pic>
        <p:sp>
          <p:nvSpPr>
            <p:cNvPr id="12" name="Rettangolo 11"/>
            <p:cNvSpPr/>
            <p:nvPr/>
          </p:nvSpPr>
          <p:spPr>
            <a:xfrm>
              <a:off x="3081300" y="4519948"/>
              <a:ext cx="1367490" cy="369332"/>
            </a:xfrm>
            <a:prstGeom prst="rect">
              <a:avLst/>
            </a:prstGeom>
          </p:spPr>
          <p:txBody>
            <a:bodyPr wrap="none">
              <a:spAutoFit/>
            </a:bodyPr>
            <a:lstStyle/>
            <a:p>
              <a:r>
                <a:rPr lang="it-IT" dirty="0" smtClean="0">
                  <a:hlinkClick r:id="rId7"/>
                </a:rPr>
                <a:t>March, 2015</a:t>
              </a:r>
              <a:endParaRPr lang="it-IT" dirty="0"/>
            </a:p>
          </p:txBody>
        </p:sp>
      </p:grpSp>
      <p:grpSp>
        <p:nvGrpSpPr>
          <p:cNvPr id="16" name="Gruppo 15"/>
          <p:cNvGrpSpPr/>
          <p:nvPr/>
        </p:nvGrpSpPr>
        <p:grpSpPr>
          <a:xfrm>
            <a:off x="1724181" y="4943690"/>
            <a:ext cx="3170195" cy="1928412"/>
            <a:chOff x="1724181" y="4943690"/>
            <a:chExt cx="3170195" cy="1928412"/>
          </a:xfrm>
        </p:grpSpPr>
        <p:pic>
          <p:nvPicPr>
            <p:cNvPr id="14" name="Immagine 13"/>
            <p:cNvPicPr>
              <a:picLocks noChangeAspect="1"/>
            </p:cNvPicPr>
            <p:nvPr/>
          </p:nvPicPr>
          <p:blipFill>
            <a:blip r:embed="rId8" cstate="print"/>
            <a:stretch>
              <a:fillRect/>
            </a:stretch>
          </p:blipFill>
          <p:spPr>
            <a:xfrm>
              <a:off x="1724181" y="4943690"/>
              <a:ext cx="3170195" cy="1914310"/>
            </a:xfrm>
            <a:prstGeom prst="rect">
              <a:avLst/>
            </a:prstGeom>
          </p:spPr>
        </p:pic>
        <p:sp>
          <p:nvSpPr>
            <p:cNvPr id="15" name="Rettangolo 14"/>
            <p:cNvSpPr/>
            <p:nvPr/>
          </p:nvSpPr>
          <p:spPr>
            <a:xfrm>
              <a:off x="2949066" y="6625881"/>
              <a:ext cx="1901483" cy="246221"/>
            </a:xfrm>
            <a:prstGeom prst="rect">
              <a:avLst/>
            </a:prstGeom>
          </p:spPr>
          <p:txBody>
            <a:bodyPr wrap="none">
              <a:spAutoFit/>
            </a:bodyPr>
            <a:lstStyle/>
            <a:p>
              <a:r>
                <a:rPr lang="it-IT" sz="1000" dirty="0" smtClean="0"/>
                <a:t>citesandinsights.info/civ14i4.pdf </a:t>
              </a:r>
              <a:endParaRPr lang="it-IT" sz="1000" dirty="0"/>
            </a:p>
          </p:txBody>
        </p: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10641" y="86456"/>
            <a:ext cx="7886700" cy="1325559"/>
          </a:xfrm>
        </p:spPr>
        <p:txBody>
          <a:bodyPr/>
          <a:lstStyle/>
          <a:p>
            <a:pPr lvl="0"/>
            <a:r>
              <a:rPr lang="it-IT" dirty="0" smtClean="0"/>
              <a:t>A more radical </a:t>
            </a:r>
            <a:r>
              <a:rPr lang="it-IT" dirty="0" err="1" smtClean="0"/>
              <a:t>change</a:t>
            </a:r>
            <a:r>
              <a:rPr lang="it-IT" dirty="0" smtClean="0"/>
              <a:t> of </a:t>
            </a:r>
            <a:r>
              <a:rPr lang="it-IT" dirty="0" err="1"/>
              <a:t>perspective</a:t>
            </a:r>
            <a:endParaRPr lang="it-IT" dirty="0"/>
          </a:p>
        </p:txBody>
      </p:sp>
      <p:grpSp>
        <p:nvGrpSpPr>
          <p:cNvPr id="3" name="Gruppo 7"/>
          <p:cNvGrpSpPr/>
          <p:nvPr/>
        </p:nvGrpSpPr>
        <p:grpSpPr>
          <a:xfrm>
            <a:off x="1020" y="1340768"/>
            <a:ext cx="5689031" cy="4204932"/>
            <a:chOff x="297719" y="1316223"/>
            <a:chExt cx="5689031" cy="4204932"/>
          </a:xfrm>
        </p:grpSpPr>
        <p:pic>
          <p:nvPicPr>
            <p:cNvPr id="4" name="Immagine 4"/>
            <p:cNvPicPr>
              <a:picLocks noChangeAspect="1"/>
            </p:cNvPicPr>
            <p:nvPr/>
          </p:nvPicPr>
          <p:blipFill>
            <a:blip r:embed="rId2" cstate="print"/>
            <a:stretch>
              <a:fillRect/>
            </a:stretch>
          </p:blipFill>
          <p:spPr>
            <a:xfrm>
              <a:off x="297719" y="1316223"/>
              <a:ext cx="5689031" cy="4204932"/>
            </a:xfrm>
            <a:prstGeom prst="rect">
              <a:avLst/>
            </a:prstGeom>
            <a:noFill/>
            <a:ln>
              <a:noFill/>
            </a:ln>
          </p:spPr>
        </p:pic>
        <p:sp>
          <p:nvSpPr>
            <p:cNvPr id="5" name="Rettangolo arrotondato 5"/>
            <p:cNvSpPr/>
            <p:nvPr/>
          </p:nvSpPr>
          <p:spPr>
            <a:xfrm>
              <a:off x="3274420" y="1985555"/>
              <a:ext cx="1689463" cy="3483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gdRefY="" minY="0" maxY="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a:solidFill>
                <a:srgbClr val="0D0D0D"/>
              </a:solidFill>
              <a:prstDash val="solid"/>
              <a:miter/>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it-IT">
                <a:solidFill>
                  <a:srgbClr val="FFFFFF"/>
                </a:solidFill>
              </a:endParaRPr>
            </a:p>
          </p:txBody>
        </p:sp>
        <p:pic>
          <p:nvPicPr>
            <p:cNvPr id="6" name="Immagine 6"/>
            <p:cNvPicPr>
              <a:picLocks noChangeAspect="1"/>
            </p:cNvPicPr>
            <p:nvPr/>
          </p:nvPicPr>
          <p:blipFill>
            <a:blip r:embed="rId3" cstate="print"/>
            <a:stretch>
              <a:fillRect/>
            </a:stretch>
          </p:blipFill>
          <p:spPr>
            <a:xfrm>
              <a:off x="365760" y="1955490"/>
              <a:ext cx="1743605" cy="408462"/>
            </a:xfrm>
            <a:prstGeom prst="rect">
              <a:avLst/>
            </a:prstGeom>
            <a:noFill/>
            <a:ln>
              <a:noFill/>
            </a:ln>
          </p:spPr>
        </p:pic>
      </p:grpSp>
      <p:pic>
        <p:nvPicPr>
          <p:cNvPr id="7" name="Immagine 3"/>
          <p:cNvPicPr>
            <a:picLocks noChangeAspect="1"/>
          </p:cNvPicPr>
          <p:nvPr/>
        </p:nvPicPr>
        <p:blipFill>
          <a:blip r:embed="rId4" cstate="print"/>
          <a:stretch>
            <a:fillRect/>
          </a:stretch>
        </p:blipFill>
        <p:spPr>
          <a:xfrm>
            <a:off x="683568" y="2986582"/>
            <a:ext cx="5189155" cy="3678942"/>
          </a:xfrm>
          <a:prstGeom prst="rect">
            <a:avLst/>
          </a:prstGeom>
          <a:noFill/>
          <a:ln>
            <a:noFill/>
          </a:ln>
        </p:spPr>
      </p:pic>
      <p:sp>
        <p:nvSpPr>
          <p:cNvPr id="8" name="Rettangolo 8"/>
          <p:cNvSpPr/>
          <p:nvPr/>
        </p:nvSpPr>
        <p:spPr>
          <a:xfrm>
            <a:off x="7180051" y="6460894"/>
            <a:ext cx="2079866" cy="338556"/>
          </a:xfrm>
          <a:prstGeom prst="rect">
            <a:avLst/>
          </a:prstGeom>
          <a:noFill/>
          <a:ln>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it-IT" sz="1600" dirty="0">
                <a:solidFill>
                  <a:srgbClr val="000000"/>
                </a:solidFill>
                <a:hlinkClick r:id="rId5"/>
              </a:rPr>
              <a:t>http://goo.gl/BR0pON</a:t>
            </a:r>
            <a:r>
              <a:rPr lang="it-IT" sz="1600" dirty="0">
                <a:solidFill>
                  <a:srgbClr val="000000"/>
                </a:solidFill>
              </a:rPr>
              <a:t> </a:t>
            </a:r>
          </a:p>
        </p:txBody>
      </p:sp>
      <p:grpSp>
        <p:nvGrpSpPr>
          <p:cNvPr id="11" name="Gruppo 10"/>
          <p:cNvGrpSpPr/>
          <p:nvPr/>
        </p:nvGrpSpPr>
        <p:grpSpPr>
          <a:xfrm>
            <a:off x="6716473" y="188640"/>
            <a:ext cx="2338663" cy="2828789"/>
            <a:chOff x="6716473" y="188640"/>
            <a:chExt cx="2338663" cy="2828789"/>
          </a:xfrm>
        </p:grpSpPr>
        <p:pic>
          <p:nvPicPr>
            <p:cNvPr id="9" name="Immagine 8"/>
            <p:cNvPicPr>
              <a:picLocks noChangeAspect="1"/>
            </p:cNvPicPr>
            <p:nvPr/>
          </p:nvPicPr>
          <p:blipFill>
            <a:blip r:embed="rId6" cstate="print"/>
            <a:stretch>
              <a:fillRect/>
            </a:stretch>
          </p:blipFill>
          <p:spPr>
            <a:xfrm>
              <a:off x="6716473" y="188640"/>
              <a:ext cx="2213040" cy="2828789"/>
            </a:xfrm>
            <a:prstGeom prst="rect">
              <a:avLst/>
            </a:prstGeom>
            <a:ln>
              <a:noFill/>
            </a:ln>
            <a:effectLst>
              <a:outerShdw blurRad="292100" dist="139700" dir="2700000" algn="tl" rotWithShape="0">
                <a:srgbClr val="333333">
                  <a:alpha val="65000"/>
                </a:srgbClr>
              </a:outerShdw>
            </a:effectLst>
          </p:spPr>
        </p:pic>
        <p:sp>
          <p:nvSpPr>
            <p:cNvPr id="10" name="Rettangolo 9"/>
            <p:cNvSpPr/>
            <p:nvPr/>
          </p:nvSpPr>
          <p:spPr>
            <a:xfrm>
              <a:off x="7740352" y="2364930"/>
              <a:ext cx="1314784" cy="246221"/>
            </a:xfrm>
            <a:prstGeom prst="rect">
              <a:avLst/>
            </a:prstGeom>
          </p:spPr>
          <p:txBody>
            <a:bodyPr wrap="none">
              <a:spAutoFit/>
            </a:bodyPr>
            <a:lstStyle/>
            <a:p>
              <a:r>
                <a:rPr lang="it-IT" sz="1000" dirty="0">
                  <a:hlinkClick r:id="rId7"/>
                </a:rPr>
                <a:t>http://</a:t>
              </a:r>
              <a:r>
                <a:rPr lang="it-IT" sz="1000" dirty="0" smtClean="0">
                  <a:hlinkClick r:id="rId7"/>
                </a:rPr>
                <a:t>goo.gl/HxFYgg</a:t>
              </a:r>
              <a:r>
                <a:rPr lang="it-IT" sz="1000" dirty="0" smtClean="0"/>
                <a:t> </a:t>
              </a:r>
              <a:endParaRPr lang="it-IT" sz="1000" dirty="0"/>
            </a:p>
          </p:txBody>
        </p:sp>
      </p:grpSp>
      <p:grpSp>
        <p:nvGrpSpPr>
          <p:cNvPr id="15" name="Gruppo 14"/>
          <p:cNvGrpSpPr/>
          <p:nvPr/>
        </p:nvGrpSpPr>
        <p:grpSpPr>
          <a:xfrm>
            <a:off x="5697906" y="3827959"/>
            <a:ext cx="3410430" cy="2234329"/>
            <a:chOff x="5697906" y="3827959"/>
            <a:chExt cx="3410430" cy="2234329"/>
          </a:xfrm>
        </p:grpSpPr>
        <p:pic>
          <p:nvPicPr>
            <p:cNvPr id="13" name="Immagine 12"/>
            <p:cNvPicPr>
              <a:picLocks noChangeAspect="1"/>
            </p:cNvPicPr>
            <p:nvPr/>
          </p:nvPicPr>
          <p:blipFill>
            <a:blip r:embed="rId8" cstate="print"/>
            <a:stretch>
              <a:fillRect/>
            </a:stretch>
          </p:blipFill>
          <p:spPr>
            <a:xfrm>
              <a:off x="5697906" y="3827959"/>
              <a:ext cx="3365085" cy="2234329"/>
            </a:xfrm>
            <a:prstGeom prst="rect">
              <a:avLst/>
            </a:prstGeom>
            <a:ln>
              <a:noFill/>
            </a:ln>
            <a:effectLst>
              <a:outerShdw blurRad="292100" dist="139700" dir="2700000" algn="tl" rotWithShape="0">
                <a:srgbClr val="333333">
                  <a:alpha val="65000"/>
                </a:srgbClr>
              </a:outerShdw>
            </a:effectLst>
          </p:spPr>
        </p:pic>
        <p:sp>
          <p:nvSpPr>
            <p:cNvPr id="14" name="Rettangolo 13"/>
            <p:cNvSpPr/>
            <p:nvPr/>
          </p:nvSpPr>
          <p:spPr>
            <a:xfrm>
              <a:off x="7716608" y="3827959"/>
              <a:ext cx="1391728" cy="246221"/>
            </a:xfrm>
            <a:prstGeom prst="rect">
              <a:avLst/>
            </a:prstGeom>
          </p:spPr>
          <p:txBody>
            <a:bodyPr wrap="none">
              <a:spAutoFit/>
            </a:bodyPr>
            <a:lstStyle/>
            <a:p>
              <a:r>
                <a:rPr lang="it-IT" sz="1000" dirty="0">
                  <a:hlinkClick r:id="rId9"/>
                </a:rPr>
                <a:t>https://pkp.sfu.ca/ojs</a:t>
              </a:r>
              <a:r>
                <a:rPr lang="it-IT" sz="1000" dirty="0" smtClean="0">
                  <a:hlinkClick r:id="rId9"/>
                </a:rPr>
                <a:t>/</a:t>
              </a:r>
              <a:r>
                <a:rPr lang="it-IT" sz="1000" dirty="0" smtClean="0"/>
                <a:t> </a:t>
              </a:r>
              <a:endParaRPr lang="it-IT" sz="1000" dirty="0"/>
            </a:p>
          </p:txBody>
        </p:sp>
      </p:grpSp>
    </p:spTree>
    <p:extLst>
      <p:ext uri="{BB962C8B-B14F-4D97-AF65-F5344CB8AC3E}">
        <p14:creationId xmlns:p14="http://schemas.microsoft.com/office/powerpoint/2010/main" xmlns="" val="31182359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solidFill>
                  <a:schemeClr val="bg1"/>
                </a:solidFill>
              </a:rPr>
              <a:t>Openness</a:t>
            </a:r>
            <a:endParaRPr lang="it-IT" dirty="0">
              <a:solidFill>
                <a:schemeClr val="bg1"/>
              </a:solidFill>
            </a:endParaRPr>
          </a:p>
        </p:txBody>
      </p:sp>
      <p:pic>
        <p:nvPicPr>
          <p:cNvPr id="14" name="Segnaposto contenuto 5"/>
          <p:cNvPicPr>
            <a:picLocks/>
          </p:cNvPicPr>
          <p:nvPr/>
        </p:nvPicPr>
        <p:blipFill>
          <a:blip r:embed="rId2" cstate="print"/>
          <a:srcRect l="26558" t="55910" r="27059" b="29377"/>
          <a:stretch>
            <a:fillRect/>
          </a:stretch>
        </p:blipFill>
        <p:spPr bwMode="auto">
          <a:xfrm>
            <a:off x="971600" y="4869160"/>
            <a:ext cx="7423150" cy="1471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0644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1" name="Titolo 20"/>
          <p:cNvSpPr>
            <a:spLocks noGrp="1"/>
          </p:cNvSpPr>
          <p:nvPr>
            <p:ph type="title"/>
          </p:nvPr>
        </p:nvSpPr>
        <p:spPr>
          <a:xfrm>
            <a:off x="323528" y="188640"/>
            <a:ext cx="7886700" cy="1325559"/>
          </a:xfrm>
        </p:spPr>
        <p:txBody>
          <a:bodyPr/>
          <a:lstStyle/>
          <a:p>
            <a:r>
              <a:rPr lang="it-IT" dirty="0" smtClean="0">
                <a:solidFill>
                  <a:schemeClr val="bg1"/>
                </a:solidFill>
              </a:rPr>
              <a:t>New </a:t>
            </a:r>
            <a:r>
              <a:rPr lang="it-IT" dirty="0" err="1" smtClean="0">
                <a:solidFill>
                  <a:schemeClr val="bg1"/>
                </a:solidFill>
              </a:rPr>
              <a:t>directions</a:t>
            </a:r>
            <a:endParaRPr lang="it-IT" dirty="0">
              <a:solidFill>
                <a:schemeClr val="bg1"/>
              </a:solidFill>
            </a:endParaRPr>
          </a:p>
        </p:txBody>
      </p:sp>
      <p:grpSp>
        <p:nvGrpSpPr>
          <p:cNvPr id="31" name="Gruppo 30"/>
          <p:cNvGrpSpPr/>
          <p:nvPr/>
        </p:nvGrpSpPr>
        <p:grpSpPr>
          <a:xfrm>
            <a:off x="2987824" y="1066305"/>
            <a:ext cx="5862615" cy="3471381"/>
            <a:chOff x="2987824" y="1066305"/>
            <a:chExt cx="5862615" cy="3471381"/>
          </a:xfrm>
        </p:grpSpPr>
        <p:pic>
          <p:nvPicPr>
            <p:cNvPr id="26" name="Immagine 25"/>
            <p:cNvPicPr>
              <a:picLocks noChangeAspect="1"/>
            </p:cNvPicPr>
            <p:nvPr/>
          </p:nvPicPr>
          <p:blipFill>
            <a:blip r:embed="rId2" cstate="print"/>
            <a:stretch>
              <a:fillRect/>
            </a:stretch>
          </p:blipFill>
          <p:spPr>
            <a:xfrm>
              <a:off x="2987824" y="1076363"/>
              <a:ext cx="5862615" cy="3461323"/>
            </a:xfrm>
            <a:prstGeom prst="rect">
              <a:avLst/>
            </a:prstGeom>
            <a:ln>
              <a:noFill/>
            </a:ln>
            <a:effectLst>
              <a:outerShdw blurRad="292100" dist="139700" dir="2700000" algn="tl" rotWithShape="0">
                <a:srgbClr val="333333">
                  <a:alpha val="65000"/>
                </a:srgbClr>
              </a:outerShdw>
            </a:effectLst>
          </p:spPr>
        </p:pic>
        <p:sp>
          <p:nvSpPr>
            <p:cNvPr id="30" name="Rettangolo 29"/>
            <p:cNvSpPr/>
            <p:nvPr/>
          </p:nvSpPr>
          <p:spPr>
            <a:xfrm>
              <a:off x="4132263" y="1066305"/>
              <a:ext cx="1479892" cy="246221"/>
            </a:xfrm>
            <a:prstGeom prst="rect">
              <a:avLst/>
            </a:prstGeom>
          </p:spPr>
          <p:txBody>
            <a:bodyPr wrap="none">
              <a:spAutoFit/>
            </a:bodyPr>
            <a:lstStyle/>
            <a:p>
              <a:r>
                <a:rPr lang="it-IT" sz="1000" dirty="0">
                  <a:hlinkClick r:id="rId3"/>
                </a:rPr>
                <a:t>http://elifesciences.org</a:t>
              </a:r>
              <a:r>
                <a:rPr lang="it-IT" sz="1000" dirty="0" smtClean="0">
                  <a:hlinkClick r:id="rId3"/>
                </a:rPr>
                <a:t>/</a:t>
              </a:r>
              <a:r>
                <a:rPr lang="it-IT" sz="1000" dirty="0" smtClean="0"/>
                <a:t> </a:t>
              </a:r>
              <a:endParaRPr lang="it-IT" sz="1000" dirty="0"/>
            </a:p>
          </p:txBody>
        </p:sp>
      </p:grpSp>
      <p:grpSp>
        <p:nvGrpSpPr>
          <p:cNvPr id="25" name="Gruppo 24"/>
          <p:cNvGrpSpPr/>
          <p:nvPr/>
        </p:nvGrpSpPr>
        <p:grpSpPr>
          <a:xfrm>
            <a:off x="467544" y="4005064"/>
            <a:ext cx="3903647" cy="2586423"/>
            <a:chOff x="467544" y="4005064"/>
            <a:chExt cx="3903647" cy="2586423"/>
          </a:xfrm>
        </p:grpSpPr>
        <p:pic>
          <p:nvPicPr>
            <p:cNvPr id="23" name="Immagine 22"/>
            <p:cNvPicPr>
              <a:picLocks noChangeAspect="1"/>
            </p:cNvPicPr>
            <p:nvPr/>
          </p:nvPicPr>
          <p:blipFill>
            <a:blip r:embed="rId4" cstate="print"/>
            <a:stretch>
              <a:fillRect/>
            </a:stretch>
          </p:blipFill>
          <p:spPr>
            <a:xfrm>
              <a:off x="467544" y="4005064"/>
              <a:ext cx="3903647" cy="2586423"/>
            </a:xfrm>
            <a:prstGeom prst="rect">
              <a:avLst/>
            </a:prstGeom>
            <a:ln>
              <a:noFill/>
            </a:ln>
            <a:effectLst>
              <a:outerShdw blurRad="292100" dist="139700" dir="2700000" algn="tl" rotWithShape="0">
                <a:srgbClr val="333333">
                  <a:alpha val="65000"/>
                </a:srgbClr>
              </a:outerShdw>
            </a:effectLst>
          </p:spPr>
        </p:pic>
        <p:sp>
          <p:nvSpPr>
            <p:cNvPr id="24" name="Rettangolo 23"/>
            <p:cNvSpPr/>
            <p:nvPr/>
          </p:nvSpPr>
          <p:spPr>
            <a:xfrm>
              <a:off x="1907704" y="4653136"/>
              <a:ext cx="1194558" cy="246221"/>
            </a:xfrm>
            <a:prstGeom prst="rect">
              <a:avLst/>
            </a:prstGeom>
          </p:spPr>
          <p:txBody>
            <a:bodyPr wrap="none">
              <a:spAutoFit/>
            </a:bodyPr>
            <a:lstStyle/>
            <a:p>
              <a:r>
                <a:rPr lang="it-IT" sz="1000" dirty="0">
                  <a:hlinkClick r:id="rId5"/>
                </a:rPr>
                <a:t>https://peerj.com</a:t>
              </a:r>
              <a:r>
                <a:rPr lang="it-IT" sz="1000" dirty="0" smtClean="0">
                  <a:hlinkClick r:id="rId5"/>
                </a:rPr>
                <a:t>/</a:t>
              </a:r>
              <a:r>
                <a:rPr lang="it-IT" sz="1000" dirty="0" smtClean="0"/>
                <a:t> </a:t>
              </a:r>
              <a:endParaRPr lang="it-IT" sz="1000" dirty="0"/>
            </a:p>
          </p:txBody>
        </p:sp>
      </p:grpSp>
      <p:grpSp>
        <p:nvGrpSpPr>
          <p:cNvPr id="29" name="Gruppo 28"/>
          <p:cNvGrpSpPr/>
          <p:nvPr/>
        </p:nvGrpSpPr>
        <p:grpSpPr>
          <a:xfrm>
            <a:off x="4872209" y="4151141"/>
            <a:ext cx="3821389" cy="2706859"/>
            <a:chOff x="4872209" y="4151141"/>
            <a:chExt cx="3821389" cy="2706859"/>
          </a:xfrm>
        </p:grpSpPr>
        <p:pic>
          <p:nvPicPr>
            <p:cNvPr id="27" name="Immagine 26"/>
            <p:cNvPicPr>
              <a:picLocks noChangeAspect="1"/>
            </p:cNvPicPr>
            <p:nvPr/>
          </p:nvPicPr>
          <p:blipFill>
            <a:blip r:embed="rId6" cstate="print"/>
            <a:stretch>
              <a:fillRect/>
            </a:stretch>
          </p:blipFill>
          <p:spPr>
            <a:xfrm>
              <a:off x="4932040" y="4151141"/>
              <a:ext cx="3761558" cy="2706859"/>
            </a:xfrm>
            <a:prstGeom prst="rect">
              <a:avLst/>
            </a:prstGeom>
            <a:ln>
              <a:noFill/>
            </a:ln>
            <a:effectLst>
              <a:outerShdw blurRad="292100" dist="139700" dir="2700000" algn="tl" rotWithShape="0">
                <a:srgbClr val="333333">
                  <a:alpha val="65000"/>
                </a:srgbClr>
              </a:outerShdw>
            </a:effectLst>
          </p:spPr>
        </p:pic>
        <p:sp>
          <p:nvSpPr>
            <p:cNvPr id="28" name="Rettangolo 27"/>
            <p:cNvSpPr/>
            <p:nvPr/>
          </p:nvSpPr>
          <p:spPr>
            <a:xfrm>
              <a:off x="4872209" y="6468376"/>
              <a:ext cx="2093843" cy="246221"/>
            </a:xfrm>
            <a:prstGeom prst="rect">
              <a:avLst/>
            </a:prstGeom>
          </p:spPr>
          <p:txBody>
            <a:bodyPr wrap="none">
              <a:spAutoFit/>
            </a:bodyPr>
            <a:lstStyle/>
            <a:p>
              <a:r>
                <a:rPr lang="it-IT" sz="1000" dirty="0">
                  <a:hlinkClick r:id="rId7"/>
                </a:rPr>
                <a:t>https://www.peerageofscience.org</a:t>
              </a:r>
              <a:r>
                <a:rPr lang="it-IT" sz="1000" dirty="0" smtClean="0">
                  <a:hlinkClick r:id="rId7"/>
                </a:rPr>
                <a:t>/</a:t>
              </a:r>
              <a:r>
                <a:rPr lang="it-IT" sz="1000" dirty="0" smtClean="0"/>
                <a:t> </a:t>
              </a:r>
              <a:endParaRPr lang="it-IT" sz="1000" dirty="0"/>
            </a:p>
          </p:txBody>
        </p:sp>
      </p:grpSp>
    </p:spTree>
    <p:extLst>
      <p:ext uri="{BB962C8B-B14F-4D97-AF65-F5344CB8AC3E}">
        <p14:creationId xmlns:p14="http://schemas.microsoft.com/office/powerpoint/2010/main" xmlns="" val="39939949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9" name="Gruppo 8"/>
          <p:cNvGrpSpPr/>
          <p:nvPr/>
        </p:nvGrpSpPr>
        <p:grpSpPr>
          <a:xfrm>
            <a:off x="533214" y="607783"/>
            <a:ext cx="8128388" cy="6213594"/>
            <a:chOff x="533214" y="607783"/>
            <a:chExt cx="8128388" cy="6213594"/>
          </a:xfrm>
        </p:grpSpPr>
        <p:pic>
          <p:nvPicPr>
            <p:cNvPr id="8" name="Immagine 7"/>
            <p:cNvPicPr>
              <a:picLocks noChangeAspect="1"/>
            </p:cNvPicPr>
            <p:nvPr/>
          </p:nvPicPr>
          <p:blipFill>
            <a:blip r:embed="rId2" cstate="print"/>
            <a:stretch>
              <a:fillRect/>
            </a:stretch>
          </p:blipFill>
          <p:spPr>
            <a:xfrm>
              <a:off x="1043608" y="3617641"/>
              <a:ext cx="6021992" cy="3034458"/>
            </a:xfrm>
            <a:prstGeom prst="rect">
              <a:avLst/>
            </a:prstGeom>
          </p:spPr>
        </p:pic>
        <p:grpSp>
          <p:nvGrpSpPr>
            <p:cNvPr id="2" name="Gruppo 8"/>
            <p:cNvGrpSpPr/>
            <p:nvPr/>
          </p:nvGrpSpPr>
          <p:grpSpPr>
            <a:xfrm>
              <a:off x="533214" y="607783"/>
              <a:ext cx="8128388" cy="6213594"/>
              <a:chOff x="533214" y="607783"/>
              <a:chExt cx="8128388" cy="6213594"/>
            </a:xfrm>
          </p:grpSpPr>
          <p:grpSp>
            <p:nvGrpSpPr>
              <p:cNvPr id="3" name="Gruppo 6"/>
              <p:cNvGrpSpPr/>
              <p:nvPr/>
            </p:nvGrpSpPr>
            <p:grpSpPr>
              <a:xfrm>
                <a:off x="533214" y="607783"/>
                <a:ext cx="7301081" cy="3410108"/>
                <a:chOff x="533214" y="607783"/>
                <a:chExt cx="7301081" cy="3410108"/>
              </a:xfrm>
            </p:grpSpPr>
            <p:pic>
              <p:nvPicPr>
                <p:cNvPr id="4" name="Immagine 3"/>
                <p:cNvPicPr>
                  <a:picLocks noChangeAspect="1"/>
                </p:cNvPicPr>
                <p:nvPr/>
              </p:nvPicPr>
              <p:blipFill>
                <a:blip r:embed="rId3" cstate="print"/>
                <a:stretch>
                  <a:fillRect/>
                </a:stretch>
              </p:blipFill>
              <p:spPr>
                <a:xfrm>
                  <a:off x="533214" y="1008043"/>
                  <a:ext cx="4979310" cy="2609597"/>
                </a:xfrm>
                <a:prstGeom prst="rect">
                  <a:avLst/>
                </a:prstGeom>
                <a:noFill/>
                <a:ln>
                  <a:noFill/>
                </a:ln>
              </p:spPr>
            </p:pic>
            <p:pic>
              <p:nvPicPr>
                <p:cNvPr id="5" name="Immagine 4"/>
                <p:cNvPicPr>
                  <a:picLocks noChangeAspect="1"/>
                </p:cNvPicPr>
                <p:nvPr/>
              </p:nvPicPr>
              <p:blipFill>
                <a:blip r:embed="rId4" cstate="print"/>
                <a:stretch>
                  <a:fillRect/>
                </a:stretch>
              </p:blipFill>
              <p:spPr>
                <a:xfrm>
                  <a:off x="5512524" y="607783"/>
                  <a:ext cx="2321771" cy="3410108"/>
                </a:xfrm>
                <a:prstGeom prst="rect">
                  <a:avLst/>
                </a:prstGeom>
                <a:noFill/>
                <a:ln>
                  <a:noFill/>
                </a:ln>
              </p:spPr>
            </p:pic>
          </p:grpSp>
          <p:sp>
            <p:nvSpPr>
              <p:cNvPr id="7" name="Rettangolo 7"/>
              <p:cNvSpPr/>
              <p:nvPr/>
            </p:nvSpPr>
            <p:spPr>
              <a:xfrm>
                <a:off x="7006987" y="6482821"/>
                <a:ext cx="1654615" cy="338556"/>
              </a:xfrm>
              <a:prstGeom prst="rect">
                <a:avLst/>
              </a:prstGeom>
              <a:noFill/>
              <a:ln>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it-IT" sz="1600" dirty="0">
                    <a:solidFill>
                      <a:srgbClr val="000000"/>
                    </a:solidFill>
                    <a:hlinkClick r:id="rId5"/>
                  </a:rPr>
                  <a:t>http://dissem.in/</a:t>
                </a:r>
              </a:p>
            </p:txBody>
          </p:sp>
        </p:grpSp>
      </p:grpSp>
      <p:sp>
        <p:nvSpPr>
          <p:cNvPr id="10" name="Titolo 9"/>
          <p:cNvSpPr>
            <a:spLocks noGrp="1"/>
          </p:cNvSpPr>
          <p:nvPr>
            <p:ph type="title"/>
          </p:nvPr>
        </p:nvSpPr>
        <p:spPr>
          <a:xfrm>
            <a:off x="395536" y="-54997"/>
            <a:ext cx="7886700" cy="1325559"/>
          </a:xfrm>
        </p:spPr>
        <p:txBody>
          <a:bodyPr/>
          <a:lstStyle/>
          <a:p>
            <a:r>
              <a:rPr lang="it-IT" dirty="0" smtClean="0"/>
              <a:t>New </a:t>
            </a:r>
            <a:r>
              <a:rPr lang="it-IT" dirty="0" err="1" smtClean="0"/>
              <a:t>infrastructures</a:t>
            </a:r>
            <a:endParaRPr lang="it-IT" dirty="0"/>
          </a:p>
        </p:txBody>
      </p:sp>
    </p:spTree>
    <p:extLst>
      <p:ext uri="{BB962C8B-B14F-4D97-AF65-F5344CB8AC3E}">
        <p14:creationId xmlns:p14="http://schemas.microsoft.com/office/powerpoint/2010/main" xmlns="" val="29266453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0" name="Titolo 9"/>
          <p:cNvSpPr>
            <a:spLocks noGrp="1"/>
          </p:cNvSpPr>
          <p:nvPr>
            <p:ph type="title"/>
          </p:nvPr>
        </p:nvSpPr>
        <p:spPr>
          <a:xfrm>
            <a:off x="17267" y="1268760"/>
            <a:ext cx="7886700" cy="1325559"/>
          </a:xfrm>
        </p:spPr>
        <p:txBody>
          <a:bodyPr/>
          <a:lstStyle/>
          <a:p>
            <a:r>
              <a:rPr lang="it-IT" dirty="0" smtClean="0">
                <a:solidFill>
                  <a:schemeClr val="bg1"/>
                </a:solidFill>
              </a:rPr>
              <a:t>New </a:t>
            </a:r>
            <a:r>
              <a:rPr lang="it-IT" dirty="0" err="1" smtClean="0">
                <a:solidFill>
                  <a:schemeClr val="bg1"/>
                </a:solidFill>
              </a:rPr>
              <a:t>services</a:t>
            </a:r>
            <a:endParaRPr lang="it-IT" dirty="0">
              <a:solidFill>
                <a:schemeClr val="bg1"/>
              </a:solidFill>
            </a:endParaRPr>
          </a:p>
        </p:txBody>
      </p:sp>
      <p:pic>
        <p:nvPicPr>
          <p:cNvPr id="17" name="Immagine 16"/>
          <p:cNvPicPr>
            <a:picLocks noChangeAspect="1"/>
          </p:cNvPicPr>
          <p:nvPr/>
        </p:nvPicPr>
        <p:blipFill>
          <a:blip r:embed="rId2" cstate="print"/>
          <a:stretch>
            <a:fillRect/>
          </a:stretch>
        </p:blipFill>
        <p:spPr>
          <a:xfrm>
            <a:off x="395536" y="2348880"/>
            <a:ext cx="6567933" cy="4148169"/>
          </a:xfrm>
          <a:prstGeom prst="rect">
            <a:avLst/>
          </a:prstGeom>
          <a:ln>
            <a:noFill/>
          </a:ln>
          <a:effectLst>
            <a:outerShdw blurRad="292100" dist="139700" dir="2700000" algn="tl" rotWithShape="0">
              <a:srgbClr val="333333">
                <a:alpha val="65000"/>
              </a:srgbClr>
            </a:outerShdw>
          </a:effectLst>
        </p:spPr>
      </p:pic>
      <p:pic>
        <p:nvPicPr>
          <p:cNvPr id="18" name="Immagine 17"/>
          <p:cNvPicPr>
            <a:picLocks noChangeAspect="1"/>
          </p:cNvPicPr>
          <p:nvPr/>
        </p:nvPicPr>
        <p:blipFill>
          <a:blip r:embed="rId3" cstate="print"/>
          <a:stretch>
            <a:fillRect/>
          </a:stretch>
        </p:blipFill>
        <p:spPr>
          <a:xfrm>
            <a:off x="6732240" y="4070435"/>
            <a:ext cx="2232248" cy="2753105"/>
          </a:xfrm>
          <a:prstGeom prst="rect">
            <a:avLst/>
          </a:prstGeom>
          <a:ln>
            <a:noFill/>
          </a:ln>
          <a:effectLst>
            <a:outerShdw blurRad="292100" dist="139700" dir="2700000" algn="tl" rotWithShape="0">
              <a:srgbClr val="333333">
                <a:alpha val="65000"/>
              </a:srgbClr>
            </a:outerShdw>
          </a:effectLst>
        </p:spPr>
      </p:pic>
      <p:sp>
        <p:nvSpPr>
          <p:cNvPr id="19" name="Rettangolo arrotondato 18"/>
          <p:cNvSpPr/>
          <p:nvPr/>
        </p:nvSpPr>
        <p:spPr>
          <a:xfrm>
            <a:off x="5076056" y="2594319"/>
            <a:ext cx="1800200" cy="2274841"/>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3283689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 name="Immagine 3"/>
          <p:cNvPicPr>
            <a:picLocks noChangeAspect="1"/>
          </p:cNvPicPr>
          <p:nvPr/>
        </p:nvPicPr>
        <p:blipFill>
          <a:blip r:embed="rId2" cstate="print"/>
          <a:stretch>
            <a:fillRect/>
          </a:stretch>
        </p:blipFill>
        <p:spPr>
          <a:xfrm>
            <a:off x="1546412" y="134498"/>
            <a:ext cx="6016181" cy="3359103"/>
          </a:xfrm>
          <a:prstGeom prst="rect">
            <a:avLst/>
          </a:prstGeom>
          <a:noFill/>
          <a:ln cap="flat">
            <a:noFill/>
          </a:ln>
          <a:effectLst>
            <a:outerShdw dist="139699" dir="2700000" algn="tl">
              <a:srgbClr val="333333">
                <a:alpha val="65000"/>
              </a:srgbClr>
            </a:outerShdw>
          </a:effectLst>
        </p:spPr>
      </p:pic>
      <p:pic>
        <p:nvPicPr>
          <p:cNvPr id="3" name="Immagine 5"/>
          <p:cNvPicPr>
            <a:picLocks noChangeAspect="1"/>
          </p:cNvPicPr>
          <p:nvPr/>
        </p:nvPicPr>
        <p:blipFill>
          <a:blip r:embed="rId3" cstate="print"/>
          <a:stretch>
            <a:fillRect/>
          </a:stretch>
        </p:blipFill>
        <p:spPr>
          <a:xfrm>
            <a:off x="506509" y="3603882"/>
            <a:ext cx="4984268" cy="2531815"/>
          </a:xfrm>
          <a:prstGeom prst="rect">
            <a:avLst/>
          </a:prstGeom>
          <a:noFill/>
          <a:ln cap="flat">
            <a:noFill/>
          </a:ln>
          <a:effectLst>
            <a:outerShdw dist="139699" dir="2700000" algn="tl">
              <a:srgbClr val="333333">
                <a:alpha val="65000"/>
              </a:srgbClr>
            </a:outerShdw>
          </a:effectLst>
        </p:spPr>
      </p:pic>
      <p:pic>
        <p:nvPicPr>
          <p:cNvPr id="4" name="Immagine 7"/>
          <p:cNvPicPr>
            <a:picLocks noChangeAspect="1"/>
          </p:cNvPicPr>
          <p:nvPr/>
        </p:nvPicPr>
        <p:blipFill>
          <a:blip r:embed="rId4" cstate="print"/>
          <a:stretch>
            <a:fillRect/>
          </a:stretch>
        </p:blipFill>
        <p:spPr>
          <a:xfrm>
            <a:off x="5634693" y="3123174"/>
            <a:ext cx="3356866" cy="3273636"/>
          </a:xfrm>
          <a:prstGeom prst="rect">
            <a:avLst/>
          </a:prstGeom>
          <a:noFill/>
          <a:ln cap="flat">
            <a:noFill/>
          </a:ln>
          <a:effectLst>
            <a:outerShdw dist="139699" dir="2700000" algn="tl">
              <a:srgbClr val="333333">
                <a:alpha val="65000"/>
              </a:srgbClr>
            </a:outerShdw>
          </a:effectLst>
        </p:spPr>
      </p:pic>
      <p:pic>
        <p:nvPicPr>
          <p:cNvPr id="5" name="Immagine 10"/>
          <p:cNvPicPr>
            <a:picLocks noChangeAspect="1"/>
          </p:cNvPicPr>
          <p:nvPr/>
        </p:nvPicPr>
        <p:blipFill>
          <a:blip r:embed="rId5" cstate="print"/>
          <a:stretch>
            <a:fillRect/>
          </a:stretch>
        </p:blipFill>
        <p:spPr>
          <a:xfrm>
            <a:off x="395486" y="1159018"/>
            <a:ext cx="1508893" cy="1005926"/>
          </a:xfrm>
          <a:prstGeom prst="rect">
            <a:avLst/>
          </a:prstGeom>
          <a:solidFill>
            <a:srgbClr val="EDEDED"/>
          </a:solidFill>
          <a:ln cap="flat">
            <a:noFill/>
          </a:ln>
        </p:spPr>
      </p:pic>
    </p:spTree>
    <p:extLst>
      <p:ext uri="{BB962C8B-B14F-4D97-AF65-F5344CB8AC3E}">
        <p14:creationId xmlns:p14="http://schemas.microsoft.com/office/powerpoint/2010/main" xmlns="" val="27934541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23528" y="116632"/>
            <a:ext cx="8335838" cy="1325559"/>
          </a:xfrm>
        </p:spPr>
        <p:txBody>
          <a:bodyPr/>
          <a:lstStyle/>
          <a:p>
            <a:r>
              <a:rPr lang="it-IT" dirty="0" err="1" smtClean="0">
                <a:solidFill>
                  <a:schemeClr val="bg1"/>
                </a:solidFill>
              </a:rPr>
              <a:t>Why</a:t>
            </a:r>
            <a:r>
              <a:rPr lang="it-IT" dirty="0" smtClean="0">
                <a:solidFill>
                  <a:schemeClr val="bg1"/>
                </a:solidFill>
              </a:rPr>
              <a:t> </a:t>
            </a:r>
            <a:r>
              <a:rPr lang="it-IT" dirty="0" err="1" smtClean="0">
                <a:solidFill>
                  <a:schemeClr val="bg1"/>
                </a:solidFill>
              </a:rPr>
              <a:t>not</a:t>
            </a:r>
            <a:r>
              <a:rPr lang="it-IT" dirty="0" smtClean="0">
                <a:solidFill>
                  <a:schemeClr val="bg1"/>
                </a:solidFill>
              </a:rPr>
              <a:t>… a new </a:t>
            </a:r>
            <a:r>
              <a:rPr lang="it-IT" dirty="0" err="1" smtClean="0">
                <a:solidFill>
                  <a:schemeClr val="bg1"/>
                </a:solidFill>
              </a:rPr>
              <a:t>evaluation</a:t>
            </a:r>
            <a:r>
              <a:rPr lang="it-IT" dirty="0" smtClean="0">
                <a:solidFill>
                  <a:schemeClr val="bg1"/>
                </a:solidFill>
              </a:rPr>
              <a:t> </a:t>
            </a:r>
            <a:r>
              <a:rPr lang="it-IT" dirty="0" err="1" smtClean="0">
                <a:solidFill>
                  <a:schemeClr val="bg1"/>
                </a:solidFill>
              </a:rPr>
              <a:t>system</a:t>
            </a:r>
            <a:r>
              <a:rPr lang="it-IT" dirty="0" smtClean="0">
                <a:solidFill>
                  <a:schemeClr val="bg1"/>
                </a:solidFill>
              </a:rPr>
              <a:t> </a:t>
            </a:r>
            <a:r>
              <a:rPr lang="it-IT" dirty="0" err="1" smtClean="0">
                <a:solidFill>
                  <a:schemeClr val="bg1"/>
                </a:solidFill>
              </a:rPr>
              <a:t>which</a:t>
            </a:r>
            <a:r>
              <a:rPr lang="it-IT" dirty="0" smtClean="0">
                <a:solidFill>
                  <a:schemeClr val="bg1"/>
                </a:solidFill>
              </a:rPr>
              <a:t> (</a:t>
            </a:r>
            <a:r>
              <a:rPr lang="it-IT" dirty="0" err="1" smtClean="0">
                <a:solidFill>
                  <a:schemeClr val="bg1"/>
                </a:solidFill>
              </a:rPr>
              <a:t>actually</a:t>
            </a:r>
            <a:r>
              <a:rPr lang="it-IT" dirty="0" smtClean="0">
                <a:solidFill>
                  <a:schemeClr val="bg1"/>
                </a:solidFill>
              </a:rPr>
              <a:t>) </a:t>
            </a:r>
            <a:r>
              <a:rPr lang="it-IT" dirty="0" err="1" smtClean="0">
                <a:solidFill>
                  <a:schemeClr val="bg1"/>
                </a:solidFill>
              </a:rPr>
              <a:t>reflects</a:t>
            </a:r>
            <a:r>
              <a:rPr lang="it-IT" dirty="0" smtClean="0">
                <a:solidFill>
                  <a:schemeClr val="bg1"/>
                </a:solidFill>
              </a:rPr>
              <a:t> impact</a:t>
            </a:r>
            <a:endParaRPr lang="it-IT" dirty="0">
              <a:solidFill>
                <a:schemeClr val="bg1"/>
              </a:solidFill>
            </a:endParaRPr>
          </a:p>
        </p:txBody>
      </p:sp>
      <p:pic>
        <p:nvPicPr>
          <p:cNvPr id="3" name="Immagine 2"/>
          <p:cNvPicPr>
            <a:picLocks noChangeAspect="1"/>
          </p:cNvPicPr>
          <p:nvPr/>
        </p:nvPicPr>
        <p:blipFill>
          <a:blip r:embed="rId2" cstate="print"/>
          <a:stretch>
            <a:fillRect/>
          </a:stretch>
        </p:blipFill>
        <p:spPr>
          <a:xfrm>
            <a:off x="109894" y="1393639"/>
            <a:ext cx="3545640" cy="1288207"/>
          </a:xfrm>
          <a:prstGeom prst="rect">
            <a:avLst/>
          </a:prstGeom>
          <a:ln>
            <a:noFill/>
          </a:ln>
          <a:effectLst>
            <a:outerShdw blurRad="292100" dist="139700" dir="2700000" algn="tl" rotWithShape="0">
              <a:srgbClr val="333333">
                <a:alpha val="65000"/>
              </a:srgbClr>
            </a:outerShdw>
          </a:effectLst>
        </p:spPr>
      </p:pic>
      <p:grpSp>
        <p:nvGrpSpPr>
          <p:cNvPr id="6" name="Gruppo 5"/>
          <p:cNvGrpSpPr/>
          <p:nvPr/>
        </p:nvGrpSpPr>
        <p:grpSpPr>
          <a:xfrm>
            <a:off x="2096347" y="2202377"/>
            <a:ext cx="4572000" cy="2868258"/>
            <a:chOff x="2555776" y="2316979"/>
            <a:chExt cx="4572000" cy="2868258"/>
          </a:xfrm>
        </p:grpSpPr>
        <p:pic>
          <p:nvPicPr>
            <p:cNvPr id="4" name="Immagine 3"/>
            <p:cNvPicPr>
              <a:picLocks noChangeAspect="1"/>
            </p:cNvPicPr>
            <p:nvPr/>
          </p:nvPicPr>
          <p:blipFill>
            <a:blip r:embed="rId3" cstate="print"/>
            <a:stretch>
              <a:fillRect/>
            </a:stretch>
          </p:blipFill>
          <p:spPr>
            <a:xfrm>
              <a:off x="2555776" y="2316979"/>
              <a:ext cx="3744416" cy="2868258"/>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2555776" y="2852936"/>
              <a:ext cx="4572000" cy="215444"/>
            </a:xfrm>
            <a:prstGeom prst="rect">
              <a:avLst/>
            </a:prstGeom>
          </p:spPr>
          <p:txBody>
            <a:bodyPr>
              <a:spAutoFit/>
            </a:bodyPr>
            <a:lstStyle/>
            <a:p>
              <a:r>
                <a:rPr lang="it-IT" sz="800" dirty="0">
                  <a:hlinkClick r:id="rId4"/>
                </a:rPr>
                <a:t>https://</a:t>
              </a:r>
              <a:r>
                <a:rPr lang="it-IT" sz="800" dirty="0" smtClean="0">
                  <a:hlinkClick r:id="rId4"/>
                </a:rPr>
                <a:t>www.timeshighereducation.com/news/journal-impact-factors-no-longer-credible</a:t>
              </a:r>
              <a:r>
                <a:rPr lang="it-IT" sz="800" dirty="0" smtClean="0"/>
                <a:t> </a:t>
              </a:r>
              <a:endParaRPr lang="it-IT" sz="800" dirty="0"/>
            </a:p>
          </p:txBody>
        </p:sp>
      </p:grpSp>
      <p:grpSp>
        <p:nvGrpSpPr>
          <p:cNvPr id="9" name="Gruppo 8"/>
          <p:cNvGrpSpPr/>
          <p:nvPr/>
        </p:nvGrpSpPr>
        <p:grpSpPr>
          <a:xfrm>
            <a:off x="324456" y="3984265"/>
            <a:ext cx="2951400" cy="2851058"/>
            <a:chOff x="324456" y="3984265"/>
            <a:chExt cx="2951400" cy="2851058"/>
          </a:xfrm>
        </p:grpSpPr>
        <p:pic>
          <p:nvPicPr>
            <p:cNvPr id="7" name="Immagine 6"/>
            <p:cNvPicPr>
              <a:picLocks noChangeAspect="1"/>
            </p:cNvPicPr>
            <p:nvPr/>
          </p:nvPicPr>
          <p:blipFill>
            <a:blip r:embed="rId5" cstate="print"/>
            <a:stretch>
              <a:fillRect/>
            </a:stretch>
          </p:blipFill>
          <p:spPr>
            <a:xfrm>
              <a:off x="324456" y="3984265"/>
              <a:ext cx="2951400" cy="2782958"/>
            </a:xfrm>
            <a:prstGeom prst="rect">
              <a:avLst/>
            </a:prstGeom>
            <a:ln>
              <a:noFill/>
            </a:ln>
            <a:effectLst>
              <a:outerShdw blurRad="292100" dist="139700" dir="2700000" algn="tl" rotWithShape="0">
                <a:srgbClr val="333333">
                  <a:alpha val="65000"/>
                </a:srgbClr>
              </a:outerShdw>
            </a:effectLst>
          </p:spPr>
        </p:pic>
        <p:sp>
          <p:nvSpPr>
            <p:cNvPr id="8" name="Rettangolo 7"/>
            <p:cNvSpPr/>
            <p:nvPr/>
          </p:nvSpPr>
          <p:spPr>
            <a:xfrm>
              <a:off x="1138393" y="6589102"/>
              <a:ext cx="1915909" cy="246221"/>
            </a:xfrm>
            <a:prstGeom prst="rect">
              <a:avLst/>
            </a:prstGeom>
          </p:spPr>
          <p:txBody>
            <a:bodyPr wrap="none">
              <a:spAutoFit/>
            </a:bodyPr>
            <a:lstStyle/>
            <a:p>
              <a:r>
                <a:rPr lang="it-IT" sz="1000" dirty="0">
                  <a:hlinkClick r:id="rId6"/>
                </a:rPr>
                <a:t>http://altmetrics.org/manifesto</a:t>
              </a:r>
              <a:r>
                <a:rPr lang="it-IT" sz="1000" dirty="0" smtClean="0">
                  <a:hlinkClick r:id="rId6"/>
                </a:rPr>
                <a:t>/</a:t>
              </a:r>
              <a:r>
                <a:rPr lang="it-IT" sz="1000" dirty="0" smtClean="0"/>
                <a:t> </a:t>
              </a:r>
              <a:endParaRPr lang="it-IT" sz="1000" dirty="0"/>
            </a:p>
          </p:txBody>
        </p:sp>
      </p:grpSp>
      <p:grpSp>
        <p:nvGrpSpPr>
          <p:cNvPr id="12" name="Gruppo 11"/>
          <p:cNvGrpSpPr/>
          <p:nvPr/>
        </p:nvGrpSpPr>
        <p:grpSpPr>
          <a:xfrm>
            <a:off x="3634968" y="4479125"/>
            <a:ext cx="3744416" cy="2236796"/>
            <a:chOff x="3634968" y="4479125"/>
            <a:chExt cx="3744416" cy="2236796"/>
          </a:xfrm>
        </p:grpSpPr>
        <p:pic>
          <p:nvPicPr>
            <p:cNvPr id="10" name="Immagine 9"/>
            <p:cNvPicPr>
              <a:picLocks noChangeAspect="1"/>
            </p:cNvPicPr>
            <p:nvPr/>
          </p:nvPicPr>
          <p:blipFill>
            <a:blip r:embed="rId7" cstate="print"/>
            <a:stretch>
              <a:fillRect/>
            </a:stretch>
          </p:blipFill>
          <p:spPr>
            <a:xfrm>
              <a:off x="3634968" y="4479125"/>
              <a:ext cx="3744416" cy="2236796"/>
            </a:xfrm>
            <a:prstGeom prst="rect">
              <a:avLst/>
            </a:prstGeom>
            <a:ln>
              <a:noFill/>
            </a:ln>
            <a:effectLst>
              <a:outerShdw blurRad="292100" dist="139700" dir="2700000" algn="tl" rotWithShape="0">
                <a:srgbClr val="333333">
                  <a:alpha val="65000"/>
                </a:srgbClr>
              </a:outerShdw>
            </a:effectLst>
          </p:spPr>
        </p:pic>
        <p:sp>
          <p:nvSpPr>
            <p:cNvPr id="11" name="Rettangolo 10"/>
            <p:cNvSpPr/>
            <p:nvPr/>
          </p:nvSpPr>
          <p:spPr>
            <a:xfrm>
              <a:off x="5436096" y="4653136"/>
              <a:ext cx="1492716" cy="246221"/>
            </a:xfrm>
            <a:prstGeom prst="rect">
              <a:avLst/>
            </a:prstGeom>
          </p:spPr>
          <p:txBody>
            <a:bodyPr wrap="none">
              <a:spAutoFit/>
            </a:bodyPr>
            <a:lstStyle/>
            <a:p>
              <a:r>
                <a:rPr lang="it-IT" sz="1000" dirty="0">
                  <a:hlinkClick r:id="rId8"/>
                </a:rPr>
                <a:t>https://impactstory.org</a:t>
              </a:r>
              <a:r>
                <a:rPr lang="it-IT" sz="1000" dirty="0" smtClean="0">
                  <a:hlinkClick r:id="rId8"/>
                </a:rPr>
                <a:t>/</a:t>
              </a:r>
              <a:r>
                <a:rPr lang="it-IT" sz="1000" dirty="0" smtClean="0"/>
                <a:t> </a:t>
              </a:r>
              <a:endParaRPr lang="it-IT" sz="1000" dirty="0"/>
            </a:p>
          </p:txBody>
        </p:sp>
      </p:grpSp>
      <p:grpSp>
        <p:nvGrpSpPr>
          <p:cNvPr id="15" name="Gruppo 14"/>
          <p:cNvGrpSpPr/>
          <p:nvPr/>
        </p:nvGrpSpPr>
        <p:grpSpPr>
          <a:xfrm>
            <a:off x="5875811" y="1573034"/>
            <a:ext cx="3284762" cy="2233455"/>
            <a:chOff x="5875811" y="1573034"/>
            <a:chExt cx="3284762" cy="2233455"/>
          </a:xfrm>
        </p:grpSpPr>
        <p:pic>
          <p:nvPicPr>
            <p:cNvPr id="13" name="Immagine 12"/>
            <p:cNvPicPr>
              <a:picLocks noChangeAspect="1"/>
            </p:cNvPicPr>
            <p:nvPr/>
          </p:nvPicPr>
          <p:blipFill>
            <a:blip r:embed="rId9" cstate="print"/>
            <a:stretch>
              <a:fillRect/>
            </a:stretch>
          </p:blipFill>
          <p:spPr>
            <a:xfrm>
              <a:off x="5875811" y="1573034"/>
              <a:ext cx="3215838" cy="2233455"/>
            </a:xfrm>
            <a:prstGeom prst="rect">
              <a:avLst/>
            </a:prstGeom>
            <a:ln>
              <a:noFill/>
            </a:ln>
            <a:effectLst>
              <a:outerShdw blurRad="292100" dist="139700" dir="2700000" algn="tl" rotWithShape="0">
                <a:srgbClr val="333333">
                  <a:alpha val="65000"/>
                </a:srgbClr>
              </a:outerShdw>
            </a:effectLst>
          </p:spPr>
        </p:pic>
        <p:sp>
          <p:nvSpPr>
            <p:cNvPr id="14" name="Rettangolo 13"/>
            <p:cNvSpPr/>
            <p:nvPr/>
          </p:nvSpPr>
          <p:spPr>
            <a:xfrm>
              <a:off x="6613081" y="3560268"/>
              <a:ext cx="2547492" cy="246221"/>
            </a:xfrm>
            <a:prstGeom prst="rect">
              <a:avLst/>
            </a:prstGeom>
          </p:spPr>
          <p:txBody>
            <a:bodyPr wrap="none">
              <a:spAutoFit/>
            </a:bodyPr>
            <a:lstStyle/>
            <a:p>
              <a:r>
                <a:rPr lang="it-IT" sz="1000" dirty="0">
                  <a:hlinkClick r:id="rId10"/>
                </a:rPr>
                <a:t>http://</a:t>
              </a:r>
              <a:r>
                <a:rPr lang="it-IT" sz="1000" dirty="0" smtClean="0">
                  <a:hlinkClick r:id="rId10"/>
                </a:rPr>
                <a:t>www.altmetric.com/bookmarklet.php</a:t>
              </a:r>
              <a:r>
                <a:rPr lang="it-IT" sz="1000" dirty="0" smtClean="0"/>
                <a:t> </a:t>
              </a:r>
              <a:endParaRPr lang="it-IT" sz="1000" dirty="0"/>
            </a:p>
          </p:txBody>
        </p:sp>
      </p:grpSp>
    </p:spTree>
    <p:extLst>
      <p:ext uri="{BB962C8B-B14F-4D97-AF65-F5344CB8AC3E}">
        <p14:creationId xmlns:p14="http://schemas.microsoft.com/office/powerpoint/2010/main" xmlns="" val="23168593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51520" y="39763"/>
            <a:ext cx="7499176" cy="868958"/>
          </a:xfrm>
        </p:spPr>
        <p:txBody>
          <a:bodyPr/>
          <a:lstStyle/>
          <a:p>
            <a:pPr algn="l"/>
            <a:r>
              <a:rPr lang="it-IT" b="0" dirty="0" smtClean="0">
                <a:solidFill>
                  <a:schemeClr val="bg1"/>
                </a:solidFill>
              </a:rPr>
              <a:t>The </a:t>
            </a:r>
            <a:r>
              <a:rPr lang="it-IT" b="0" dirty="0" err="1" smtClean="0">
                <a:solidFill>
                  <a:schemeClr val="bg1"/>
                </a:solidFill>
              </a:rPr>
              <a:t>Italian</a:t>
            </a:r>
            <a:r>
              <a:rPr lang="it-IT" b="0" dirty="0" smtClean="0">
                <a:solidFill>
                  <a:schemeClr val="bg1"/>
                </a:solidFill>
              </a:rPr>
              <a:t> law</a:t>
            </a:r>
            <a:endParaRPr lang="it-IT" b="0" dirty="0">
              <a:solidFill>
                <a:schemeClr val="bg1"/>
              </a:solidFill>
            </a:endParaRPr>
          </a:p>
        </p:txBody>
      </p:sp>
      <p:pic>
        <p:nvPicPr>
          <p:cNvPr id="4" name="Immagine 3"/>
          <p:cNvPicPr/>
          <p:nvPr/>
        </p:nvPicPr>
        <p:blipFill>
          <a:blip r:embed="rId2" cstate="print"/>
          <a:srcRect l="19397" t="30772" r="46029" b="33591"/>
          <a:stretch>
            <a:fillRect/>
          </a:stretch>
        </p:blipFill>
        <p:spPr bwMode="auto">
          <a:xfrm>
            <a:off x="5364088" y="2564904"/>
            <a:ext cx="3707904" cy="2664295"/>
          </a:xfrm>
          <a:prstGeom prst="rect">
            <a:avLst/>
          </a:prstGeom>
          <a:ln>
            <a:noFill/>
          </a:ln>
          <a:effectLst>
            <a:outerShdw blurRad="292100" dist="139700" dir="2700000" algn="tl" rotWithShape="0">
              <a:srgbClr val="333333">
                <a:alpha val="65000"/>
              </a:srgbClr>
            </a:outerShdw>
          </a:effectLst>
        </p:spPr>
      </p:pic>
      <p:sp>
        <p:nvSpPr>
          <p:cNvPr id="5" name="Rettangolo arrotondato 4"/>
          <p:cNvSpPr/>
          <p:nvPr/>
        </p:nvSpPr>
        <p:spPr>
          <a:xfrm>
            <a:off x="755576" y="3284984"/>
            <a:ext cx="2232248" cy="100811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it-IT" sz="2400" dirty="0" smtClean="0">
                <a:solidFill>
                  <a:prstClr val="white"/>
                </a:solidFill>
              </a:rPr>
              <a:t>Law 112/2013</a:t>
            </a:r>
            <a:endParaRPr lang="it-IT" sz="2400" dirty="0">
              <a:solidFill>
                <a:prstClr val="white"/>
              </a:solidFill>
            </a:endParaRPr>
          </a:p>
        </p:txBody>
      </p:sp>
      <p:sp>
        <p:nvSpPr>
          <p:cNvPr id="17" name="Rettangolo arrotondato 16"/>
          <p:cNvSpPr/>
          <p:nvPr/>
        </p:nvSpPr>
        <p:spPr>
          <a:xfrm>
            <a:off x="5364088" y="2852936"/>
            <a:ext cx="3707904" cy="72008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xmlns="" val="136223232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83691" y="-99531"/>
            <a:ext cx="8229600" cy="1143000"/>
          </a:xfrm>
        </p:spPr>
        <p:txBody>
          <a:bodyPr/>
          <a:lstStyle/>
          <a:p>
            <a:r>
              <a:rPr lang="it-IT" dirty="0" err="1" smtClean="0">
                <a:solidFill>
                  <a:schemeClr val="bg1"/>
                </a:solidFill>
              </a:rPr>
              <a:t>Horizon</a:t>
            </a:r>
            <a:r>
              <a:rPr lang="it-IT" dirty="0" smtClean="0">
                <a:solidFill>
                  <a:schemeClr val="bg1"/>
                </a:solidFill>
              </a:rPr>
              <a:t> 2020: open </a:t>
            </a:r>
            <a:r>
              <a:rPr lang="it-IT" dirty="0" err="1" smtClean="0">
                <a:solidFill>
                  <a:schemeClr val="bg1"/>
                </a:solidFill>
              </a:rPr>
              <a:t>by</a:t>
            </a:r>
            <a:r>
              <a:rPr lang="it-IT" dirty="0" smtClean="0">
                <a:solidFill>
                  <a:schemeClr val="bg1"/>
                </a:solidFill>
              </a:rPr>
              <a:t> default</a:t>
            </a:r>
            <a:endParaRPr lang="it-IT" dirty="0">
              <a:solidFill>
                <a:schemeClr val="bg1"/>
              </a:solidFill>
            </a:endParaRPr>
          </a:p>
        </p:txBody>
      </p:sp>
      <p:pic>
        <p:nvPicPr>
          <p:cNvPr id="11" name="Segnaposto contenuto 3"/>
          <p:cNvPicPr>
            <a:picLocks noGrp="1"/>
          </p:cNvPicPr>
          <p:nvPr>
            <p:ph idx="4294967295"/>
          </p:nvPr>
        </p:nvPicPr>
        <p:blipFill>
          <a:blip r:embed="rId2" cstate="print"/>
          <a:srcRect l="58276" t="14801" r="12673" b="75142"/>
          <a:stretch>
            <a:fillRect/>
          </a:stretch>
        </p:blipFill>
        <p:spPr bwMode="auto">
          <a:xfrm>
            <a:off x="691499" y="2590517"/>
            <a:ext cx="3024336" cy="654361"/>
          </a:xfrm>
          <a:prstGeom prst="rect">
            <a:avLst/>
          </a:prstGeom>
          <a:ln>
            <a:noFill/>
          </a:ln>
          <a:effectLst>
            <a:outerShdw blurRad="292100" dist="139700" dir="2700000" algn="tl" rotWithShape="0">
              <a:srgbClr val="333333">
                <a:alpha val="65000"/>
              </a:srgbClr>
            </a:outerShdw>
          </a:effectLst>
        </p:spPr>
      </p:pic>
      <p:pic>
        <p:nvPicPr>
          <p:cNvPr id="12" name="Immagine 11"/>
          <p:cNvPicPr/>
          <p:nvPr/>
        </p:nvPicPr>
        <p:blipFill>
          <a:blip r:embed="rId3" cstate="print"/>
          <a:srcRect t="12086" r="25410" b="61196"/>
          <a:stretch>
            <a:fillRect/>
          </a:stretch>
        </p:blipFill>
        <p:spPr bwMode="auto">
          <a:xfrm>
            <a:off x="323528" y="908720"/>
            <a:ext cx="7272808" cy="1627346"/>
          </a:xfrm>
          <a:prstGeom prst="rect">
            <a:avLst/>
          </a:prstGeom>
          <a:ln>
            <a:noFill/>
          </a:ln>
          <a:effectLst>
            <a:outerShdw blurRad="292100" dist="139700" dir="2700000" algn="tl" rotWithShape="0">
              <a:srgbClr val="333333">
                <a:alpha val="65000"/>
              </a:srgbClr>
            </a:outerShdw>
          </a:effectLst>
        </p:spPr>
      </p:pic>
      <p:pic>
        <p:nvPicPr>
          <p:cNvPr id="14" name="Immagine 13"/>
          <p:cNvPicPr/>
          <p:nvPr/>
        </p:nvPicPr>
        <p:blipFill>
          <a:blip r:embed="rId4" cstate="print"/>
          <a:srcRect l="8324" t="51233" r="51115" b="16327"/>
          <a:stretch>
            <a:fillRect/>
          </a:stretch>
        </p:blipFill>
        <p:spPr bwMode="auto">
          <a:xfrm>
            <a:off x="5076056" y="4077072"/>
            <a:ext cx="3888432" cy="1944216"/>
          </a:xfrm>
          <a:prstGeom prst="rect">
            <a:avLst/>
          </a:prstGeom>
          <a:ln>
            <a:noFill/>
          </a:ln>
          <a:effectLst>
            <a:outerShdw blurRad="292100" dist="139700" dir="2700000" algn="tl" rotWithShape="0">
              <a:srgbClr val="333333">
                <a:alpha val="65000"/>
              </a:srgbClr>
            </a:outerShdw>
          </a:effectLst>
        </p:spPr>
      </p:pic>
      <p:sp>
        <p:nvSpPr>
          <p:cNvPr id="15" name="Rettangolo arrotondato 14"/>
          <p:cNvSpPr/>
          <p:nvPr/>
        </p:nvSpPr>
        <p:spPr>
          <a:xfrm>
            <a:off x="4644008" y="980728"/>
            <a:ext cx="3600400" cy="86409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2400" dirty="0" smtClean="0">
                <a:solidFill>
                  <a:srgbClr val="FFFFFF"/>
                </a:solidFill>
              </a:rPr>
              <a:t>Open Access: </a:t>
            </a:r>
            <a:r>
              <a:rPr lang="it-IT" sz="2400" dirty="0" err="1" smtClean="0">
                <a:solidFill>
                  <a:srgbClr val="FFFFFF"/>
                </a:solidFill>
              </a:rPr>
              <a:t>shall</a:t>
            </a:r>
            <a:r>
              <a:rPr lang="it-IT" sz="2400" dirty="0" smtClean="0">
                <a:solidFill>
                  <a:srgbClr val="FFFFFF"/>
                </a:solidFill>
              </a:rPr>
              <a:t> </a:t>
            </a:r>
            <a:r>
              <a:rPr lang="it-IT" sz="2400" dirty="0" err="1" smtClean="0">
                <a:solidFill>
                  <a:srgbClr val="FFFFFF"/>
                </a:solidFill>
              </a:rPr>
              <a:t>apply</a:t>
            </a:r>
            <a:r>
              <a:rPr lang="it-IT" sz="2400" dirty="0" smtClean="0">
                <a:solidFill>
                  <a:srgbClr val="FFFFFF"/>
                </a:solidFill>
              </a:rPr>
              <a:t/>
            </a:r>
            <a:br>
              <a:rPr lang="it-IT" sz="2400" dirty="0" smtClean="0">
                <a:solidFill>
                  <a:srgbClr val="FFFFFF"/>
                </a:solidFill>
              </a:rPr>
            </a:br>
            <a:r>
              <a:rPr lang="it-IT" sz="2400" dirty="0" smtClean="0">
                <a:solidFill>
                  <a:srgbClr val="FFFFFF"/>
                </a:solidFill>
              </a:rPr>
              <a:t>Open Data: </a:t>
            </a:r>
            <a:r>
              <a:rPr lang="it-IT" sz="2400" dirty="0" err="1" smtClean="0">
                <a:solidFill>
                  <a:srgbClr val="FFFFFF"/>
                </a:solidFill>
              </a:rPr>
              <a:t>may</a:t>
            </a:r>
            <a:endParaRPr lang="it-IT" sz="2400" dirty="0">
              <a:solidFill>
                <a:srgbClr val="FFFFFF"/>
              </a:solidFill>
            </a:endParaRPr>
          </a:p>
        </p:txBody>
      </p:sp>
      <p:sp>
        <p:nvSpPr>
          <p:cNvPr id="16" name="Rettangolo arrotondato 15"/>
          <p:cNvSpPr/>
          <p:nvPr/>
        </p:nvSpPr>
        <p:spPr>
          <a:xfrm>
            <a:off x="6804248" y="5416624"/>
            <a:ext cx="2304256" cy="1152128"/>
          </a:xfrm>
          <a:prstGeom prst="roundRect">
            <a:avLst/>
          </a:prstGeom>
          <a:solidFill>
            <a:srgbClr val="00388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it-IT" dirty="0" smtClean="0">
                <a:solidFill>
                  <a:prstClr val="white"/>
                </a:solidFill>
              </a:rPr>
              <a:t>DATA </a:t>
            </a:r>
            <a:r>
              <a:rPr lang="it-IT" dirty="0" err="1" smtClean="0">
                <a:solidFill>
                  <a:prstClr val="white"/>
                </a:solidFill>
              </a:rPr>
              <a:t>underlying</a:t>
            </a:r>
            <a:r>
              <a:rPr lang="it-IT" dirty="0" smtClean="0">
                <a:solidFill>
                  <a:prstClr val="white"/>
                </a:solidFill>
              </a:rPr>
              <a:t> an </a:t>
            </a:r>
            <a:r>
              <a:rPr lang="it-IT" dirty="0" err="1" smtClean="0">
                <a:solidFill>
                  <a:prstClr val="white"/>
                </a:solidFill>
              </a:rPr>
              <a:t>article</a:t>
            </a:r>
            <a:r>
              <a:rPr lang="it-IT" dirty="0" smtClean="0">
                <a:solidFill>
                  <a:prstClr val="white"/>
                </a:solidFill>
              </a:rPr>
              <a:t>, NOT new and </a:t>
            </a:r>
            <a:r>
              <a:rPr lang="it-IT" dirty="0" err="1" smtClean="0">
                <a:solidFill>
                  <a:prstClr val="white"/>
                </a:solidFill>
              </a:rPr>
              <a:t>unexploited</a:t>
            </a:r>
            <a:r>
              <a:rPr lang="it-IT" dirty="0" smtClean="0">
                <a:solidFill>
                  <a:prstClr val="white"/>
                </a:solidFill>
              </a:rPr>
              <a:t>  data</a:t>
            </a:r>
            <a:endParaRPr lang="it-IT" dirty="0">
              <a:solidFill>
                <a:prstClr val="white"/>
              </a:solidFill>
            </a:endParaRPr>
          </a:p>
        </p:txBody>
      </p:sp>
      <p:grpSp>
        <p:nvGrpSpPr>
          <p:cNvPr id="20" name="Gruppo 19"/>
          <p:cNvGrpSpPr/>
          <p:nvPr/>
        </p:nvGrpSpPr>
        <p:grpSpPr>
          <a:xfrm>
            <a:off x="539552" y="4149080"/>
            <a:ext cx="4158455" cy="2188344"/>
            <a:chOff x="764580" y="3586751"/>
            <a:chExt cx="4158455" cy="2188344"/>
          </a:xfrm>
        </p:grpSpPr>
        <p:pic>
          <p:nvPicPr>
            <p:cNvPr id="13" name="Immagine 12"/>
            <p:cNvPicPr/>
            <p:nvPr/>
          </p:nvPicPr>
          <p:blipFill>
            <a:blip r:embed="rId5" cstate="print"/>
            <a:srcRect l="8110" t="53006" r="50497" b="12144"/>
            <a:stretch>
              <a:fillRect/>
            </a:stretch>
          </p:blipFill>
          <p:spPr bwMode="auto">
            <a:xfrm>
              <a:off x="764580" y="3586751"/>
              <a:ext cx="4158455" cy="2188344"/>
            </a:xfrm>
            <a:prstGeom prst="rect">
              <a:avLst/>
            </a:prstGeom>
            <a:ln>
              <a:noFill/>
            </a:ln>
            <a:effectLst>
              <a:outerShdw blurRad="292100" dist="139700" dir="2700000" algn="tl" rotWithShape="0">
                <a:srgbClr val="333333">
                  <a:alpha val="65000"/>
                </a:srgbClr>
              </a:outerShdw>
            </a:effectLst>
          </p:spPr>
        </p:pic>
        <p:sp>
          <p:nvSpPr>
            <p:cNvPr id="17" name="Rettangolo 16"/>
            <p:cNvSpPr/>
            <p:nvPr/>
          </p:nvSpPr>
          <p:spPr>
            <a:xfrm>
              <a:off x="1691680" y="3933056"/>
              <a:ext cx="1656184" cy="216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18" name="Rettangolo 17"/>
          <p:cNvSpPr/>
          <p:nvPr/>
        </p:nvSpPr>
        <p:spPr>
          <a:xfrm>
            <a:off x="5724128" y="4293096"/>
            <a:ext cx="432048" cy="216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9" name="Rettangolo 18"/>
          <p:cNvSpPr/>
          <p:nvPr/>
        </p:nvSpPr>
        <p:spPr>
          <a:xfrm>
            <a:off x="647056" y="6453336"/>
            <a:ext cx="8496944" cy="230832"/>
          </a:xfrm>
          <a:prstGeom prst="rect">
            <a:avLst/>
          </a:prstGeom>
        </p:spPr>
        <p:txBody>
          <a:bodyPr wrap="square">
            <a:spAutoFit/>
          </a:bodyPr>
          <a:lstStyle/>
          <a:p>
            <a:r>
              <a:rPr lang="it-IT" sz="900" dirty="0" smtClean="0">
                <a:solidFill>
                  <a:srgbClr val="FFFFFF"/>
                </a:solidFill>
                <a:hlinkClick r:id="rId6"/>
              </a:rPr>
              <a:t>http://ec.europa.eu/research/participants/data/ref/h2020/legal_basis/rules_participation/h2020-rules-participation_en.pdf</a:t>
            </a:r>
            <a:r>
              <a:rPr lang="it-IT" sz="900" dirty="0" smtClean="0">
                <a:solidFill>
                  <a:srgbClr val="FFFFFF"/>
                </a:solidFill>
              </a:rPr>
              <a:t> </a:t>
            </a:r>
            <a:endParaRPr lang="it-IT" sz="900" dirty="0">
              <a:solidFill>
                <a:srgbClr val="FFFFFF"/>
              </a:solidFill>
            </a:endParaRPr>
          </a:p>
        </p:txBody>
      </p:sp>
    </p:spTree>
    <p:extLst>
      <p:ext uri="{BB962C8B-B14F-4D97-AF65-F5344CB8AC3E}">
        <p14:creationId xmlns:p14="http://schemas.microsoft.com/office/powerpoint/2010/main" xmlns="" val="213304259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 name="Immagine 18"/>
          <p:cNvPicPr>
            <a:picLocks noChangeAspect="1"/>
          </p:cNvPicPr>
          <p:nvPr/>
        </p:nvPicPr>
        <p:blipFill>
          <a:blip r:embed="rId2" cstate="print"/>
          <a:srcRect t="11784" r="1875"/>
          <a:stretch>
            <a:fillRect/>
          </a:stretch>
        </p:blipFill>
        <p:spPr>
          <a:xfrm>
            <a:off x="7097481" y="5791196"/>
            <a:ext cx="1602376" cy="293394"/>
          </a:xfrm>
          <a:prstGeom prst="rect">
            <a:avLst/>
          </a:prstGeom>
          <a:noFill/>
          <a:ln>
            <a:noFill/>
          </a:ln>
        </p:spPr>
      </p:pic>
      <p:sp>
        <p:nvSpPr>
          <p:cNvPr id="3" name="Rettangolo 3"/>
          <p:cNvSpPr/>
          <p:nvPr/>
        </p:nvSpPr>
        <p:spPr>
          <a:xfrm>
            <a:off x="7097481" y="5695404"/>
            <a:ext cx="1140823" cy="235128"/>
          </a:xfrm>
          <a:prstGeom prst="rect">
            <a:avLst/>
          </a:prstGeom>
          <a:solidFill>
            <a:srgbClr val="1540A0"/>
          </a:solidFill>
          <a:ln>
            <a:noFill/>
            <a:prstDash val="solid"/>
          </a:ln>
          <a:effectLst>
            <a:outerShdw dist="19046" dir="5400000" algn="tl">
              <a:srgbClr val="000000">
                <a:alpha val="63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it-IT">
              <a:solidFill>
                <a:srgbClr val="FFFFFF"/>
              </a:solidFill>
            </a:endParaRPr>
          </a:p>
        </p:txBody>
      </p:sp>
      <p:cxnSp>
        <p:nvCxnSpPr>
          <p:cNvPr id="4" name="Connettore 1 7"/>
          <p:cNvCxnSpPr/>
          <p:nvPr/>
        </p:nvCxnSpPr>
        <p:spPr>
          <a:xfrm>
            <a:off x="5660574" y="5834740"/>
            <a:ext cx="0" cy="0"/>
          </a:xfrm>
          <a:prstGeom prst="straightConnector1">
            <a:avLst/>
          </a:prstGeom>
          <a:noFill/>
          <a:ln w="6345">
            <a:solidFill>
              <a:srgbClr val="5B9BD5"/>
            </a:solidFill>
            <a:prstDash val="solid"/>
            <a:miter/>
          </a:ln>
        </p:spPr>
      </p:cxnSp>
      <p:cxnSp>
        <p:nvCxnSpPr>
          <p:cNvPr id="5" name="Connettore 1 11"/>
          <p:cNvCxnSpPr/>
          <p:nvPr/>
        </p:nvCxnSpPr>
        <p:spPr>
          <a:xfrm>
            <a:off x="7097481" y="5886998"/>
            <a:ext cx="1140824" cy="0"/>
          </a:xfrm>
          <a:prstGeom prst="straightConnector1">
            <a:avLst/>
          </a:prstGeom>
          <a:noFill/>
          <a:ln w="57150">
            <a:solidFill>
              <a:srgbClr val="FFFFFF"/>
            </a:solidFill>
            <a:prstDash val="solid"/>
            <a:miter/>
          </a:ln>
        </p:spPr>
      </p:cxnSp>
      <p:cxnSp>
        <p:nvCxnSpPr>
          <p:cNvPr id="6" name="Connettore 1 17"/>
          <p:cNvCxnSpPr/>
          <p:nvPr/>
        </p:nvCxnSpPr>
        <p:spPr>
          <a:xfrm>
            <a:off x="8168636" y="5564773"/>
            <a:ext cx="69669" cy="357055"/>
          </a:xfrm>
          <a:prstGeom prst="straightConnector1">
            <a:avLst/>
          </a:prstGeom>
          <a:noFill/>
          <a:ln w="57150">
            <a:solidFill>
              <a:srgbClr val="FFFFFF"/>
            </a:solidFill>
            <a:prstDash val="solid"/>
            <a:miter/>
          </a:ln>
        </p:spPr>
      </p:cxnSp>
      <p:grpSp>
        <p:nvGrpSpPr>
          <p:cNvPr id="28" name="Gruppo 27"/>
          <p:cNvGrpSpPr/>
          <p:nvPr/>
        </p:nvGrpSpPr>
        <p:grpSpPr>
          <a:xfrm>
            <a:off x="539552" y="332656"/>
            <a:ext cx="2661495" cy="1999661"/>
            <a:chOff x="539552" y="332656"/>
            <a:chExt cx="2661495" cy="1999661"/>
          </a:xfrm>
        </p:grpSpPr>
        <p:pic>
          <p:nvPicPr>
            <p:cNvPr id="26" name="Immagine 25"/>
            <p:cNvPicPr>
              <a:picLocks noChangeAspect="1"/>
            </p:cNvPicPr>
            <p:nvPr/>
          </p:nvPicPr>
          <p:blipFill>
            <a:blip r:embed="rId3" cstate="print"/>
            <a:stretch>
              <a:fillRect/>
            </a:stretch>
          </p:blipFill>
          <p:spPr>
            <a:xfrm>
              <a:off x="539552" y="332656"/>
              <a:ext cx="2609314" cy="1999661"/>
            </a:xfrm>
            <a:prstGeom prst="rect">
              <a:avLst/>
            </a:prstGeom>
            <a:ln>
              <a:noFill/>
            </a:ln>
            <a:effectLst>
              <a:outerShdw blurRad="292100" dist="139700" dir="2700000" algn="tl" rotWithShape="0">
                <a:srgbClr val="333333">
                  <a:alpha val="65000"/>
                </a:srgbClr>
              </a:outerShdw>
            </a:effectLst>
          </p:spPr>
        </p:pic>
        <p:sp>
          <p:nvSpPr>
            <p:cNvPr id="27" name="Rettangolo 26"/>
            <p:cNvSpPr/>
            <p:nvPr/>
          </p:nvSpPr>
          <p:spPr>
            <a:xfrm>
              <a:off x="1815731" y="692696"/>
              <a:ext cx="1385316" cy="246221"/>
            </a:xfrm>
            <a:prstGeom prst="rect">
              <a:avLst/>
            </a:prstGeom>
          </p:spPr>
          <p:txBody>
            <a:bodyPr wrap="none">
              <a:spAutoFit/>
            </a:bodyPr>
            <a:lstStyle/>
            <a:p>
              <a:r>
                <a:rPr lang="it-IT" sz="1000" dirty="0">
                  <a:hlinkClick r:id="rId4"/>
                </a:rPr>
                <a:t>http://</a:t>
              </a:r>
              <a:r>
                <a:rPr lang="it-IT" sz="1000" dirty="0" smtClean="0">
                  <a:hlinkClick r:id="rId4"/>
                </a:rPr>
                <a:t>goo.gl/Lr1MXM</a:t>
              </a:r>
              <a:r>
                <a:rPr lang="it-IT" sz="1000" dirty="0" smtClean="0"/>
                <a:t> </a:t>
              </a:r>
              <a:endParaRPr lang="it-IT" sz="1000" dirty="0"/>
            </a:p>
          </p:txBody>
        </p:sp>
      </p:grpSp>
      <p:pic>
        <p:nvPicPr>
          <p:cNvPr id="29" name="Immagine 28"/>
          <p:cNvPicPr>
            <a:picLocks noChangeAspect="1"/>
          </p:cNvPicPr>
          <p:nvPr/>
        </p:nvPicPr>
        <p:blipFill>
          <a:blip r:embed="rId5" cstate="print"/>
          <a:stretch>
            <a:fillRect/>
          </a:stretch>
        </p:blipFill>
        <p:spPr>
          <a:xfrm>
            <a:off x="3578355" y="585226"/>
            <a:ext cx="5401522" cy="3292850"/>
          </a:xfrm>
          <a:prstGeom prst="rect">
            <a:avLst/>
          </a:prstGeom>
          <a:ln>
            <a:noFill/>
          </a:ln>
          <a:effectLst>
            <a:outerShdw blurRad="292100" dist="139700" dir="2700000" algn="tl" rotWithShape="0">
              <a:srgbClr val="333333">
                <a:alpha val="65000"/>
              </a:srgbClr>
            </a:outerShdw>
          </a:effectLst>
        </p:spPr>
      </p:pic>
      <p:pic>
        <p:nvPicPr>
          <p:cNvPr id="32" name="Immagine 31"/>
          <p:cNvPicPr>
            <a:picLocks noChangeAspect="1"/>
          </p:cNvPicPr>
          <p:nvPr/>
        </p:nvPicPr>
        <p:blipFill>
          <a:blip r:embed="rId6" cstate="print"/>
          <a:stretch>
            <a:fillRect/>
          </a:stretch>
        </p:blipFill>
        <p:spPr>
          <a:xfrm>
            <a:off x="1945688" y="5127842"/>
            <a:ext cx="7047440" cy="1620101"/>
          </a:xfrm>
          <a:prstGeom prst="rect">
            <a:avLst/>
          </a:prstGeom>
          <a:ln>
            <a:noFill/>
          </a:ln>
          <a:effectLst>
            <a:outerShdw blurRad="292100" dist="139700" dir="2700000" algn="tl" rotWithShape="0">
              <a:srgbClr val="333333">
                <a:alpha val="65000"/>
              </a:srgbClr>
            </a:outerShdw>
          </a:effectLst>
        </p:spPr>
      </p:pic>
      <p:pic>
        <p:nvPicPr>
          <p:cNvPr id="33" name="Immagine 32"/>
          <p:cNvPicPr>
            <a:picLocks noChangeAspect="1"/>
          </p:cNvPicPr>
          <p:nvPr/>
        </p:nvPicPr>
        <p:blipFill>
          <a:blip r:embed="rId7" cstate="print"/>
          <a:stretch>
            <a:fillRect/>
          </a:stretch>
        </p:blipFill>
        <p:spPr>
          <a:xfrm>
            <a:off x="0" y="2863629"/>
            <a:ext cx="4365114" cy="26580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7565204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 name="Immagine 18"/>
          <p:cNvPicPr>
            <a:picLocks noChangeAspect="1"/>
          </p:cNvPicPr>
          <p:nvPr/>
        </p:nvPicPr>
        <p:blipFill>
          <a:blip r:embed="rId2" cstate="print"/>
          <a:srcRect t="11784" r="1875"/>
          <a:stretch>
            <a:fillRect/>
          </a:stretch>
        </p:blipFill>
        <p:spPr>
          <a:xfrm>
            <a:off x="7097481" y="5791196"/>
            <a:ext cx="1602376" cy="293394"/>
          </a:xfrm>
          <a:prstGeom prst="rect">
            <a:avLst/>
          </a:prstGeom>
          <a:noFill/>
          <a:ln>
            <a:noFill/>
          </a:ln>
        </p:spPr>
      </p:pic>
      <p:sp>
        <p:nvSpPr>
          <p:cNvPr id="3" name="Rettangolo 3"/>
          <p:cNvSpPr/>
          <p:nvPr/>
        </p:nvSpPr>
        <p:spPr>
          <a:xfrm>
            <a:off x="7097481" y="5695404"/>
            <a:ext cx="1140823" cy="235128"/>
          </a:xfrm>
          <a:prstGeom prst="rect">
            <a:avLst/>
          </a:prstGeom>
          <a:solidFill>
            <a:srgbClr val="1540A0"/>
          </a:solidFill>
          <a:ln>
            <a:noFill/>
            <a:prstDash val="solid"/>
          </a:ln>
          <a:effectLst>
            <a:outerShdw dist="19046" dir="5400000" algn="tl">
              <a:srgbClr val="000000">
                <a:alpha val="63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it-IT">
              <a:solidFill>
                <a:srgbClr val="FFFFFF"/>
              </a:solidFill>
            </a:endParaRPr>
          </a:p>
        </p:txBody>
      </p:sp>
      <p:cxnSp>
        <p:nvCxnSpPr>
          <p:cNvPr id="4" name="Connettore 1 7"/>
          <p:cNvCxnSpPr/>
          <p:nvPr/>
        </p:nvCxnSpPr>
        <p:spPr>
          <a:xfrm>
            <a:off x="5660574" y="5834740"/>
            <a:ext cx="0" cy="0"/>
          </a:xfrm>
          <a:prstGeom prst="straightConnector1">
            <a:avLst/>
          </a:prstGeom>
          <a:noFill/>
          <a:ln w="6345">
            <a:solidFill>
              <a:srgbClr val="5B9BD5"/>
            </a:solidFill>
            <a:prstDash val="solid"/>
            <a:miter/>
          </a:ln>
        </p:spPr>
      </p:cxnSp>
      <p:cxnSp>
        <p:nvCxnSpPr>
          <p:cNvPr id="5" name="Connettore 1 11"/>
          <p:cNvCxnSpPr/>
          <p:nvPr/>
        </p:nvCxnSpPr>
        <p:spPr>
          <a:xfrm>
            <a:off x="7097481" y="5886998"/>
            <a:ext cx="1140824" cy="0"/>
          </a:xfrm>
          <a:prstGeom prst="straightConnector1">
            <a:avLst/>
          </a:prstGeom>
          <a:noFill/>
          <a:ln w="57150">
            <a:solidFill>
              <a:srgbClr val="FFFFFF"/>
            </a:solidFill>
            <a:prstDash val="solid"/>
            <a:miter/>
          </a:ln>
        </p:spPr>
      </p:cxnSp>
      <p:cxnSp>
        <p:nvCxnSpPr>
          <p:cNvPr id="6" name="Connettore 1 17"/>
          <p:cNvCxnSpPr/>
          <p:nvPr/>
        </p:nvCxnSpPr>
        <p:spPr>
          <a:xfrm>
            <a:off x="8168636" y="5564773"/>
            <a:ext cx="69669" cy="357055"/>
          </a:xfrm>
          <a:prstGeom prst="straightConnector1">
            <a:avLst/>
          </a:prstGeom>
          <a:noFill/>
          <a:ln w="57150">
            <a:solidFill>
              <a:srgbClr val="FFFFFF"/>
            </a:solidFill>
            <a:prstDash val="solid"/>
            <a:miter/>
          </a:ln>
        </p:spPr>
      </p:cxnSp>
      <p:pic>
        <p:nvPicPr>
          <p:cNvPr id="31" name="Immagine 30"/>
          <p:cNvPicPr>
            <a:picLocks noChangeAspect="1"/>
          </p:cNvPicPr>
          <p:nvPr/>
        </p:nvPicPr>
        <p:blipFill>
          <a:blip r:embed="rId3" cstate="print"/>
          <a:stretch>
            <a:fillRect/>
          </a:stretch>
        </p:blipFill>
        <p:spPr>
          <a:xfrm>
            <a:off x="611560" y="476672"/>
            <a:ext cx="7828297" cy="1224136"/>
          </a:xfrm>
          <a:prstGeom prst="rect">
            <a:avLst/>
          </a:prstGeom>
          <a:ln>
            <a:noFill/>
          </a:ln>
          <a:effectLst>
            <a:outerShdw blurRad="292100" dist="139700" dir="2700000" algn="tl" rotWithShape="0">
              <a:srgbClr val="333333">
                <a:alpha val="65000"/>
              </a:srgbClr>
            </a:outerShdw>
          </a:effectLst>
        </p:spPr>
      </p:pic>
      <p:grpSp>
        <p:nvGrpSpPr>
          <p:cNvPr id="12" name="Gruppo 11"/>
          <p:cNvGrpSpPr/>
          <p:nvPr/>
        </p:nvGrpSpPr>
        <p:grpSpPr>
          <a:xfrm>
            <a:off x="1259632" y="1844824"/>
            <a:ext cx="7088458" cy="4931924"/>
            <a:chOff x="1299966" y="1888129"/>
            <a:chExt cx="7088458" cy="4931924"/>
          </a:xfrm>
        </p:grpSpPr>
        <p:grpSp>
          <p:nvGrpSpPr>
            <p:cNvPr id="9" name="Gruppo 8"/>
            <p:cNvGrpSpPr/>
            <p:nvPr/>
          </p:nvGrpSpPr>
          <p:grpSpPr>
            <a:xfrm>
              <a:off x="1299966" y="1888129"/>
              <a:ext cx="7084910" cy="4931924"/>
              <a:chOff x="2310188" y="2944326"/>
              <a:chExt cx="4523624" cy="3148970"/>
            </a:xfrm>
          </p:grpSpPr>
          <p:pic>
            <p:nvPicPr>
              <p:cNvPr id="7" name="Immagine 6"/>
              <p:cNvPicPr>
                <a:picLocks noChangeAspect="1"/>
              </p:cNvPicPr>
              <p:nvPr/>
            </p:nvPicPr>
            <p:blipFill>
              <a:blip r:embed="rId4" cstate="print"/>
              <a:stretch>
                <a:fillRect/>
              </a:stretch>
            </p:blipFill>
            <p:spPr>
              <a:xfrm>
                <a:off x="2310188" y="2944326"/>
                <a:ext cx="4523624" cy="969348"/>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5" cstate="print"/>
              <a:stretch>
                <a:fillRect/>
              </a:stretch>
            </p:blipFill>
            <p:spPr>
              <a:xfrm>
                <a:off x="2339752" y="3922932"/>
                <a:ext cx="4487045" cy="2170364"/>
              </a:xfrm>
              <a:prstGeom prst="rect">
                <a:avLst/>
              </a:prstGeom>
              <a:ln>
                <a:noFill/>
              </a:ln>
              <a:effectLst>
                <a:outerShdw blurRad="292100" dist="139700" dir="2700000" algn="tl" rotWithShape="0">
                  <a:srgbClr val="333333">
                    <a:alpha val="65000"/>
                  </a:srgbClr>
                </a:outerShdw>
              </a:effectLst>
            </p:spPr>
          </p:pic>
        </p:grpSp>
        <p:cxnSp>
          <p:nvCxnSpPr>
            <p:cNvPr id="11" name="Connettore 1 10"/>
            <p:cNvCxnSpPr/>
            <p:nvPr/>
          </p:nvCxnSpPr>
          <p:spPr>
            <a:xfrm>
              <a:off x="1331640" y="3429000"/>
              <a:ext cx="70567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8726189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 name="Immagine 18"/>
          <p:cNvPicPr>
            <a:picLocks noChangeAspect="1"/>
          </p:cNvPicPr>
          <p:nvPr/>
        </p:nvPicPr>
        <p:blipFill>
          <a:blip r:embed="rId2" cstate="print"/>
          <a:srcRect t="11784" r="1875"/>
          <a:stretch>
            <a:fillRect/>
          </a:stretch>
        </p:blipFill>
        <p:spPr>
          <a:xfrm>
            <a:off x="7097481" y="5791196"/>
            <a:ext cx="1602376" cy="293394"/>
          </a:xfrm>
          <a:prstGeom prst="rect">
            <a:avLst/>
          </a:prstGeom>
          <a:noFill/>
          <a:ln>
            <a:noFill/>
          </a:ln>
        </p:spPr>
      </p:pic>
      <p:sp>
        <p:nvSpPr>
          <p:cNvPr id="3" name="Rettangolo 3"/>
          <p:cNvSpPr/>
          <p:nvPr/>
        </p:nvSpPr>
        <p:spPr>
          <a:xfrm>
            <a:off x="7097481" y="5695404"/>
            <a:ext cx="1140823" cy="235128"/>
          </a:xfrm>
          <a:prstGeom prst="rect">
            <a:avLst/>
          </a:prstGeom>
          <a:solidFill>
            <a:srgbClr val="1540A0"/>
          </a:solidFill>
          <a:ln>
            <a:noFill/>
            <a:prstDash val="solid"/>
          </a:ln>
          <a:effectLst>
            <a:outerShdw dist="19046" dir="5400000" algn="tl">
              <a:srgbClr val="000000">
                <a:alpha val="63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it-IT">
              <a:solidFill>
                <a:srgbClr val="FFFFFF"/>
              </a:solidFill>
            </a:endParaRPr>
          </a:p>
        </p:txBody>
      </p:sp>
      <p:cxnSp>
        <p:nvCxnSpPr>
          <p:cNvPr id="4" name="Connettore 1 7"/>
          <p:cNvCxnSpPr/>
          <p:nvPr/>
        </p:nvCxnSpPr>
        <p:spPr>
          <a:xfrm>
            <a:off x="5660574" y="5834740"/>
            <a:ext cx="0" cy="0"/>
          </a:xfrm>
          <a:prstGeom prst="straightConnector1">
            <a:avLst/>
          </a:prstGeom>
          <a:noFill/>
          <a:ln w="6345">
            <a:solidFill>
              <a:srgbClr val="5B9BD5"/>
            </a:solidFill>
            <a:prstDash val="solid"/>
            <a:miter/>
          </a:ln>
        </p:spPr>
      </p:cxnSp>
      <p:cxnSp>
        <p:nvCxnSpPr>
          <p:cNvPr id="5" name="Connettore 1 11"/>
          <p:cNvCxnSpPr/>
          <p:nvPr/>
        </p:nvCxnSpPr>
        <p:spPr>
          <a:xfrm>
            <a:off x="7097481" y="5886998"/>
            <a:ext cx="1140824" cy="0"/>
          </a:xfrm>
          <a:prstGeom prst="straightConnector1">
            <a:avLst/>
          </a:prstGeom>
          <a:noFill/>
          <a:ln w="57150">
            <a:solidFill>
              <a:srgbClr val="FFFFFF"/>
            </a:solidFill>
            <a:prstDash val="solid"/>
            <a:miter/>
          </a:ln>
        </p:spPr>
      </p:cxnSp>
      <p:cxnSp>
        <p:nvCxnSpPr>
          <p:cNvPr id="6" name="Connettore 1 17"/>
          <p:cNvCxnSpPr/>
          <p:nvPr/>
        </p:nvCxnSpPr>
        <p:spPr>
          <a:xfrm>
            <a:off x="8168636" y="5564773"/>
            <a:ext cx="69669" cy="357055"/>
          </a:xfrm>
          <a:prstGeom prst="straightConnector1">
            <a:avLst/>
          </a:prstGeom>
          <a:noFill/>
          <a:ln w="57150">
            <a:solidFill>
              <a:srgbClr val="FFFFFF"/>
            </a:solidFill>
            <a:prstDash val="solid"/>
            <a:miter/>
          </a:ln>
        </p:spPr>
      </p:cxnSp>
      <p:pic>
        <p:nvPicPr>
          <p:cNvPr id="10" name="Immagine 9"/>
          <p:cNvPicPr>
            <a:picLocks noChangeAspect="1"/>
          </p:cNvPicPr>
          <p:nvPr/>
        </p:nvPicPr>
        <p:blipFill>
          <a:blip r:embed="rId3" cstate="print"/>
          <a:stretch>
            <a:fillRect/>
          </a:stretch>
        </p:blipFill>
        <p:spPr>
          <a:xfrm>
            <a:off x="683568" y="325934"/>
            <a:ext cx="7657375" cy="2132174"/>
          </a:xfrm>
          <a:prstGeom prst="rect">
            <a:avLst/>
          </a:prstGeom>
          <a:ln>
            <a:noFill/>
          </a:ln>
          <a:effectLst>
            <a:outerShdw blurRad="292100" dist="139700" dir="2700000" algn="tl" rotWithShape="0">
              <a:srgbClr val="333333">
                <a:alpha val="65000"/>
              </a:srgbClr>
            </a:outerShdw>
          </a:effectLst>
        </p:spPr>
      </p:pic>
      <p:pic>
        <p:nvPicPr>
          <p:cNvPr id="15" name="Immagine 14"/>
          <p:cNvPicPr>
            <a:picLocks noChangeAspect="1"/>
          </p:cNvPicPr>
          <p:nvPr/>
        </p:nvPicPr>
        <p:blipFill>
          <a:blip r:embed="rId4" cstate="print"/>
          <a:stretch>
            <a:fillRect/>
          </a:stretch>
        </p:blipFill>
        <p:spPr>
          <a:xfrm>
            <a:off x="1801876" y="2276872"/>
            <a:ext cx="5873151" cy="4536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9739196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name="Slide4">
    <p:bg>
      <p:bgPr>
        <a:solidFill>
          <a:schemeClr val="accent1"/>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51524" y="-99395"/>
            <a:ext cx="7499177" cy="868954"/>
          </a:xfrm>
        </p:spPr>
        <p:txBody>
          <a:bodyPr anchorCtr="0"/>
          <a:lstStyle/>
          <a:p>
            <a:pPr lvl="0" algn="l"/>
            <a:r>
              <a:rPr lang="it-IT" dirty="0" smtClean="0">
                <a:solidFill>
                  <a:srgbClr val="FFFFFF"/>
                </a:solidFill>
              </a:rPr>
              <a:t>A </a:t>
            </a:r>
            <a:r>
              <a:rPr lang="it-IT" dirty="0" err="1" smtClean="0">
                <a:solidFill>
                  <a:srgbClr val="FFFFFF"/>
                </a:solidFill>
              </a:rPr>
              <a:t>blurred</a:t>
            </a:r>
            <a:r>
              <a:rPr lang="it-IT" dirty="0" smtClean="0">
                <a:solidFill>
                  <a:srgbClr val="FFFFFF"/>
                </a:solidFill>
              </a:rPr>
              <a:t> </a:t>
            </a:r>
            <a:r>
              <a:rPr lang="it-IT" dirty="0" err="1" smtClean="0">
                <a:solidFill>
                  <a:srgbClr val="FFFFFF"/>
                </a:solidFill>
              </a:rPr>
              <a:t>picture</a:t>
            </a:r>
            <a:r>
              <a:rPr lang="it-IT" dirty="0" smtClean="0">
                <a:solidFill>
                  <a:srgbClr val="FFFFFF"/>
                </a:solidFill>
              </a:rPr>
              <a:t>…</a:t>
            </a:r>
            <a:endParaRPr lang="it-IT" dirty="0">
              <a:solidFill>
                <a:srgbClr val="FFFFFF"/>
              </a:solidFill>
            </a:endParaRPr>
          </a:p>
        </p:txBody>
      </p:sp>
      <p:grpSp>
        <p:nvGrpSpPr>
          <p:cNvPr id="3" name="Gruppo 6"/>
          <p:cNvGrpSpPr/>
          <p:nvPr/>
        </p:nvGrpSpPr>
        <p:grpSpPr>
          <a:xfrm>
            <a:off x="134887" y="238484"/>
            <a:ext cx="9036493" cy="6493794"/>
            <a:chOff x="35497" y="216246"/>
            <a:chExt cx="9036493" cy="6493794"/>
          </a:xfrm>
        </p:grpSpPr>
        <p:pic>
          <p:nvPicPr>
            <p:cNvPr id="4" name="Picture 2" descr="http://previews.figshare.com/1863601/860/p_01.png"/>
            <p:cNvPicPr>
              <a:picLocks noChangeAspect="1"/>
            </p:cNvPicPr>
            <p:nvPr/>
          </p:nvPicPr>
          <p:blipFill>
            <a:blip r:embed="rId2" cstate="print"/>
            <a:srcRect r="1569" b="870"/>
            <a:stretch>
              <a:fillRect/>
            </a:stretch>
          </p:blipFill>
          <p:spPr>
            <a:xfrm>
              <a:off x="35497" y="216246"/>
              <a:ext cx="9036493" cy="6493794"/>
            </a:xfrm>
            <a:prstGeom prst="rect">
              <a:avLst/>
            </a:prstGeom>
            <a:noFill/>
            <a:ln>
              <a:noFill/>
            </a:ln>
          </p:spPr>
        </p:pic>
        <p:sp>
          <p:nvSpPr>
            <p:cNvPr id="5" name="CasellaDiTesto 8"/>
            <p:cNvSpPr txBox="1"/>
            <p:nvPr/>
          </p:nvSpPr>
          <p:spPr>
            <a:xfrm>
              <a:off x="1345292" y="6463820"/>
              <a:ext cx="6577443" cy="246220"/>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000" b="0" i="0" u="none" strike="noStrike" kern="0" cap="none" spc="0" baseline="0">
                  <a:solidFill>
                    <a:srgbClr val="000000"/>
                  </a:solidFill>
                  <a:uFillTx/>
                  <a:latin typeface="Calibri"/>
                  <a:hlinkClick r:id="rId3"/>
                </a:rPr>
                <a:t>http://figshare.com/articles/101_Innovations_in_Scholarly_Communication_the_Changing_Research_Workflow/1286826</a:t>
              </a:r>
            </a:p>
          </p:txBody>
        </p:sp>
      </p:grpSp>
      <p:grpSp>
        <p:nvGrpSpPr>
          <p:cNvPr id="6" name="Gruppo 18"/>
          <p:cNvGrpSpPr/>
          <p:nvPr/>
        </p:nvGrpSpPr>
        <p:grpSpPr>
          <a:xfrm>
            <a:off x="2059457" y="782113"/>
            <a:ext cx="7006626" cy="3287432"/>
            <a:chOff x="2059457" y="782113"/>
            <a:chExt cx="7006626" cy="3287432"/>
          </a:xfrm>
        </p:grpSpPr>
        <p:pic>
          <p:nvPicPr>
            <p:cNvPr id="7" name="Immagine 2"/>
            <p:cNvPicPr>
              <a:picLocks noChangeAspect="1"/>
            </p:cNvPicPr>
            <p:nvPr/>
          </p:nvPicPr>
          <p:blipFill>
            <a:blip r:embed="rId4" cstate="print"/>
            <a:stretch>
              <a:fillRect/>
            </a:stretch>
          </p:blipFill>
          <p:spPr>
            <a:xfrm>
              <a:off x="2059457" y="782113"/>
              <a:ext cx="7006626" cy="3287432"/>
            </a:xfrm>
            <a:prstGeom prst="rect">
              <a:avLst/>
            </a:prstGeom>
            <a:noFill/>
            <a:ln>
              <a:noFill/>
            </a:ln>
          </p:spPr>
        </p:pic>
        <p:sp>
          <p:nvSpPr>
            <p:cNvPr id="8" name="Rettangolo arrotondato 12"/>
            <p:cNvSpPr/>
            <p:nvPr/>
          </p:nvSpPr>
          <p:spPr>
            <a:xfrm>
              <a:off x="6145581" y="1469587"/>
              <a:ext cx="854186" cy="2231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a:solidFill>
                <a:srgbClr val="0000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9" name="Rettangolo arrotondato 13"/>
            <p:cNvSpPr/>
            <p:nvPr/>
          </p:nvSpPr>
          <p:spPr>
            <a:xfrm>
              <a:off x="7127565" y="1469587"/>
              <a:ext cx="854186" cy="2231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a:solidFill>
                <a:srgbClr val="0000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0" name="Rettangolo arrotondato 14"/>
            <p:cNvSpPr/>
            <p:nvPr/>
          </p:nvSpPr>
          <p:spPr>
            <a:xfrm>
              <a:off x="3171953" y="2425830"/>
              <a:ext cx="908035" cy="2592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a:solidFill>
                <a:srgbClr val="0000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1" name="Rettangolo arrotondato 15"/>
            <p:cNvSpPr/>
            <p:nvPr/>
          </p:nvSpPr>
          <p:spPr>
            <a:xfrm>
              <a:off x="6169337" y="3403698"/>
              <a:ext cx="854186" cy="2231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a:solidFill>
                <a:srgbClr val="0000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2" name="Rettangolo arrotondato 16"/>
            <p:cNvSpPr/>
            <p:nvPr/>
          </p:nvSpPr>
          <p:spPr>
            <a:xfrm>
              <a:off x="3225811" y="3322819"/>
              <a:ext cx="854186" cy="32512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a:solidFill>
                <a:srgbClr val="0000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13" name="Rettangolo arrotondato 17"/>
            <p:cNvSpPr/>
            <p:nvPr/>
          </p:nvSpPr>
          <p:spPr>
            <a:xfrm>
              <a:off x="7127565" y="2749646"/>
              <a:ext cx="854186" cy="29140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a:solidFill>
                <a:srgbClr val="000000"/>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grpSp>
      <p:grpSp>
        <p:nvGrpSpPr>
          <p:cNvPr id="14" name="Gruppo 9"/>
          <p:cNvGrpSpPr/>
          <p:nvPr/>
        </p:nvGrpSpPr>
        <p:grpSpPr>
          <a:xfrm>
            <a:off x="2627784" y="2816708"/>
            <a:ext cx="4163930" cy="2505675"/>
            <a:chOff x="2627784" y="2816708"/>
            <a:chExt cx="4163930" cy="2505675"/>
          </a:xfrm>
        </p:grpSpPr>
        <p:pic>
          <p:nvPicPr>
            <p:cNvPr id="15" name="Immagine 10"/>
            <p:cNvPicPr>
              <a:picLocks noChangeAspect="1"/>
            </p:cNvPicPr>
            <p:nvPr/>
          </p:nvPicPr>
          <p:blipFill>
            <a:blip r:embed="rId5" cstate="print"/>
            <a:stretch>
              <a:fillRect/>
            </a:stretch>
          </p:blipFill>
          <p:spPr>
            <a:xfrm>
              <a:off x="2627784" y="2816708"/>
              <a:ext cx="4163930" cy="2505675"/>
            </a:xfrm>
            <a:prstGeom prst="rect">
              <a:avLst/>
            </a:prstGeom>
            <a:noFill/>
            <a:ln>
              <a:noFill/>
            </a:ln>
            <a:effectLst>
              <a:outerShdw dist="139699" dir="2700000" algn="tl">
                <a:srgbClr val="333333">
                  <a:alpha val="65000"/>
                </a:srgbClr>
              </a:outerShdw>
            </a:effectLst>
          </p:spPr>
        </p:pic>
        <p:sp>
          <p:nvSpPr>
            <p:cNvPr id="16" name="Rettangolo arrotondato 11"/>
            <p:cNvSpPr/>
            <p:nvPr/>
          </p:nvSpPr>
          <p:spPr>
            <a:xfrm>
              <a:off x="3059829" y="4680027"/>
              <a:ext cx="3186610" cy="43204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000000"/>
                </a:gs>
                <a:gs pos="100000">
                  <a:srgbClr val="000000"/>
                </a:gs>
              </a:gsLst>
              <a:lin ang="16200000"/>
            </a:grad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0" i="0" u="none" strike="noStrike" kern="1200" cap="none" spc="0" baseline="0">
                  <a:solidFill>
                    <a:srgbClr val="FFFFFF"/>
                  </a:solidFill>
                  <a:uFillTx/>
                  <a:latin typeface="Calibri"/>
                </a:rPr>
                <a:t>https://101innovations.wordpress.com/</a:t>
              </a:r>
            </a:p>
          </p:txBody>
        </p: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0" y="-171400"/>
            <a:ext cx="8229600" cy="1143000"/>
          </a:xfrm>
        </p:spPr>
        <p:txBody>
          <a:bodyPr/>
          <a:lstStyle/>
          <a:p>
            <a:pPr algn="l"/>
            <a:r>
              <a:rPr lang="it-IT" dirty="0" err="1" smtClean="0">
                <a:solidFill>
                  <a:schemeClr val="bg1"/>
                </a:solidFill>
              </a:rPr>
              <a:t>There</a:t>
            </a:r>
            <a:r>
              <a:rPr lang="it-IT" dirty="0" smtClean="0">
                <a:solidFill>
                  <a:schemeClr val="bg1"/>
                </a:solidFill>
              </a:rPr>
              <a:t> </a:t>
            </a:r>
            <a:r>
              <a:rPr lang="it-IT" dirty="0" err="1" smtClean="0">
                <a:solidFill>
                  <a:schemeClr val="bg1"/>
                </a:solidFill>
              </a:rPr>
              <a:t>is</a:t>
            </a:r>
            <a:r>
              <a:rPr lang="it-IT" dirty="0" smtClean="0">
                <a:solidFill>
                  <a:schemeClr val="bg1"/>
                </a:solidFill>
              </a:rPr>
              <a:t> </a:t>
            </a:r>
            <a:r>
              <a:rPr lang="it-IT" dirty="0" err="1" smtClean="0">
                <a:solidFill>
                  <a:schemeClr val="bg1"/>
                </a:solidFill>
              </a:rPr>
              <a:t>something</a:t>
            </a:r>
            <a:r>
              <a:rPr lang="it-IT" dirty="0" smtClean="0">
                <a:solidFill>
                  <a:schemeClr val="bg1"/>
                </a:solidFill>
              </a:rPr>
              <a:t> on </a:t>
            </a:r>
            <a:r>
              <a:rPr lang="it-IT" dirty="0" err="1" smtClean="0">
                <a:solidFill>
                  <a:schemeClr val="bg1"/>
                </a:solidFill>
              </a:rPr>
              <a:t>sight</a:t>
            </a:r>
            <a:r>
              <a:rPr lang="it-IT" dirty="0" smtClean="0">
                <a:solidFill>
                  <a:schemeClr val="bg1"/>
                </a:solidFill>
              </a:rPr>
              <a:t>…</a:t>
            </a:r>
            <a:endParaRPr lang="it-IT" dirty="0">
              <a:solidFill>
                <a:schemeClr val="bg1"/>
              </a:solidFill>
            </a:endParaRPr>
          </a:p>
        </p:txBody>
      </p:sp>
      <p:grpSp>
        <p:nvGrpSpPr>
          <p:cNvPr id="9" name="Gruppo 8"/>
          <p:cNvGrpSpPr/>
          <p:nvPr/>
        </p:nvGrpSpPr>
        <p:grpSpPr>
          <a:xfrm>
            <a:off x="6300192" y="3284410"/>
            <a:ext cx="4788024" cy="1950889"/>
            <a:chOff x="6300192" y="3284410"/>
            <a:chExt cx="4788024" cy="1950889"/>
          </a:xfrm>
        </p:grpSpPr>
        <p:pic>
          <p:nvPicPr>
            <p:cNvPr id="7" name="Immagine 6"/>
            <p:cNvPicPr>
              <a:picLocks noChangeAspect="1"/>
            </p:cNvPicPr>
            <p:nvPr/>
          </p:nvPicPr>
          <p:blipFill>
            <a:blip r:embed="rId2" cstate="print"/>
            <a:stretch>
              <a:fillRect/>
            </a:stretch>
          </p:blipFill>
          <p:spPr>
            <a:xfrm>
              <a:off x="6300192" y="3284410"/>
              <a:ext cx="2725148" cy="1950889"/>
            </a:xfrm>
            <a:prstGeom prst="rect">
              <a:avLst/>
            </a:prstGeom>
          </p:spPr>
        </p:pic>
        <p:sp>
          <p:nvSpPr>
            <p:cNvPr id="8" name="Rettangolo 7"/>
            <p:cNvSpPr/>
            <p:nvPr/>
          </p:nvSpPr>
          <p:spPr>
            <a:xfrm>
              <a:off x="6516216" y="5050633"/>
              <a:ext cx="4572000" cy="184666"/>
            </a:xfrm>
            <a:prstGeom prst="rect">
              <a:avLst/>
            </a:prstGeom>
          </p:spPr>
          <p:txBody>
            <a:bodyPr>
              <a:spAutoFit/>
            </a:bodyPr>
            <a:lstStyle/>
            <a:p>
              <a:r>
                <a:rPr lang="it-IT" sz="600" dirty="0">
                  <a:solidFill>
                    <a:prstClr val="black"/>
                  </a:solidFill>
                  <a:hlinkClick r:id="rId3"/>
                </a:rPr>
                <a:t>http://www.leru.org/index.php/public/extra/signtheLERUstatement</a:t>
              </a:r>
              <a:r>
                <a:rPr lang="it-IT" sz="600" dirty="0" smtClean="0">
                  <a:solidFill>
                    <a:prstClr val="black"/>
                  </a:solidFill>
                  <a:hlinkClick r:id="rId3"/>
                </a:rPr>
                <a:t>/</a:t>
              </a:r>
              <a:r>
                <a:rPr lang="it-IT" sz="600" dirty="0" smtClean="0">
                  <a:solidFill>
                    <a:prstClr val="black"/>
                  </a:solidFill>
                </a:rPr>
                <a:t> </a:t>
              </a:r>
              <a:endParaRPr lang="it-IT" sz="600" dirty="0">
                <a:solidFill>
                  <a:prstClr val="black"/>
                </a:solidFill>
              </a:endParaRPr>
            </a:p>
          </p:txBody>
        </p:sp>
      </p:grpSp>
      <p:grpSp>
        <p:nvGrpSpPr>
          <p:cNvPr id="11" name="Gruppo 10"/>
          <p:cNvGrpSpPr/>
          <p:nvPr/>
        </p:nvGrpSpPr>
        <p:grpSpPr>
          <a:xfrm>
            <a:off x="107504" y="1412776"/>
            <a:ext cx="5187671" cy="3532854"/>
            <a:chOff x="107504" y="1412776"/>
            <a:chExt cx="5187671" cy="3532854"/>
          </a:xfrm>
        </p:grpSpPr>
        <p:pic>
          <p:nvPicPr>
            <p:cNvPr id="5" name="Immagine 4"/>
            <p:cNvPicPr>
              <a:picLocks noChangeAspect="1"/>
            </p:cNvPicPr>
            <p:nvPr/>
          </p:nvPicPr>
          <p:blipFill>
            <a:blip r:embed="rId4" cstate="print"/>
            <a:stretch>
              <a:fillRect/>
            </a:stretch>
          </p:blipFill>
          <p:spPr>
            <a:xfrm>
              <a:off x="107504" y="1412776"/>
              <a:ext cx="4237087" cy="2847079"/>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5" cstate="print"/>
            <a:stretch>
              <a:fillRect/>
            </a:stretch>
          </p:blipFill>
          <p:spPr>
            <a:xfrm>
              <a:off x="683568" y="4149080"/>
              <a:ext cx="4611607" cy="796550"/>
            </a:xfrm>
            <a:prstGeom prst="rect">
              <a:avLst/>
            </a:prstGeom>
          </p:spPr>
        </p:pic>
        <p:sp>
          <p:nvSpPr>
            <p:cNvPr id="10" name="Rettangolo 9"/>
            <p:cNvSpPr/>
            <p:nvPr/>
          </p:nvSpPr>
          <p:spPr>
            <a:xfrm>
              <a:off x="2843808" y="1628800"/>
              <a:ext cx="1156086" cy="215444"/>
            </a:xfrm>
            <a:prstGeom prst="rect">
              <a:avLst/>
            </a:prstGeom>
          </p:spPr>
          <p:txBody>
            <a:bodyPr wrap="none">
              <a:spAutoFit/>
            </a:bodyPr>
            <a:lstStyle/>
            <a:p>
              <a:r>
                <a:rPr lang="it-IT" sz="800" dirty="0">
                  <a:solidFill>
                    <a:prstClr val="black"/>
                  </a:solidFill>
                  <a:hlinkClick r:id="rId6"/>
                </a:rPr>
                <a:t>http://</a:t>
              </a:r>
              <a:r>
                <a:rPr lang="it-IT" sz="800" dirty="0" smtClean="0">
                  <a:solidFill>
                    <a:prstClr val="black"/>
                  </a:solidFill>
                  <a:hlinkClick r:id="rId6"/>
                </a:rPr>
                <a:t>goo.gl/3VQE6W</a:t>
              </a:r>
              <a:r>
                <a:rPr lang="it-IT" sz="800" dirty="0" smtClean="0">
                  <a:solidFill>
                    <a:prstClr val="black"/>
                  </a:solidFill>
                </a:rPr>
                <a:t> </a:t>
              </a:r>
              <a:endParaRPr lang="it-IT" sz="800" dirty="0">
                <a:solidFill>
                  <a:prstClr val="black"/>
                </a:solidFill>
              </a:endParaRPr>
            </a:p>
          </p:txBody>
        </p:sp>
      </p:grpSp>
    </p:spTree>
    <p:extLst>
      <p:ext uri="{BB962C8B-B14F-4D97-AF65-F5344CB8AC3E}">
        <p14:creationId xmlns:p14="http://schemas.microsoft.com/office/powerpoint/2010/main" xmlns="" val="879344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name="Slide12">
    <p:bg>
      <p:bgPr>
        <a:solidFill>
          <a:schemeClr val="accent1"/>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395532" y="0"/>
            <a:ext cx="8229600" cy="1143000"/>
          </a:xfrm>
        </p:spPr>
        <p:txBody>
          <a:bodyPr/>
          <a:lstStyle/>
          <a:p>
            <a:pPr lvl="0"/>
            <a:r>
              <a:rPr lang="it-IT">
                <a:solidFill>
                  <a:srgbClr val="FFFFFF"/>
                </a:solidFill>
              </a:rPr>
              <a:t>Optimizing Open Access policies</a:t>
            </a:r>
          </a:p>
        </p:txBody>
      </p:sp>
      <p:sp>
        <p:nvSpPr>
          <p:cNvPr id="4" name="CasellaDiTesto 5"/>
          <p:cNvSpPr txBox="1"/>
          <p:nvPr/>
        </p:nvSpPr>
        <p:spPr>
          <a:xfrm>
            <a:off x="4777639" y="5491346"/>
            <a:ext cx="3002743" cy="246220"/>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000" b="0" i="0" u="none" strike="noStrike" kern="1200" cap="none" spc="0" baseline="0">
                <a:solidFill>
                  <a:srgbClr val="000000"/>
                </a:solidFill>
                <a:uFillTx/>
                <a:latin typeface="Calibri"/>
              </a:rPr>
              <a:t>Harnad, S. </a:t>
            </a:r>
            <a:r>
              <a:rPr lang="it-IT" sz="1000" b="0" i="0" u="none" strike="noStrike" kern="1200" cap="none" spc="0" baseline="0">
                <a:solidFill>
                  <a:srgbClr val="000000"/>
                </a:solidFill>
                <a:uFillTx/>
                <a:latin typeface="Calibri"/>
                <a:hlinkClick r:id="rId2"/>
              </a:rPr>
              <a:t>Optimizing Open Access policies</a:t>
            </a:r>
            <a:r>
              <a:rPr lang="it-IT" sz="1000" b="0" i="0" u="none" strike="noStrike" kern="1200" cap="none" spc="0" baseline="0">
                <a:solidFill>
                  <a:srgbClr val="000000"/>
                </a:solidFill>
                <a:uFillTx/>
                <a:latin typeface="Calibri"/>
              </a:rPr>
              <a:t>, sett. 2015</a:t>
            </a:r>
          </a:p>
        </p:txBody>
      </p:sp>
      <p:grpSp>
        <p:nvGrpSpPr>
          <p:cNvPr id="14" name="Gruppo 13"/>
          <p:cNvGrpSpPr/>
          <p:nvPr/>
        </p:nvGrpSpPr>
        <p:grpSpPr>
          <a:xfrm>
            <a:off x="1518620" y="1300126"/>
            <a:ext cx="7084794" cy="6014826"/>
            <a:chOff x="1518620" y="1300126"/>
            <a:chExt cx="7084794" cy="6014826"/>
          </a:xfrm>
        </p:grpSpPr>
        <p:pic>
          <p:nvPicPr>
            <p:cNvPr id="5" name="Immagine 6"/>
            <p:cNvPicPr>
              <a:picLocks noChangeAspect="1"/>
            </p:cNvPicPr>
            <p:nvPr/>
          </p:nvPicPr>
          <p:blipFill>
            <a:blip r:embed="rId3" cstate="print"/>
            <a:stretch>
              <a:fillRect/>
            </a:stretch>
          </p:blipFill>
          <p:spPr>
            <a:xfrm>
              <a:off x="7735311" y="5085179"/>
              <a:ext cx="868103" cy="2229773"/>
            </a:xfrm>
            <a:prstGeom prst="rect">
              <a:avLst/>
            </a:prstGeom>
            <a:noFill/>
            <a:ln>
              <a:noFill/>
            </a:ln>
          </p:spPr>
        </p:pic>
        <p:grpSp>
          <p:nvGrpSpPr>
            <p:cNvPr id="13" name="Gruppo 12"/>
            <p:cNvGrpSpPr/>
            <p:nvPr/>
          </p:nvGrpSpPr>
          <p:grpSpPr>
            <a:xfrm>
              <a:off x="1518620" y="1300126"/>
              <a:ext cx="6264700" cy="4464493"/>
              <a:chOff x="1518620" y="1300126"/>
              <a:chExt cx="6264700" cy="4464493"/>
            </a:xfrm>
          </p:grpSpPr>
          <p:pic>
            <p:nvPicPr>
              <p:cNvPr id="3" name="Immagine 4"/>
              <p:cNvPicPr>
                <a:picLocks noChangeAspect="1"/>
              </p:cNvPicPr>
              <p:nvPr/>
            </p:nvPicPr>
            <p:blipFill>
              <a:blip r:embed="rId4" cstate="print"/>
              <a:srcRect l="3255" r="2357" b="1654"/>
              <a:stretch>
                <a:fillRect/>
              </a:stretch>
            </p:blipFill>
            <p:spPr>
              <a:xfrm>
                <a:off x="1518620" y="1300126"/>
                <a:ext cx="6264700" cy="4464493"/>
              </a:xfrm>
              <a:prstGeom prst="rect">
                <a:avLst/>
              </a:prstGeom>
              <a:noFill/>
              <a:ln>
                <a:noFill/>
              </a:ln>
            </p:spPr>
          </p:pic>
          <p:cxnSp>
            <p:nvCxnSpPr>
              <p:cNvPr id="6" name="Connettore 1 3"/>
              <p:cNvCxnSpPr/>
              <p:nvPr/>
            </p:nvCxnSpPr>
            <p:spPr>
              <a:xfrm>
                <a:off x="2339748" y="2924946"/>
                <a:ext cx="5256584" cy="0"/>
              </a:xfrm>
              <a:prstGeom prst="straightConnector1">
                <a:avLst/>
              </a:prstGeom>
              <a:noFill/>
              <a:ln w="38103">
                <a:solidFill>
                  <a:srgbClr val="000000"/>
                </a:solidFill>
                <a:prstDash val="solid"/>
                <a:miter/>
              </a:ln>
              <a:effectLst>
                <a:outerShdw dist="22997" dir="5400000" algn="tl">
                  <a:srgbClr val="000000">
                    <a:alpha val="35000"/>
                  </a:srgbClr>
                </a:outerShdw>
              </a:effectLst>
            </p:spPr>
          </p:cxnSp>
          <p:cxnSp>
            <p:nvCxnSpPr>
              <p:cNvPr id="7" name="Connettore 1 8"/>
              <p:cNvCxnSpPr/>
              <p:nvPr/>
            </p:nvCxnSpPr>
            <p:spPr>
              <a:xfrm>
                <a:off x="1547667" y="3140963"/>
                <a:ext cx="5832647" cy="0"/>
              </a:xfrm>
              <a:prstGeom prst="straightConnector1">
                <a:avLst/>
              </a:prstGeom>
              <a:noFill/>
              <a:ln w="38103">
                <a:solidFill>
                  <a:srgbClr val="000000"/>
                </a:solidFill>
                <a:prstDash val="solid"/>
                <a:miter/>
              </a:ln>
              <a:effectLst>
                <a:outerShdw dist="22997" dir="5400000" algn="tl">
                  <a:srgbClr val="000000">
                    <a:alpha val="35000"/>
                  </a:srgbClr>
                </a:outerShdw>
              </a:effectLst>
            </p:spPr>
          </p:cxnSp>
          <p:cxnSp>
            <p:nvCxnSpPr>
              <p:cNvPr id="8" name="Connettore 1 10"/>
              <p:cNvCxnSpPr/>
              <p:nvPr/>
            </p:nvCxnSpPr>
            <p:spPr>
              <a:xfrm>
                <a:off x="1547667" y="3356990"/>
                <a:ext cx="5976665" cy="0"/>
              </a:xfrm>
              <a:prstGeom prst="straightConnector1">
                <a:avLst/>
              </a:prstGeom>
              <a:noFill/>
              <a:ln w="38103">
                <a:solidFill>
                  <a:srgbClr val="000000"/>
                </a:solidFill>
                <a:prstDash val="solid"/>
                <a:miter/>
              </a:ln>
              <a:effectLst>
                <a:outerShdw dist="22997" dir="5400000" algn="tl">
                  <a:srgbClr val="000000">
                    <a:alpha val="35000"/>
                  </a:srgbClr>
                </a:outerShdw>
              </a:effectLst>
            </p:spPr>
          </p:cxnSp>
          <p:cxnSp>
            <p:nvCxnSpPr>
              <p:cNvPr id="9" name="Connettore 1 16"/>
              <p:cNvCxnSpPr/>
              <p:nvPr/>
            </p:nvCxnSpPr>
            <p:spPr>
              <a:xfrm>
                <a:off x="1547667" y="3573018"/>
                <a:ext cx="5976665" cy="0"/>
              </a:xfrm>
              <a:prstGeom prst="straightConnector1">
                <a:avLst/>
              </a:prstGeom>
              <a:noFill/>
              <a:ln w="38103">
                <a:solidFill>
                  <a:srgbClr val="000000"/>
                </a:solidFill>
                <a:prstDash val="solid"/>
                <a:miter/>
              </a:ln>
              <a:effectLst>
                <a:outerShdw dist="22997" dir="5400000" algn="tl">
                  <a:srgbClr val="000000">
                    <a:alpha val="35000"/>
                  </a:srgbClr>
                </a:outerShdw>
              </a:effectLst>
            </p:spPr>
          </p:cxnSp>
        </p:grpSp>
      </p:grpSp>
      <p:pic>
        <p:nvPicPr>
          <p:cNvPr id="15" name="Immagine 14"/>
          <p:cNvPicPr>
            <a:picLocks noChangeAspect="1"/>
          </p:cNvPicPr>
          <p:nvPr/>
        </p:nvPicPr>
        <p:blipFill>
          <a:blip r:embed="rId5" cstate="print"/>
          <a:stretch>
            <a:fillRect/>
          </a:stretch>
        </p:blipFill>
        <p:spPr>
          <a:xfrm>
            <a:off x="35316" y="3902971"/>
            <a:ext cx="4639458" cy="3298222"/>
          </a:xfrm>
          <a:prstGeom prst="rect">
            <a:avLst/>
          </a:prstGeom>
          <a:ln>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name="Slide15">
    <p:bg>
      <p:bgPr>
        <a:solidFill>
          <a:schemeClr val="accent1"/>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433288" y="161181"/>
            <a:ext cx="8229600" cy="1143000"/>
          </a:xfrm>
        </p:spPr>
        <p:txBody>
          <a:bodyPr anchorCtr="0"/>
          <a:lstStyle/>
          <a:p>
            <a:pPr lvl="0" algn="l"/>
            <a:r>
              <a:rPr lang="it-IT">
                <a:solidFill>
                  <a:srgbClr val="FFFFFF"/>
                </a:solidFill>
              </a:rPr>
              <a:t>Openness</a:t>
            </a:r>
          </a:p>
        </p:txBody>
      </p:sp>
      <p:sp>
        <p:nvSpPr>
          <p:cNvPr id="3" name="Segnaposto contenuto 2"/>
          <p:cNvSpPr txBox="1">
            <a:spLocks noGrp="1"/>
          </p:cNvSpPr>
          <p:nvPr>
            <p:ph idx="4294967295"/>
          </p:nvPr>
        </p:nvSpPr>
        <p:spPr>
          <a:xfrm>
            <a:off x="457200" y="1304181"/>
            <a:ext cx="8229600" cy="4821978"/>
          </a:xfrm>
        </p:spPr>
        <p:txBody>
          <a:bodyPr/>
          <a:lstStyle/>
          <a:p>
            <a:pPr lvl="0">
              <a:lnSpc>
                <a:spcPct val="80000"/>
              </a:lnSpc>
              <a:spcBef>
                <a:spcPts val="600"/>
              </a:spcBef>
              <a:buNone/>
            </a:pPr>
            <a:r>
              <a:rPr lang="en-US" sz="2700" dirty="0">
                <a:solidFill>
                  <a:schemeClr val="tx1"/>
                </a:solidFill>
              </a:rPr>
              <a:t>In science, </a:t>
            </a:r>
            <a:r>
              <a:rPr lang="en-US" sz="2700" b="1" dirty="0">
                <a:solidFill>
                  <a:schemeClr val="tx1"/>
                </a:solidFill>
              </a:rPr>
              <a:t>OPENESS IS ESSENTIAL.</a:t>
            </a:r>
          </a:p>
          <a:p>
            <a:pPr lvl="0">
              <a:lnSpc>
                <a:spcPct val="80000"/>
              </a:lnSpc>
              <a:spcBef>
                <a:spcPts val="600"/>
              </a:spcBef>
              <a:buNone/>
            </a:pPr>
            <a:r>
              <a:rPr lang="en-US" sz="2700" dirty="0">
                <a:solidFill>
                  <a:schemeClr val="tx1"/>
                </a:solidFill>
              </a:rPr>
              <a:t>Open science doesn’t mean ignoring economic reality.</a:t>
            </a:r>
          </a:p>
          <a:p>
            <a:pPr lvl="0">
              <a:lnSpc>
                <a:spcPct val="80000"/>
              </a:lnSpc>
              <a:spcBef>
                <a:spcPts val="600"/>
              </a:spcBef>
              <a:buNone/>
            </a:pPr>
            <a:r>
              <a:rPr lang="en-US" sz="2700" dirty="0">
                <a:solidFill>
                  <a:schemeClr val="tx1"/>
                </a:solidFill>
              </a:rPr>
              <a:t/>
            </a:r>
            <a:br>
              <a:rPr lang="en-US" sz="2700" dirty="0">
                <a:solidFill>
                  <a:schemeClr val="tx1"/>
                </a:solidFill>
              </a:rPr>
            </a:br>
            <a:r>
              <a:rPr lang="en-US" sz="2700" dirty="0">
                <a:solidFill>
                  <a:schemeClr val="tx1"/>
                </a:solidFill>
              </a:rPr>
              <a:t>Of course </a:t>
            </a:r>
            <a:r>
              <a:rPr lang="en-US" sz="2700" b="1" dirty="0">
                <a:solidFill>
                  <a:schemeClr val="tx1"/>
                </a:solidFill>
              </a:rPr>
              <a:t>we need business models to be sustainable</a:t>
            </a:r>
            <a:r>
              <a:rPr lang="en-US" sz="2700" dirty="0">
                <a:solidFill>
                  <a:schemeClr val="tx1"/>
                </a:solidFill>
              </a:rPr>
              <a:t>. But that </a:t>
            </a:r>
            <a:r>
              <a:rPr lang="en-US" sz="2700" b="1" dirty="0">
                <a:solidFill>
                  <a:schemeClr val="tx1"/>
                </a:solidFill>
              </a:rPr>
              <a:t>doesn’t mean we have to carry on doing things the way they have always been done.</a:t>
            </a:r>
            <a:r>
              <a:rPr lang="en-US" sz="2700" dirty="0">
                <a:solidFill>
                  <a:schemeClr val="tx1"/>
                </a:solidFill>
              </a:rPr>
              <a:t/>
            </a:r>
            <a:br>
              <a:rPr lang="en-US" sz="2700" dirty="0">
                <a:solidFill>
                  <a:schemeClr val="tx1"/>
                </a:solidFill>
              </a:rPr>
            </a:br>
            <a:r>
              <a:rPr lang="en-US" sz="2700" dirty="0">
                <a:solidFill>
                  <a:schemeClr val="tx1"/>
                </a:solidFill>
              </a:rPr>
              <a:t>So, wherever you sit in the value chain, </a:t>
            </a:r>
            <a:r>
              <a:rPr lang="en-US" sz="2700" dirty="0" err="1">
                <a:solidFill>
                  <a:schemeClr val="tx1"/>
                </a:solidFill>
              </a:rPr>
              <a:t>wheter</a:t>
            </a:r>
            <a:r>
              <a:rPr lang="en-US" sz="2700" dirty="0">
                <a:solidFill>
                  <a:schemeClr val="tx1"/>
                </a:solidFill>
              </a:rPr>
              <a:t> you’re a researcher or an investor or a policy maker,</a:t>
            </a:r>
            <a:br>
              <a:rPr lang="en-US" sz="2700" dirty="0">
                <a:solidFill>
                  <a:schemeClr val="tx1"/>
                </a:solidFill>
              </a:rPr>
            </a:br>
            <a:r>
              <a:rPr lang="en-US" sz="2700" dirty="0">
                <a:solidFill>
                  <a:schemeClr val="tx1"/>
                </a:solidFill>
              </a:rPr>
              <a:t>my message is clear:</a:t>
            </a:r>
            <a:br>
              <a:rPr lang="en-US" sz="2700" dirty="0">
                <a:solidFill>
                  <a:schemeClr val="tx1"/>
                </a:solidFill>
              </a:rPr>
            </a:br>
            <a:r>
              <a:rPr lang="en-US" sz="2700" b="1" dirty="0">
                <a:solidFill>
                  <a:schemeClr val="tx1"/>
                </a:solidFill>
              </a:rPr>
              <a:t>let’s invest in collaborative tools that let us progress…</a:t>
            </a:r>
          </a:p>
          <a:p>
            <a:pPr lvl="0">
              <a:lnSpc>
                <a:spcPct val="80000"/>
              </a:lnSpc>
              <a:spcBef>
                <a:spcPts val="600"/>
              </a:spcBef>
              <a:buNone/>
            </a:pPr>
            <a:endParaRPr lang="en-US" sz="2700" b="1" dirty="0">
              <a:solidFill>
                <a:schemeClr val="tx1"/>
              </a:solidFill>
            </a:endParaRPr>
          </a:p>
          <a:p>
            <a:pPr lvl="0">
              <a:lnSpc>
                <a:spcPct val="80000"/>
              </a:lnSpc>
              <a:spcBef>
                <a:spcPts val="600"/>
              </a:spcBef>
              <a:buNone/>
            </a:pPr>
            <a:r>
              <a:rPr lang="it-IT" sz="2700" dirty="0" err="1">
                <a:solidFill>
                  <a:schemeClr val="tx1"/>
                </a:solidFill>
              </a:rPr>
              <a:t>Let’s</a:t>
            </a:r>
            <a:r>
              <a:rPr lang="it-IT" sz="2700" dirty="0">
                <a:solidFill>
                  <a:schemeClr val="tx1"/>
                </a:solidFill>
              </a:rPr>
              <a:t> </a:t>
            </a:r>
            <a:r>
              <a:rPr lang="it-IT" sz="2700" dirty="0" err="1">
                <a:solidFill>
                  <a:schemeClr val="tx1"/>
                </a:solidFill>
              </a:rPr>
              <a:t>tear</a:t>
            </a:r>
            <a:r>
              <a:rPr lang="it-IT" sz="2700" dirty="0">
                <a:solidFill>
                  <a:schemeClr val="tx1"/>
                </a:solidFill>
              </a:rPr>
              <a:t> down the </a:t>
            </a:r>
            <a:r>
              <a:rPr lang="it-IT" sz="2700" dirty="0" err="1">
                <a:solidFill>
                  <a:schemeClr val="tx1"/>
                </a:solidFill>
              </a:rPr>
              <a:t>walls</a:t>
            </a:r>
            <a:r>
              <a:rPr lang="it-IT" sz="2700" dirty="0">
                <a:solidFill>
                  <a:schemeClr val="tx1"/>
                </a:solidFill>
              </a:rPr>
              <a:t>  </a:t>
            </a:r>
            <a:r>
              <a:rPr lang="it-IT" sz="2700" dirty="0" err="1">
                <a:solidFill>
                  <a:schemeClr val="tx1"/>
                </a:solidFill>
              </a:rPr>
              <a:t>that</a:t>
            </a:r>
            <a:r>
              <a:rPr lang="it-IT" sz="2700" dirty="0">
                <a:solidFill>
                  <a:schemeClr val="tx1"/>
                </a:solidFill>
              </a:rPr>
              <a:t> </a:t>
            </a:r>
            <a:r>
              <a:rPr lang="it-IT" sz="2700" dirty="0" err="1">
                <a:solidFill>
                  <a:schemeClr val="tx1"/>
                </a:solidFill>
              </a:rPr>
              <a:t>keep</a:t>
            </a:r>
            <a:r>
              <a:rPr lang="it-IT" sz="2700" dirty="0">
                <a:solidFill>
                  <a:schemeClr val="tx1"/>
                </a:solidFill>
              </a:rPr>
              <a:t> </a:t>
            </a:r>
            <a:r>
              <a:rPr lang="it-IT" sz="2700" dirty="0" err="1">
                <a:solidFill>
                  <a:schemeClr val="tx1"/>
                </a:solidFill>
              </a:rPr>
              <a:t>learning</a:t>
            </a:r>
            <a:r>
              <a:rPr lang="it-IT" sz="2700" dirty="0">
                <a:solidFill>
                  <a:schemeClr val="tx1"/>
                </a:solidFill>
              </a:rPr>
              <a:t> </a:t>
            </a:r>
            <a:r>
              <a:rPr lang="it-IT" sz="2700" dirty="0" err="1">
                <a:solidFill>
                  <a:schemeClr val="tx1"/>
                </a:solidFill>
              </a:rPr>
              <a:t>sealed</a:t>
            </a:r>
            <a:r>
              <a:rPr lang="it-IT" sz="2700" dirty="0">
                <a:solidFill>
                  <a:schemeClr val="tx1"/>
                </a:solidFill>
              </a:rPr>
              <a:t> off.</a:t>
            </a:r>
          </a:p>
          <a:p>
            <a:pPr lvl="0">
              <a:lnSpc>
                <a:spcPct val="80000"/>
              </a:lnSpc>
              <a:spcBef>
                <a:spcPts val="600"/>
              </a:spcBef>
              <a:buNone/>
            </a:pPr>
            <a:r>
              <a:rPr lang="it-IT" sz="2700" b="1" dirty="0">
                <a:solidFill>
                  <a:schemeClr val="tx1"/>
                </a:solidFill>
              </a:rPr>
              <a:t>And </a:t>
            </a:r>
            <a:r>
              <a:rPr lang="it-IT" sz="2700" b="1" dirty="0" err="1">
                <a:solidFill>
                  <a:schemeClr val="tx1"/>
                </a:solidFill>
              </a:rPr>
              <a:t>let’s</a:t>
            </a:r>
            <a:r>
              <a:rPr lang="it-IT" sz="2700" b="1" dirty="0">
                <a:solidFill>
                  <a:schemeClr val="tx1"/>
                </a:solidFill>
              </a:rPr>
              <a:t> </a:t>
            </a:r>
            <a:r>
              <a:rPr lang="it-IT" sz="2700" b="1" dirty="0" err="1">
                <a:solidFill>
                  <a:schemeClr val="tx1"/>
                </a:solidFill>
              </a:rPr>
              <a:t>make</a:t>
            </a:r>
            <a:r>
              <a:rPr lang="it-IT" sz="2700" b="1" dirty="0">
                <a:solidFill>
                  <a:schemeClr val="tx1"/>
                </a:solidFill>
              </a:rPr>
              <a:t> science open.</a:t>
            </a:r>
          </a:p>
          <a:p>
            <a:pPr lvl="0">
              <a:lnSpc>
                <a:spcPct val="80000"/>
              </a:lnSpc>
              <a:spcBef>
                <a:spcPts val="600"/>
              </a:spcBef>
              <a:buNone/>
            </a:pPr>
            <a:endParaRPr lang="it-IT" sz="2700" dirty="0">
              <a:solidFill>
                <a:schemeClr val="tx1"/>
              </a:solidFill>
            </a:endParaRPr>
          </a:p>
        </p:txBody>
      </p:sp>
      <p:sp>
        <p:nvSpPr>
          <p:cNvPr id="4" name="Rettangolo 4"/>
          <p:cNvSpPr/>
          <p:nvPr/>
        </p:nvSpPr>
        <p:spPr>
          <a:xfrm>
            <a:off x="6192688" y="6518867"/>
            <a:ext cx="4572000" cy="246220"/>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000" b="0" i="0" u="none" strike="noStrike" kern="1200" cap="none" spc="0" baseline="0" dirty="0">
                <a:solidFill>
                  <a:srgbClr val="000000"/>
                </a:solidFill>
                <a:uFillTx/>
                <a:latin typeface="Calibri"/>
              </a:rPr>
              <a:t>N. </a:t>
            </a:r>
            <a:r>
              <a:rPr lang="it-IT" sz="1000" b="0" i="0" u="none" strike="noStrike" kern="1200" cap="none" spc="0" baseline="0" dirty="0" err="1">
                <a:solidFill>
                  <a:srgbClr val="000000"/>
                </a:solidFill>
                <a:uFillTx/>
                <a:latin typeface="Calibri"/>
              </a:rPr>
              <a:t>Kroes</a:t>
            </a:r>
            <a:r>
              <a:rPr lang="it-IT" sz="1000" b="0" i="0" u="none" strike="noStrike" kern="1200" cap="none" spc="0" baseline="0" dirty="0">
                <a:solidFill>
                  <a:srgbClr val="000000"/>
                </a:solidFill>
                <a:uFillTx/>
                <a:latin typeface="Calibri"/>
              </a:rPr>
              <a:t>,  </a:t>
            </a:r>
            <a:r>
              <a:rPr lang="it-IT" sz="1000" b="0" i="0" u="none" strike="noStrike" kern="1200" cap="none" spc="0" baseline="0" dirty="0" err="1">
                <a:solidFill>
                  <a:srgbClr val="000000"/>
                </a:solidFill>
                <a:uFillTx/>
                <a:latin typeface="Calibri"/>
                <a:hlinkClick r:id="rId2"/>
              </a:rPr>
              <a:t>Let’s</a:t>
            </a:r>
            <a:r>
              <a:rPr lang="it-IT" sz="1000" b="0" i="0" u="none" strike="noStrike" kern="1200" cap="none" spc="0" baseline="0" dirty="0">
                <a:solidFill>
                  <a:srgbClr val="000000"/>
                </a:solidFill>
                <a:uFillTx/>
                <a:latin typeface="Calibri"/>
                <a:hlinkClick r:id="rId2"/>
              </a:rPr>
              <a:t> </a:t>
            </a:r>
            <a:r>
              <a:rPr lang="it-IT" sz="1000" b="0" i="0" u="none" strike="noStrike" kern="1200" cap="none" spc="0" baseline="0" dirty="0" err="1">
                <a:solidFill>
                  <a:srgbClr val="000000"/>
                </a:solidFill>
                <a:uFillTx/>
                <a:latin typeface="Calibri"/>
                <a:hlinkClick r:id="rId2"/>
              </a:rPr>
              <a:t>make</a:t>
            </a:r>
            <a:r>
              <a:rPr lang="it-IT" sz="1000" b="0" i="0" u="none" strike="noStrike" kern="1200" cap="none" spc="0" baseline="0" dirty="0">
                <a:solidFill>
                  <a:srgbClr val="000000"/>
                </a:solidFill>
                <a:uFillTx/>
                <a:latin typeface="Calibri"/>
                <a:hlinkClick r:id="rId2"/>
              </a:rPr>
              <a:t> science open</a:t>
            </a:r>
            <a:r>
              <a:rPr lang="it-IT" sz="1000" b="0" i="0" u="none" strike="noStrike" kern="1200" cap="none" spc="0" baseline="0" dirty="0" smtClean="0">
                <a:solidFill>
                  <a:srgbClr val="000000"/>
                </a:solidFill>
                <a:uFillTx/>
                <a:latin typeface="Calibri"/>
              </a:rPr>
              <a:t>, </a:t>
            </a:r>
            <a:r>
              <a:rPr lang="it-IT" sz="1000" b="0" i="0" u="none" strike="noStrike" kern="1200" cap="none" spc="0" baseline="0" dirty="0">
                <a:solidFill>
                  <a:srgbClr val="000000"/>
                </a:solidFill>
                <a:uFillTx/>
                <a:latin typeface="Calibri"/>
              </a:rPr>
              <a:t>2012</a:t>
            </a:r>
          </a:p>
        </p:txBody>
      </p:sp>
      <p:pic>
        <p:nvPicPr>
          <p:cNvPr id="5" name="Picture 4" descr="http://weblogs.vpro.nl/villavpro/files/2009/06/imgneelie20kroes3-150x150.jpg"/>
          <p:cNvPicPr>
            <a:picLocks noChangeAspect="1"/>
          </p:cNvPicPr>
          <p:nvPr/>
        </p:nvPicPr>
        <p:blipFill>
          <a:blip r:embed="rId3" cstate="print"/>
          <a:srcRect/>
          <a:stretch>
            <a:fillRect/>
          </a:stretch>
        </p:blipFill>
        <p:spPr>
          <a:xfrm>
            <a:off x="4716017" y="5784357"/>
            <a:ext cx="980730" cy="98073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name="Slide16">
    <p:bg>
      <p:bgPr>
        <a:solidFill>
          <a:schemeClr val="accent1"/>
        </a:solidFill>
        <a:effectLst/>
      </p:bgPr>
    </p:bg>
    <p:spTree>
      <p:nvGrpSpPr>
        <p:cNvPr id="1" name=""/>
        <p:cNvGrpSpPr/>
        <p:nvPr/>
      </p:nvGrpSpPr>
      <p:grpSpPr>
        <a:xfrm>
          <a:off x="0" y="0"/>
          <a:ext cx="0" cy="0"/>
          <a:chOff x="0" y="0"/>
          <a:chExt cx="0" cy="0"/>
        </a:xfrm>
      </p:grpSpPr>
      <p:sp>
        <p:nvSpPr>
          <p:cNvPr id="2" name="CasellaDiTesto 3"/>
          <p:cNvSpPr txBox="1"/>
          <p:nvPr/>
        </p:nvSpPr>
        <p:spPr>
          <a:xfrm>
            <a:off x="4572000" y="4149080"/>
            <a:ext cx="3744413" cy="255454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3200" b="0" i="0" u="none" strike="noStrike" kern="1200" cap="none" spc="0" baseline="0" dirty="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3200" b="0" i="0" u="none" strike="noStrike" kern="1200" cap="none" spc="0" baseline="0" dirty="0">
              <a:solidFill>
                <a:srgbClr val="FFFFFF"/>
              </a:solidFill>
              <a:uFillTx/>
              <a:latin typeface="Calibri"/>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dirty="0" smtClean="0">
                <a:solidFill>
                  <a:srgbClr val="FFFFFF"/>
                </a:solidFill>
                <a:uFillTx/>
                <a:latin typeface="Calibri"/>
              </a:rPr>
              <a:t>…</a:t>
            </a:r>
            <a:r>
              <a:rPr lang="it-IT" sz="2800" b="0" i="0" u="none" strike="noStrike" kern="1200" cap="none" spc="0" baseline="0" dirty="0" err="1" smtClean="0">
                <a:solidFill>
                  <a:srgbClr val="FFFFFF"/>
                </a:solidFill>
                <a:uFillTx/>
                <a:latin typeface="Calibri"/>
              </a:rPr>
              <a:t>now</a:t>
            </a:r>
            <a:r>
              <a:rPr lang="it-IT" sz="2800" b="0" i="0" u="none" strike="noStrike" kern="1200" cap="none" spc="0" dirty="0" smtClean="0">
                <a:solidFill>
                  <a:srgbClr val="FFFFFF"/>
                </a:solidFill>
                <a:uFillTx/>
                <a:latin typeface="Calibri"/>
              </a:rPr>
              <a:t> </a:t>
            </a:r>
            <a:r>
              <a:rPr lang="it-IT" sz="2800" b="0" i="0" u="none" strike="noStrike" kern="1200" cap="none" spc="0" dirty="0" err="1" smtClean="0">
                <a:solidFill>
                  <a:srgbClr val="FFFFFF"/>
                </a:solidFill>
                <a:uFillTx/>
                <a:latin typeface="Calibri"/>
              </a:rPr>
              <a:t>it’s</a:t>
            </a:r>
            <a:r>
              <a:rPr lang="it-IT" sz="2800" b="0" i="0" u="none" strike="noStrike" kern="1200" cap="none" spc="0" dirty="0" smtClean="0">
                <a:solidFill>
                  <a:srgbClr val="FFFFFF"/>
                </a:solidFill>
                <a:uFillTx/>
                <a:latin typeface="Calibri"/>
              </a:rPr>
              <a:t> up to </a:t>
            </a:r>
            <a:r>
              <a:rPr lang="it-IT" sz="2800" b="0" i="0" u="none" strike="noStrike" kern="1200" cap="none" spc="0" dirty="0" err="1" smtClean="0">
                <a:solidFill>
                  <a:srgbClr val="FFFFFF"/>
                </a:solidFill>
                <a:uFillTx/>
                <a:latin typeface="Calibri"/>
              </a:rPr>
              <a:t>you</a:t>
            </a:r>
            <a:r>
              <a:rPr lang="it-IT" sz="2800" b="0" i="0" u="none" strike="noStrike" kern="1200" cap="none" spc="0" dirty="0" smtClean="0">
                <a:solidFill>
                  <a:srgbClr val="FFFFFF"/>
                </a:solidFill>
                <a:uFillTx/>
                <a:latin typeface="Calibri"/>
              </a:rPr>
              <a:t>!</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kern="0" dirty="0" err="1" smtClean="0">
                <a:solidFill>
                  <a:srgbClr val="FFFFFF"/>
                </a:solidFill>
                <a:latin typeface="Calibri"/>
              </a:rPr>
              <a:t>Thanks</a:t>
            </a:r>
            <a:endParaRPr lang="it-IT" sz="2800" b="0" i="0" u="none" strike="noStrike" kern="1200" cap="none" spc="0" baseline="0" dirty="0">
              <a:solidFill>
                <a:srgbClr val="FFFFFF"/>
              </a:solidFill>
              <a:uFillTx/>
              <a:latin typeface="Calibri"/>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dirty="0">
              <a:solidFill>
                <a:srgbClr val="FFFFFF"/>
              </a:solidFill>
              <a:uFillTx/>
              <a:latin typeface="Calibri"/>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0" i="0" u="none" strike="noStrike" kern="1200" cap="none" spc="0" baseline="0" dirty="0">
                <a:solidFill>
                  <a:srgbClr val="FFFFFF"/>
                </a:solidFill>
                <a:uFillTx/>
                <a:latin typeface="Calibri"/>
              </a:rPr>
              <a:t>elena.giglia@unito.it</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142618" y="0"/>
            <a:ext cx="7886700" cy="1325559"/>
          </a:xfrm>
        </p:spPr>
        <p:txBody>
          <a:bodyPr/>
          <a:lstStyle/>
          <a:p>
            <a:pPr lvl="0"/>
            <a:r>
              <a:rPr lang="it-IT" sz="3600">
                <a:solidFill>
                  <a:srgbClr val="FFFFFF"/>
                </a:solidFill>
              </a:rPr>
              <a:t>Offrire ai ricercatori i servizi che chiedono</a:t>
            </a:r>
          </a:p>
        </p:txBody>
      </p:sp>
      <p:sp>
        <p:nvSpPr>
          <p:cNvPr id="3" name="Rettangolo 3"/>
          <p:cNvSpPr/>
          <p:nvPr/>
        </p:nvSpPr>
        <p:spPr>
          <a:xfrm>
            <a:off x="5418432" y="4423025"/>
            <a:ext cx="3562868" cy="2031321"/>
          </a:xfrm>
          <a:prstGeom prst="rect">
            <a:avLst/>
          </a:prstGeom>
          <a:solidFill>
            <a:srgbClr val="FFFFFF"/>
          </a:solid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a:solidFill>
                  <a:srgbClr val="000000"/>
                </a:solidFill>
              </a:rPr>
              <a:t>network di relazioni su Research Gate (utile vedere con chi lavori o sei in relazione); utili i contatti: ti chiamano anche da fuori UniTO e da fuori ambiente universitario (professionisti) se sono interessati al tuo ambito di ricerca</a:t>
            </a:r>
          </a:p>
        </p:txBody>
      </p:sp>
      <p:sp>
        <p:nvSpPr>
          <p:cNvPr id="4" name="Rettangolo 4"/>
          <p:cNvSpPr/>
          <p:nvPr/>
        </p:nvSpPr>
        <p:spPr>
          <a:xfrm>
            <a:off x="1149181" y="1893457"/>
            <a:ext cx="2603159" cy="646334"/>
          </a:xfrm>
          <a:prstGeom prst="rect">
            <a:avLst/>
          </a:prstGeom>
          <a:solidFill>
            <a:srgbClr val="FFFFFF"/>
          </a:solid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a:solidFill>
                  <a:srgbClr val="000000"/>
                </a:solidFill>
              </a:rPr>
              <a:t>Alerting, following, gruppi come in Research Gate</a:t>
            </a:r>
          </a:p>
        </p:txBody>
      </p:sp>
      <p:sp>
        <p:nvSpPr>
          <p:cNvPr id="5" name="Rettangolo 5"/>
          <p:cNvSpPr/>
          <p:nvPr/>
        </p:nvSpPr>
        <p:spPr>
          <a:xfrm>
            <a:off x="5371066" y="2475930"/>
            <a:ext cx="3657600" cy="1477332"/>
          </a:xfrm>
          <a:prstGeom prst="rect">
            <a:avLst/>
          </a:prstGeom>
          <a:solidFill>
            <a:srgbClr val="FFFFFF"/>
          </a:solid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a:solidFill>
                  <a:srgbClr val="000000"/>
                </a:solidFill>
              </a:rPr>
              <a:t>Academia.edu o Research Gate : il vantaggio è che oltre a ricerca permettono di seguire autori e creano collegamenti fra ricercatori affini</a:t>
            </a:r>
          </a:p>
        </p:txBody>
      </p:sp>
      <p:sp>
        <p:nvSpPr>
          <p:cNvPr id="6" name="Rettangolo 6"/>
          <p:cNvSpPr/>
          <p:nvPr/>
        </p:nvSpPr>
        <p:spPr>
          <a:xfrm>
            <a:off x="420130" y="900464"/>
            <a:ext cx="3034098" cy="923333"/>
          </a:xfrm>
          <a:prstGeom prst="rect">
            <a:avLst/>
          </a:prstGeom>
          <a:solidFill>
            <a:srgbClr val="FFFFFF"/>
          </a:solid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a:solidFill>
                  <a:srgbClr val="000000"/>
                </a:solidFill>
              </a:rPr>
              <a:t>sull'esempio di Academia.edu: profilo autore con le sue competenze</a:t>
            </a:r>
          </a:p>
        </p:txBody>
      </p:sp>
      <p:sp>
        <p:nvSpPr>
          <p:cNvPr id="7" name="Rettangolo 8"/>
          <p:cNvSpPr/>
          <p:nvPr/>
        </p:nvSpPr>
        <p:spPr>
          <a:xfrm>
            <a:off x="420130" y="2673303"/>
            <a:ext cx="3612291" cy="923333"/>
          </a:xfrm>
          <a:prstGeom prst="rect">
            <a:avLst/>
          </a:prstGeom>
          <a:solidFill>
            <a:srgbClr val="FFFFFF"/>
          </a:solid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a:solidFill>
                  <a:srgbClr val="000000"/>
                </a:solidFill>
              </a:rPr>
              <a:t>Cite alert: mi avvisa quando qualcuno mi cita (Google: anche quando compaio in pagina web)</a:t>
            </a:r>
          </a:p>
        </p:txBody>
      </p:sp>
      <p:sp>
        <p:nvSpPr>
          <p:cNvPr id="8" name="Rettangolo 9"/>
          <p:cNvSpPr/>
          <p:nvPr/>
        </p:nvSpPr>
        <p:spPr>
          <a:xfrm>
            <a:off x="4188939" y="932404"/>
            <a:ext cx="4106561" cy="1477332"/>
          </a:xfrm>
          <a:prstGeom prst="rect">
            <a:avLst/>
          </a:prstGeom>
          <a:solidFill>
            <a:srgbClr val="FFFFFF"/>
          </a:solid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a:solidFill>
                  <a:srgbClr val="000000"/>
                </a:solidFill>
              </a:rPr>
              <a:t>“UniTo connections”: luogo di vetrina e di scambio per dare accesso non tanto alla produzione scientifica che si trova anche via altri canali, ma piuttosto a 1) profili di competenze 2) linee di ricerca</a:t>
            </a:r>
          </a:p>
        </p:txBody>
      </p:sp>
      <p:sp>
        <p:nvSpPr>
          <p:cNvPr id="9" name="Rettangolo 10"/>
          <p:cNvSpPr/>
          <p:nvPr/>
        </p:nvSpPr>
        <p:spPr>
          <a:xfrm>
            <a:off x="459769" y="3730148"/>
            <a:ext cx="4572000" cy="1754322"/>
          </a:xfrm>
          <a:prstGeom prst="rect">
            <a:avLst/>
          </a:prstGeom>
          <a:solidFill>
            <a:srgbClr val="FFFFFF"/>
          </a:solid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a:solidFill>
                  <a:srgbClr val="000000"/>
                </a:solidFill>
              </a:rPr>
              <a:t>necessario che i sistemi si parlino fra loro, non replicare l’esistente né chiedere di reinserire dati presenti altrove: deve essere a costo zero per il docente già oberato di richieste: interoperabilità e integrazione fra sistemi esitenti</a:t>
            </a:r>
          </a:p>
        </p:txBody>
      </p:sp>
      <p:sp>
        <p:nvSpPr>
          <p:cNvPr id="10" name="Rettangolo 11"/>
          <p:cNvSpPr/>
          <p:nvPr/>
        </p:nvSpPr>
        <p:spPr>
          <a:xfrm>
            <a:off x="1466331" y="6454347"/>
            <a:ext cx="7562334" cy="403652"/>
          </a:xfrm>
          <a:prstGeom prst="rect">
            <a:avLst/>
          </a:prstGeom>
          <a:gradFill>
            <a:gsLst>
              <a:gs pos="0">
                <a:srgbClr val="454545"/>
              </a:gs>
              <a:gs pos="100000">
                <a:srgbClr val="000000"/>
              </a:gs>
            </a:gsLst>
            <a:lin ang="5400000"/>
          </a:gradFill>
          <a:ln>
            <a:noFill/>
            <a:prstDash val="solid"/>
          </a:ln>
          <a:effectLst>
            <a:outerShdw dist="19046" dir="5400000" algn="tl">
              <a:srgbClr val="000000">
                <a:alpha val="63000"/>
              </a:srgbClr>
            </a:outerShdw>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r>
              <a:rPr lang="it-IT">
                <a:solidFill>
                  <a:srgbClr val="FFFFFF"/>
                </a:solidFill>
              </a:rPr>
              <a:t>Focus groups di 4 aree – Progetto ARC Regione Piemonte – dicembre 2014</a:t>
            </a:r>
          </a:p>
        </p:txBody>
      </p:sp>
      <p:sp>
        <p:nvSpPr>
          <p:cNvPr id="11" name="Rettangolo 12"/>
          <p:cNvSpPr/>
          <p:nvPr/>
        </p:nvSpPr>
        <p:spPr>
          <a:xfrm>
            <a:off x="539578" y="5627958"/>
            <a:ext cx="4572000" cy="1200332"/>
          </a:xfrm>
          <a:prstGeom prst="rect">
            <a:avLst/>
          </a:prstGeom>
          <a:solidFill>
            <a:srgbClr val="FFFFFF"/>
          </a:solid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a:solidFill>
                  <a:srgbClr val="000000"/>
                </a:solidFill>
              </a:rPr>
              <a:t>indice di visibilità come quello di Academia.edu (e bisognerebbe riflettere sul fatto che mio lavoro più scaricato è articolo in italiano del 1985)</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08519" y="109755"/>
            <a:ext cx="7886700" cy="1325559"/>
          </a:xfrm>
        </p:spPr>
        <p:txBody>
          <a:bodyPr/>
          <a:lstStyle/>
          <a:p>
            <a:pPr lvl="0"/>
            <a:r>
              <a:rPr lang="it-IT">
                <a:solidFill>
                  <a:srgbClr val="FFFFFF"/>
                </a:solidFill>
              </a:rPr>
              <a:t>Zen scholarly communication?</a:t>
            </a:r>
          </a:p>
        </p:txBody>
      </p:sp>
      <p:pic>
        <p:nvPicPr>
          <p:cNvPr id="3" name="Immagine 3"/>
          <p:cNvPicPr>
            <a:picLocks noChangeAspect="1"/>
          </p:cNvPicPr>
          <p:nvPr/>
        </p:nvPicPr>
        <p:blipFill>
          <a:blip r:embed="rId2" cstate="print"/>
          <a:stretch>
            <a:fillRect/>
          </a:stretch>
        </p:blipFill>
        <p:spPr>
          <a:xfrm>
            <a:off x="7429701" y="180740"/>
            <a:ext cx="1331037" cy="2170328"/>
          </a:xfrm>
          <a:prstGeom prst="rect">
            <a:avLst/>
          </a:prstGeom>
          <a:noFill/>
          <a:ln>
            <a:noFill/>
          </a:ln>
        </p:spPr>
      </p:pic>
      <p:sp>
        <p:nvSpPr>
          <p:cNvPr id="4" name="CasellaDiTesto 4"/>
          <p:cNvSpPr txBox="1"/>
          <p:nvPr/>
        </p:nvSpPr>
        <p:spPr>
          <a:xfrm>
            <a:off x="208519" y="1316982"/>
            <a:ext cx="4223595" cy="923333"/>
          </a:xfrm>
          <a:prstGeom prst="rect">
            <a:avLst/>
          </a:prstGeom>
          <a:solidFill>
            <a:srgbClr val="FFFFFF"/>
          </a:solid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a:solidFill>
                  <a:srgbClr val="000000"/>
                </a:solidFill>
              </a:rPr>
              <a:t>Scholarly communication is</a:t>
            </a:r>
          </a:p>
          <a:p>
            <a:pPr algn="ctr">
              <a:defRPr sz="1800" b="0" i="0" u="none" strike="noStrike" kern="0" cap="none" spc="0" baseline="0">
                <a:solidFill>
                  <a:srgbClr val="000000"/>
                </a:solidFill>
                <a:uFillTx/>
              </a:defRPr>
            </a:pPr>
            <a:r>
              <a:rPr lang="it-IT">
                <a:solidFill>
                  <a:srgbClr val="000000"/>
                </a:solidFill>
              </a:rPr>
              <a:t>distributed process of knowledge creation that requires a great conversation.</a:t>
            </a:r>
          </a:p>
        </p:txBody>
      </p:sp>
      <p:sp>
        <p:nvSpPr>
          <p:cNvPr id="5" name="Rettangolo 6"/>
          <p:cNvSpPr/>
          <p:nvPr/>
        </p:nvSpPr>
        <p:spPr>
          <a:xfrm>
            <a:off x="4572000" y="1884166"/>
            <a:ext cx="4572000" cy="1477332"/>
          </a:xfrm>
          <a:prstGeom prst="rect">
            <a:avLst/>
          </a:prstGeom>
          <a:solidFill>
            <a:srgbClr val="FFFFFF"/>
          </a:solid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a:solidFill>
                  <a:srgbClr val="000000"/>
                </a:solidFill>
              </a:rPr>
              <a:t>Much of scientific work is made up of collaboration rather than competition. Science exhibits the nature of networks, not that of Olympic games. Concern of quality has been replaced by an obsession for competition</a:t>
            </a:r>
            <a:endParaRPr lang="it-IT">
              <a:solidFill>
                <a:srgbClr val="000000"/>
              </a:solidFill>
            </a:endParaRPr>
          </a:p>
        </p:txBody>
      </p:sp>
      <p:sp>
        <p:nvSpPr>
          <p:cNvPr id="6" name="CasellaDiTesto 7"/>
          <p:cNvSpPr txBox="1"/>
          <p:nvPr/>
        </p:nvSpPr>
        <p:spPr>
          <a:xfrm>
            <a:off x="208519" y="3447544"/>
            <a:ext cx="8283778" cy="2585319"/>
          </a:xfrm>
          <a:prstGeom prst="rect">
            <a:avLst/>
          </a:prstGeom>
          <a:solidFill>
            <a:srgbClr val="FFFFFF"/>
          </a:solid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a:solidFill>
                  <a:srgbClr val="000000"/>
                </a:solidFill>
              </a:rPr>
              <a:t>Imagine writing the history of print from the perspective of the scriptoria…</a:t>
            </a:r>
          </a:p>
          <a:p>
            <a:pPr algn="ctr">
              <a:defRPr sz="1800" b="0" i="0" u="none" strike="noStrike" kern="0" cap="none" spc="0" baseline="0">
                <a:solidFill>
                  <a:srgbClr val="000000"/>
                </a:solidFill>
                <a:uFillTx/>
              </a:defRPr>
            </a:pPr>
            <a:r>
              <a:rPr lang="it-IT">
                <a:solidFill>
                  <a:srgbClr val="000000"/>
                </a:solidFill>
              </a:rPr>
              <a:t>1) </a:t>
            </a:r>
            <a:r>
              <a:rPr lang="it-IT" b="1">
                <a:solidFill>
                  <a:srgbClr val="FF6600"/>
                </a:solidFill>
              </a:rPr>
              <a:t>What will it be like? </a:t>
            </a:r>
            <a:r>
              <a:rPr lang="it-IT">
                <a:solidFill>
                  <a:srgbClr val="000000"/>
                </a:solidFill>
              </a:rPr>
              <a:t>The question can be framed in two ways:</a:t>
            </a:r>
          </a:p>
          <a:p>
            <a:pPr algn="ctr">
              <a:defRPr sz="1800" b="0" i="0" u="none" strike="noStrike" kern="0" cap="none" spc="0" baseline="0">
                <a:solidFill>
                  <a:srgbClr val="000000"/>
                </a:solidFill>
                <a:uFillTx/>
              </a:defRPr>
            </a:pPr>
            <a:r>
              <a:rPr lang="it-IT">
                <a:solidFill>
                  <a:srgbClr val="000000"/>
                </a:solidFill>
              </a:rPr>
              <a:t>The first is the scriptorium way: how to adapt the present to the (yet unknown) future.</a:t>
            </a:r>
          </a:p>
          <a:p>
            <a:pPr algn="ctr">
              <a:defRPr sz="1800" b="0" i="0" u="none" strike="noStrike" kern="0" cap="none" spc="0" baseline="0">
                <a:solidFill>
                  <a:srgbClr val="000000"/>
                </a:solidFill>
                <a:uFillTx/>
              </a:defRPr>
            </a:pPr>
            <a:r>
              <a:rPr lang="it-IT">
                <a:solidFill>
                  <a:srgbClr val="000000"/>
                </a:solidFill>
              </a:rPr>
              <a:t>Open Access debate has followed this path.</a:t>
            </a:r>
          </a:p>
          <a:p>
            <a:pPr algn="ctr">
              <a:defRPr sz="1800" b="0" i="0" u="none" strike="noStrike" kern="0" cap="none" spc="0" baseline="0">
                <a:solidFill>
                  <a:srgbClr val="000000"/>
                </a:solidFill>
                <a:uFillTx/>
              </a:defRPr>
            </a:pPr>
            <a:r>
              <a:rPr lang="it-IT">
                <a:solidFill>
                  <a:srgbClr val="000000"/>
                </a:solidFill>
              </a:rPr>
              <a:t>The second way, more fundamentally, strongly foregrounds the notion of “scientific communication”: </a:t>
            </a:r>
            <a:r>
              <a:rPr lang="it-IT" b="1">
                <a:solidFill>
                  <a:srgbClr val="FF6600"/>
                </a:solidFill>
              </a:rPr>
              <a:t>WHAT DOES IT NEED TO WORK BEST?</a:t>
            </a:r>
          </a:p>
          <a:p>
            <a:pPr algn="ctr">
              <a:defRPr sz="1800" b="0" i="0" u="none" strike="noStrike" kern="0" cap="none" spc="0" baseline="0">
                <a:solidFill>
                  <a:srgbClr val="000000"/>
                </a:solidFill>
                <a:uFillTx/>
              </a:defRPr>
            </a:pPr>
            <a:r>
              <a:rPr lang="en-US">
                <a:solidFill>
                  <a:srgbClr val="000000"/>
                </a:solidFill>
              </a:rPr>
              <a:t>- </a:t>
            </a:r>
            <a:r>
              <a:rPr lang="en-US" b="1">
                <a:solidFill>
                  <a:srgbClr val="000000"/>
                </a:solidFill>
              </a:rPr>
              <a:t>a set of useful, credible, peers;</a:t>
            </a:r>
          </a:p>
          <a:p>
            <a:pPr marL="285750" indent="-285750" algn="ctr">
              <a:buSzPct val="100000"/>
              <a:buFontTx/>
              <a:buChar char="-"/>
              <a:defRPr sz="1800" b="0" i="0" u="none" strike="noStrike" kern="0" cap="none" spc="0" baseline="0">
                <a:solidFill>
                  <a:srgbClr val="000000"/>
                </a:solidFill>
                <a:uFillTx/>
              </a:defRPr>
            </a:pPr>
            <a:r>
              <a:rPr lang="it-IT" b="1">
                <a:solidFill>
                  <a:srgbClr val="000000"/>
                </a:solidFill>
              </a:rPr>
              <a:t>“crystals” of knowledge</a:t>
            </a:r>
          </a:p>
          <a:p>
            <a:pPr algn="ctr">
              <a:defRPr sz="1800" b="0" i="0" u="none" strike="noStrike" kern="0" cap="none" spc="0" baseline="0">
                <a:solidFill>
                  <a:srgbClr val="000000"/>
                </a:solidFill>
                <a:uFillTx/>
              </a:defRPr>
            </a:pPr>
            <a:r>
              <a:rPr lang="it-IT">
                <a:solidFill>
                  <a:srgbClr val="000000"/>
                </a:solidFill>
              </a:rPr>
              <a:t>2) </a:t>
            </a:r>
            <a:r>
              <a:rPr lang="it-IT" b="1">
                <a:solidFill>
                  <a:srgbClr val="FF6600"/>
                </a:solidFill>
              </a:rPr>
              <a:t>Who will control it?</a:t>
            </a:r>
          </a:p>
        </p:txBody>
      </p:sp>
      <p:sp>
        <p:nvSpPr>
          <p:cNvPr id="7" name="Rettangolo 8"/>
          <p:cNvSpPr/>
          <p:nvPr/>
        </p:nvSpPr>
        <p:spPr>
          <a:xfrm>
            <a:off x="1528895" y="6118917"/>
            <a:ext cx="6086209" cy="646334"/>
          </a:xfrm>
          <a:prstGeom prst="rect">
            <a:avLst/>
          </a:prstGeom>
          <a:solidFill>
            <a:srgbClr val="FFFFFF"/>
          </a:solid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a:solidFill>
                  <a:srgbClr val="000000"/>
                </a:solidFill>
              </a:rPr>
              <a:t>SKILLS AND SERVICES NEEDED FOR THE GREAT CONVERSATION SHOULD SERVE ITS OBJECTIVES, NOT THE REVERSE.</a:t>
            </a:r>
            <a:endParaRPr lang="it-IT">
              <a:solidFill>
                <a:srgbClr val="00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name="Slide3">
    <p:bg>
      <p:bgPr>
        <a:solidFill>
          <a:schemeClr val="accent1"/>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026520" y="229331"/>
            <a:ext cx="7499177" cy="868954"/>
          </a:xfrm>
        </p:spPr>
        <p:txBody>
          <a:bodyPr/>
          <a:lstStyle/>
          <a:p>
            <a:pPr lvl="0"/>
            <a:r>
              <a:rPr lang="it-IT">
                <a:solidFill>
                  <a:srgbClr val="FFFFFF"/>
                </a:solidFill>
              </a:rPr>
              <a:t>Green and Gold</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smtClean="0">
                <a:solidFill>
                  <a:schemeClr val="tx1"/>
                </a:solidFill>
              </a:rPr>
              <a:t>Green road - </a:t>
            </a:r>
            <a:r>
              <a:rPr lang="it-IT" dirty="0" err="1" smtClean="0">
                <a:solidFill>
                  <a:schemeClr val="tx1"/>
                </a:solidFill>
              </a:rPr>
              <a:t>selfarchiving</a:t>
            </a:r>
            <a:endParaRPr lang="it-IT" dirty="0">
              <a:solidFill>
                <a:schemeClr val="tx1"/>
              </a:solidFill>
            </a:endParaRPr>
          </a:p>
        </p:txBody>
      </p:sp>
      <p:sp>
        <p:nvSpPr>
          <p:cNvPr id="6" name="Segnaposto contenuto 5"/>
          <p:cNvSpPr>
            <a:spLocks noGrp="1"/>
          </p:cNvSpPr>
          <p:nvPr>
            <p:ph idx="4294967295"/>
          </p:nvPr>
        </p:nvSpPr>
        <p:spPr>
          <a:xfrm>
            <a:off x="437186" y="1772817"/>
            <a:ext cx="8229600" cy="3240360"/>
          </a:xfrm>
        </p:spPr>
        <p:txBody>
          <a:bodyPr/>
          <a:lstStyle/>
          <a:p>
            <a:pPr marL="0" indent="0" algn="ctr">
              <a:buNone/>
            </a:pPr>
            <a:r>
              <a:rPr lang="en-US" b="1" dirty="0" smtClean="0">
                <a:solidFill>
                  <a:schemeClr val="tx1"/>
                </a:solidFill>
              </a:rPr>
              <a:t>The author </a:t>
            </a:r>
            <a:r>
              <a:rPr lang="en-US" b="1" dirty="0">
                <a:solidFill>
                  <a:schemeClr val="tx1"/>
                </a:solidFill>
              </a:rPr>
              <a:t>self-archives</a:t>
            </a:r>
            <a:br>
              <a:rPr lang="en-US" b="1" dirty="0">
                <a:solidFill>
                  <a:schemeClr val="tx1"/>
                </a:solidFill>
              </a:rPr>
            </a:br>
            <a:r>
              <a:rPr lang="en-US" b="1" dirty="0">
                <a:solidFill>
                  <a:schemeClr val="tx1"/>
                </a:solidFill>
              </a:rPr>
              <a:t>in an Open Access  repository</a:t>
            </a:r>
            <a:br>
              <a:rPr lang="en-US" b="1" dirty="0">
                <a:solidFill>
                  <a:schemeClr val="tx1"/>
                </a:solidFill>
              </a:rPr>
            </a:br>
            <a:r>
              <a:rPr lang="en-US" b="1" dirty="0">
                <a:solidFill>
                  <a:schemeClr val="tx1"/>
                </a:solidFill>
              </a:rPr>
              <a:t>his/her final version </a:t>
            </a:r>
            <a:r>
              <a:rPr lang="en-US" b="1" dirty="0" smtClean="0">
                <a:solidFill>
                  <a:schemeClr val="tx1"/>
                </a:solidFill>
              </a:rPr>
              <a:t>of the paper</a:t>
            </a:r>
            <a:r>
              <a:rPr lang="en-US" b="1" dirty="0">
                <a:solidFill>
                  <a:schemeClr val="tx1"/>
                </a:solidFill>
              </a:rPr>
              <a:t>,</a:t>
            </a:r>
            <a:br>
              <a:rPr lang="en-US" b="1" dirty="0">
                <a:solidFill>
                  <a:schemeClr val="tx1"/>
                </a:solidFill>
              </a:rPr>
            </a:br>
            <a:r>
              <a:rPr lang="en-US" b="1" dirty="0">
                <a:solidFill>
                  <a:schemeClr val="tx1"/>
                </a:solidFill>
              </a:rPr>
              <a:t>wherever it was published,</a:t>
            </a:r>
            <a:br>
              <a:rPr lang="en-US" b="1" dirty="0">
                <a:solidFill>
                  <a:schemeClr val="tx1"/>
                </a:solidFill>
              </a:rPr>
            </a:br>
            <a:r>
              <a:rPr lang="en-US" b="1" dirty="0">
                <a:solidFill>
                  <a:schemeClr val="tx1"/>
                </a:solidFill>
              </a:rPr>
              <a:t>according to copyright agreements</a:t>
            </a:r>
          </a:p>
          <a:p>
            <a:endParaRPr lang="it-IT" b="1" dirty="0"/>
          </a:p>
        </p:txBody>
      </p:sp>
      <p:sp>
        <p:nvSpPr>
          <p:cNvPr id="3" name="CasellaDiTesto 2"/>
          <p:cNvSpPr txBox="1"/>
          <p:nvPr/>
        </p:nvSpPr>
        <p:spPr>
          <a:xfrm>
            <a:off x="215001" y="5598510"/>
            <a:ext cx="8713998" cy="1015663"/>
          </a:xfrm>
          <a:prstGeom prst="rect">
            <a:avLst/>
          </a:prstGeom>
          <a:solidFill>
            <a:schemeClr val="bg1"/>
          </a:solidFill>
        </p:spPr>
        <p:txBody>
          <a:bodyPr wrap="square" rtlCol="0">
            <a:spAutoFit/>
          </a:bodyPr>
          <a:lstStyle/>
          <a:p>
            <a:r>
              <a:rPr lang="it-IT" sz="2000" dirty="0" err="1" smtClean="0">
                <a:solidFill>
                  <a:prstClr val="black"/>
                </a:solidFill>
              </a:rPr>
              <a:t>Why</a:t>
            </a:r>
            <a:r>
              <a:rPr lang="it-IT" sz="2000" dirty="0" smtClean="0">
                <a:solidFill>
                  <a:prstClr val="black"/>
                </a:solidFill>
              </a:rPr>
              <a:t> </a:t>
            </a:r>
            <a:r>
              <a:rPr lang="it-IT" sz="2000" dirty="0" err="1" smtClean="0">
                <a:solidFill>
                  <a:prstClr val="black"/>
                </a:solidFill>
              </a:rPr>
              <a:t>selfarchiving</a:t>
            </a:r>
            <a:r>
              <a:rPr lang="it-IT" sz="2000" dirty="0" smtClean="0">
                <a:solidFill>
                  <a:prstClr val="black"/>
                </a:solidFill>
              </a:rPr>
              <a:t> in an Open Access </a:t>
            </a:r>
            <a:r>
              <a:rPr lang="it-IT" sz="2000" dirty="0" err="1" smtClean="0">
                <a:solidFill>
                  <a:prstClr val="black"/>
                </a:solidFill>
              </a:rPr>
              <a:t>repository</a:t>
            </a:r>
            <a:r>
              <a:rPr lang="it-IT" sz="2000" dirty="0" smtClean="0">
                <a:solidFill>
                  <a:prstClr val="black"/>
                </a:solidFill>
              </a:rPr>
              <a:t> (</a:t>
            </a:r>
            <a:r>
              <a:rPr lang="it-IT" sz="2000" dirty="0" err="1" smtClean="0">
                <a:solidFill>
                  <a:prstClr val="black"/>
                </a:solidFill>
              </a:rPr>
              <a:t>istitutional</a:t>
            </a:r>
            <a:r>
              <a:rPr lang="it-IT" sz="2000" dirty="0" smtClean="0">
                <a:solidFill>
                  <a:prstClr val="black"/>
                </a:solidFill>
              </a:rPr>
              <a:t> or </a:t>
            </a:r>
            <a:r>
              <a:rPr lang="it-IT" sz="2000" dirty="0" err="1" smtClean="0">
                <a:solidFill>
                  <a:prstClr val="black"/>
                </a:solidFill>
              </a:rPr>
              <a:t>subject-based</a:t>
            </a:r>
            <a:r>
              <a:rPr lang="it-IT" sz="2000" dirty="0" smtClean="0">
                <a:solidFill>
                  <a:prstClr val="black"/>
                </a:solidFill>
              </a:rPr>
              <a:t>)?</a:t>
            </a:r>
          </a:p>
          <a:p>
            <a:pPr marL="180975" indent="-180975"/>
            <a:r>
              <a:rPr lang="it-IT" sz="2000" dirty="0" smtClean="0">
                <a:solidFill>
                  <a:prstClr val="black"/>
                </a:solidFill>
              </a:rPr>
              <a:t>- </a:t>
            </a:r>
            <a:r>
              <a:rPr lang="it-IT" sz="2000" dirty="0" err="1" smtClean="0">
                <a:solidFill>
                  <a:prstClr val="black"/>
                </a:solidFill>
              </a:rPr>
              <a:t>It</a:t>
            </a:r>
            <a:r>
              <a:rPr lang="it-IT" sz="2000" dirty="0" smtClean="0">
                <a:solidFill>
                  <a:prstClr val="black"/>
                </a:solidFill>
              </a:rPr>
              <a:t> </a:t>
            </a:r>
            <a:r>
              <a:rPr lang="it-IT" sz="2000" dirty="0" err="1" smtClean="0">
                <a:solidFill>
                  <a:prstClr val="black"/>
                </a:solidFill>
              </a:rPr>
              <a:t>provides</a:t>
            </a:r>
            <a:r>
              <a:rPr lang="it-IT" sz="2000" dirty="0" smtClean="0">
                <a:solidFill>
                  <a:prstClr val="black"/>
                </a:solidFill>
              </a:rPr>
              <a:t> a </a:t>
            </a:r>
            <a:r>
              <a:rPr lang="it-IT" sz="2000" dirty="0" err="1" smtClean="0">
                <a:solidFill>
                  <a:prstClr val="black"/>
                </a:solidFill>
              </a:rPr>
              <a:t>persistent</a:t>
            </a:r>
            <a:r>
              <a:rPr lang="it-IT" sz="2000" dirty="0" smtClean="0">
                <a:solidFill>
                  <a:prstClr val="black"/>
                </a:solidFill>
              </a:rPr>
              <a:t> ID (</a:t>
            </a:r>
            <a:r>
              <a:rPr lang="it-IT" sz="2000" dirty="0" err="1" smtClean="0">
                <a:solidFill>
                  <a:prstClr val="black"/>
                </a:solidFill>
              </a:rPr>
              <a:t>handle</a:t>
            </a:r>
            <a:r>
              <a:rPr lang="it-IT" sz="2000" dirty="0" smtClean="0">
                <a:solidFill>
                  <a:prstClr val="black"/>
                </a:solidFill>
              </a:rPr>
              <a:t>), VS </a:t>
            </a:r>
            <a:r>
              <a:rPr lang="it-IT" sz="2000" dirty="0">
                <a:solidFill>
                  <a:prstClr val="black"/>
                </a:solidFill>
              </a:rPr>
              <a:t>a</a:t>
            </a:r>
            <a:r>
              <a:rPr lang="it-IT" sz="2000" dirty="0" smtClean="0">
                <a:solidFill>
                  <a:prstClr val="black"/>
                </a:solidFill>
              </a:rPr>
              <a:t> personal page – </a:t>
            </a:r>
            <a:r>
              <a:rPr lang="it-IT" sz="2000" dirty="0" err="1" smtClean="0">
                <a:solidFill>
                  <a:prstClr val="black"/>
                </a:solidFill>
              </a:rPr>
              <a:t>subject</a:t>
            </a:r>
            <a:r>
              <a:rPr lang="it-IT" sz="2000" dirty="0" smtClean="0">
                <a:solidFill>
                  <a:prstClr val="black"/>
                </a:solidFill>
              </a:rPr>
              <a:t> to URL </a:t>
            </a:r>
            <a:r>
              <a:rPr lang="it-IT" sz="2000" dirty="0" err="1" smtClean="0">
                <a:solidFill>
                  <a:prstClr val="black"/>
                </a:solidFill>
              </a:rPr>
              <a:t>changes</a:t>
            </a:r>
            <a:endParaRPr lang="it-IT" sz="2000" dirty="0" smtClean="0">
              <a:solidFill>
                <a:prstClr val="black"/>
              </a:solidFill>
            </a:endParaRPr>
          </a:p>
          <a:p>
            <a:r>
              <a:rPr lang="it-IT" sz="2000" dirty="0" smtClean="0">
                <a:solidFill>
                  <a:prstClr val="black"/>
                </a:solidFill>
              </a:rPr>
              <a:t>- </a:t>
            </a:r>
            <a:r>
              <a:rPr lang="it-IT" sz="2000" dirty="0" err="1" smtClean="0">
                <a:solidFill>
                  <a:prstClr val="black"/>
                </a:solidFill>
              </a:rPr>
              <a:t>It’s</a:t>
            </a:r>
            <a:r>
              <a:rPr lang="it-IT" sz="2000" dirty="0" smtClean="0">
                <a:solidFill>
                  <a:prstClr val="black"/>
                </a:solidFill>
              </a:rPr>
              <a:t> no-profit VS </a:t>
            </a:r>
            <a:r>
              <a:rPr lang="it-IT" sz="2000" dirty="0" err="1" smtClean="0">
                <a:solidFill>
                  <a:prstClr val="black"/>
                </a:solidFill>
              </a:rPr>
              <a:t>Research</a:t>
            </a:r>
            <a:r>
              <a:rPr lang="it-IT" sz="2000" dirty="0" smtClean="0">
                <a:solidFill>
                  <a:prstClr val="black"/>
                </a:solidFill>
              </a:rPr>
              <a:t> Gate and Academia.edu</a:t>
            </a:r>
            <a:endParaRPr lang="it-IT" sz="2000" dirty="0">
              <a:solidFill>
                <a:prstClr val="black"/>
              </a:solidFill>
            </a:endParaRPr>
          </a:p>
        </p:txBody>
      </p:sp>
      <p:grpSp>
        <p:nvGrpSpPr>
          <p:cNvPr id="8" name="Gruppo 7"/>
          <p:cNvGrpSpPr/>
          <p:nvPr/>
        </p:nvGrpSpPr>
        <p:grpSpPr>
          <a:xfrm>
            <a:off x="2723752" y="2002971"/>
            <a:ext cx="6384752" cy="1785258"/>
            <a:chOff x="2627785" y="2002971"/>
            <a:chExt cx="6384752" cy="1785258"/>
          </a:xfrm>
        </p:grpSpPr>
        <p:sp>
          <p:nvSpPr>
            <p:cNvPr id="5" name="Figura a mano libera 4"/>
            <p:cNvSpPr/>
            <p:nvPr/>
          </p:nvSpPr>
          <p:spPr>
            <a:xfrm>
              <a:off x="2627785" y="2002971"/>
              <a:ext cx="6384752" cy="1785258"/>
            </a:xfrm>
            <a:custGeom>
              <a:avLst/>
              <a:gdLst>
                <a:gd name="connsiteX0" fmla="*/ 0 w 5955827"/>
                <a:gd name="connsiteY0" fmla="*/ 1271452 h 1785258"/>
                <a:gd name="connsiteX1" fmla="*/ 252548 w 5955827"/>
                <a:gd name="connsiteY1" fmla="*/ 1288869 h 1785258"/>
                <a:gd name="connsiteX2" fmla="*/ 296091 w 5955827"/>
                <a:gd name="connsiteY2" fmla="*/ 1297578 h 1785258"/>
                <a:gd name="connsiteX3" fmla="*/ 348342 w 5955827"/>
                <a:gd name="connsiteY3" fmla="*/ 1306286 h 1785258"/>
                <a:gd name="connsiteX4" fmla="*/ 383177 w 5955827"/>
                <a:gd name="connsiteY4" fmla="*/ 1314995 h 1785258"/>
                <a:gd name="connsiteX5" fmla="*/ 600891 w 5955827"/>
                <a:gd name="connsiteY5" fmla="*/ 1323703 h 1785258"/>
                <a:gd name="connsiteX6" fmla="*/ 1550125 w 5955827"/>
                <a:gd name="connsiteY6" fmla="*/ 1314995 h 1785258"/>
                <a:gd name="connsiteX7" fmla="*/ 1698171 w 5955827"/>
                <a:gd name="connsiteY7" fmla="*/ 1297578 h 1785258"/>
                <a:gd name="connsiteX8" fmla="*/ 1750422 w 5955827"/>
                <a:gd name="connsiteY8" fmla="*/ 1271452 h 1785258"/>
                <a:gd name="connsiteX9" fmla="*/ 1793965 w 5955827"/>
                <a:gd name="connsiteY9" fmla="*/ 1236618 h 1785258"/>
                <a:gd name="connsiteX10" fmla="*/ 1828800 w 5955827"/>
                <a:gd name="connsiteY10" fmla="*/ 1227909 h 1785258"/>
                <a:gd name="connsiteX11" fmla="*/ 1889760 w 5955827"/>
                <a:gd name="connsiteY11" fmla="*/ 1236618 h 1785258"/>
                <a:gd name="connsiteX12" fmla="*/ 1915885 w 5955827"/>
                <a:gd name="connsiteY12" fmla="*/ 1245326 h 1785258"/>
                <a:gd name="connsiteX13" fmla="*/ 1985554 w 5955827"/>
                <a:gd name="connsiteY13" fmla="*/ 1254035 h 1785258"/>
                <a:gd name="connsiteX14" fmla="*/ 2037805 w 5955827"/>
                <a:gd name="connsiteY14" fmla="*/ 1271452 h 1785258"/>
                <a:gd name="connsiteX15" fmla="*/ 2063931 w 5955827"/>
                <a:gd name="connsiteY15" fmla="*/ 1288869 h 1785258"/>
                <a:gd name="connsiteX16" fmla="*/ 2090057 w 5955827"/>
                <a:gd name="connsiteY16" fmla="*/ 1297578 h 1785258"/>
                <a:gd name="connsiteX17" fmla="*/ 2142308 w 5955827"/>
                <a:gd name="connsiteY17" fmla="*/ 1323703 h 1785258"/>
                <a:gd name="connsiteX18" fmla="*/ 2403565 w 5955827"/>
                <a:gd name="connsiteY18" fmla="*/ 1314995 h 1785258"/>
                <a:gd name="connsiteX19" fmla="*/ 2525485 w 5955827"/>
                <a:gd name="connsiteY19" fmla="*/ 1297578 h 1785258"/>
                <a:gd name="connsiteX20" fmla="*/ 3344091 w 5955827"/>
                <a:gd name="connsiteY20" fmla="*/ 1306286 h 1785258"/>
                <a:gd name="connsiteX21" fmla="*/ 3466011 w 5955827"/>
                <a:gd name="connsiteY21" fmla="*/ 1332412 h 1785258"/>
                <a:gd name="connsiteX22" fmla="*/ 3631474 w 5955827"/>
                <a:gd name="connsiteY22" fmla="*/ 1349829 h 1785258"/>
                <a:gd name="connsiteX23" fmla="*/ 3735977 w 5955827"/>
                <a:gd name="connsiteY23" fmla="*/ 1367246 h 1785258"/>
                <a:gd name="connsiteX24" fmla="*/ 3901440 w 5955827"/>
                <a:gd name="connsiteY24" fmla="*/ 1384663 h 1785258"/>
                <a:gd name="connsiteX25" fmla="*/ 4336868 w 5955827"/>
                <a:gd name="connsiteY25" fmla="*/ 1375955 h 1785258"/>
                <a:gd name="connsiteX26" fmla="*/ 4389120 w 5955827"/>
                <a:gd name="connsiteY26" fmla="*/ 1341120 h 1785258"/>
                <a:gd name="connsiteX27" fmla="*/ 4406537 w 5955827"/>
                <a:gd name="connsiteY27" fmla="*/ 1306286 h 1785258"/>
                <a:gd name="connsiteX28" fmla="*/ 4423954 w 5955827"/>
                <a:gd name="connsiteY28" fmla="*/ 1280160 h 1785258"/>
                <a:gd name="connsiteX29" fmla="*/ 4432662 w 5955827"/>
                <a:gd name="connsiteY29" fmla="*/ 1254035 h 1785258"/>
                <a:gd name="connsiteX30" fmla="*/ 4476205 w 5955827"/>
                <a:gd name="connsiteY30" fmla="*/ 1219200 h 1785258"/>
                <a:gd name="connsiteX31" fmla="*/ 4511040 w 5955827"/>
                <a:gd name="connsiteY31" fmla="*/ 1210492 h 1785258"/>
                <a:gd name="connsiteX32" fmla="*/ 4545874 w 5955827"/>
                <a:gd name="connsiteY32" fmla="*/ 1193075 h 1785258"/>
                <a:gd name="connsiteX33" fmla="*/ 4537165 w 5955827"/>
                <a:gd name="connsiteY33" fmla="*/ 1271452 h 1785258"/>
                <a:gd name="connsiteX34" fmla="*/ 4519748 w 5955827"/>
                <a:gd name="connsiteY34" fmla="*/ 1341120 h 1785258"/>
                <a:gd name="connsiteX35" fmla="*/ 4484914 w 5955827"/>
                <a:gd name="connsiteY35" fmla="*/ 1454332 h 1785258"/>
                <a:gd name="connsiteX36" fmla="*/ 4476205 w 5955827"/>
                <a:gd name="connsiteY36" fmla="*/ 1480458 h 1785258"/>
                <a:gd name="connsiteX37" fmla="*/ 4458788 w 5955827"/>
                <a:gd name="connsiteY37" fmla="*/ 1506583 h 1785258"/>
                <a:gd name="connsiteX38" fmla="*/ 4458788 w 5955827"/>
                <a:gd name="connsiteY38" fmla="*/ 1680755 h 1785258"/>
                <a:gd name="connsiteX39" fmla="*/ 4484914 w 5955827"/>
                <a:gd name="connsiteY39" fmla="*/ 1689463 h 1785258"/>
                <a:gd name="connsiteX40" fmla="*/ 4563291 w 5955827"/>
                <a:gd name="connsiteY40" fmla="*/ 1680755 h 1785258"/>
                <a:gd name="connsiteX41" fmla="*/ 4589417 w 5955827"/>
                <a:gd name="connsiteY41" fmla="*/ 1654629 h 1785258"/>
                <a:gd name="connsiteX42" fmla="*/ 4615542 w 5955827"/>
                <a:gd name="connsiteY42" fmla="*/ 1645920 h 1785258"/>
                <a:gd name="connsiteX43" fmla="*/ 4667794 w 5955827"/>
                <a:gd name="connsiteY43" fmla="*/ 1602378 h 1785258"/>
                <a:gd name="connsiteX44" fmla="*/ 4702628 w 5955827"/>
                <a:gd name="connsiteY44" fmla="*/ 1593669 h 1785258"/>
                <a:gd name="connsiteX45" fmla="*/ 4772297 w 5955827"/>
                <a:gd name="connsiteY45" fmla="*/ 1576252 h 1785258"/>
                <a:gd name="connsiteX46" fmla="*/ 4841965 w 5955827"/>
                <a:gd name="connsiteY46" fmla="*/ 1602378 h 1785258"/>
                <a:gd name="connsiteX47" fmla="*/ 4868091 w 5955827"/>
                <a:gd name="connsiteY47" fmla="*/ 1654629 h 1785258"/>
                <a:gd name="connsiteX48" fmla="*/ 4894217 w 5955827"/>
                <a:gd name="connsiteY48" fmla="*/ 1698172 h 1785258"/>
                <a:gd name="connsiteX49" fmla="*/ 4902925 w 5955827"/>
                <a:gd name="connsiteY49" fmla="*/ 1724298 h 1785258"/>
                <a:gd name="connsiteX50" fmla="*/ 4929051 w 5955827"/>
                <a:gd name="connsiteY50" fmla="*/ 1750423 h 1785258"/>
                <a:gd name="connsiteX51" fmla="*/ 4937760 w 5955827"/>
                <a:gd name="connsiteY51" fmla="*/ 1776549 h 1785258"/>
                <a:gd name="connsiteX52" fmla="*/ 4972594 w 5955827"/>
                <a:gd name="connsiteY52" fmla="*/ 1785258 h 1785258"/>
                <a:gd name="connsiteX53" fmla="*/ 5111931 w 5955827"/>
                <a:gd name="connsiteY53" fmla="*/ 1776549 h 1785258"/>
                <a:gd name="connsiteX54" fmla="*/ 5138057 w 5955827"/>
                <a:gd name="connsiteY54" fmla="*/ 1759132 h 1785258"/>
                <a:gd name="connsiteX55" fmla="*/ 5164182 w 5955827"/>
                <a:gd name="connsiteY55" fmla="*/ 1733006 h 1785258"/>
                <a:gd name="connsiteX56" fmla="*/ 5259977 w 5955827"/>
                <a:gd name="connsiteY56" fmla="*/ 1715589 h 1785258"/>
                <a:gd name="connsiteX57" fmla="*/ 5364480 w 5955827"/>
                <a:gd name="connsiteY57" fmla="*/ 1733006 h 1785258"/>
                <a:gd name="connsiteX58" fmla="*/ 5390605 w 5955827"/>
                <a:gd name="connsiteY58" fmla="*/ 1750423 h 1785258"/>
                <a:gd name="connsiteX59" fmla="*/ 5547360 w 5955827"/>
                <a:gd name="connsiteY59" fmla="*/ 1741715 h 1785258"/>
                <a:gd name="connsiteX60" fmla="*/ 5599611 w 5955827"/>
                <a:gd name="connsiteY60" fmla="*/ 1733006 h 1785258"/>
                <a:gd name="connsiteX61" fmla="*/ 5625737 w 5955827"/>
                <a:gd name="connsiteY61" fmla="*/ 1715589 h 1785258"/>
                <a:gd name="connsiteX62" fmla="*/ 5651862 w 5955827"/>
                <a:gd name="connsiteY62" fmla="*/ 1706880 h 1785258"/>
                <a:gd name="connsiteX63" fmla="*/ 5704114 w 5955827"/>
                <a:gd name="connsiteY63" fmla="*/ 1672046 h 1785258"/>
                <a:gd name="connsiteX64" fmla="*/ 5756365 w 5955827"/>
                <a:gd name="connsiteY64" fmla="*/ 1645920 h 1785258"/>
                <a:gd name="connsiteX65" fmla="*/ 5773782 w 5955827"/>
                <a:gd name="connsiteY65" fmla="*/ 1619795 h 1785258"/>
                <a:gd name="connsiteX66" fmla="*/ 5791200 w 5955827"/>
                <a:gd name="connsiteY66" fmla="*/ 1558835 h 1785258"/>
                <a:gd name="connsiteX67" fmla="*/ 5782491 w 5955827"/>
                <a:gd name="connsiteY67" fmla="*/ 1524000 h 1785258"/>
                <a:gd name="connsiteX68" fmla="*/ 5738948 w 5955827"/>
                <a:gd name="connsiteY68" fmla="*/ 1471749 h 1785258"/>
                <a:gd name="connsiteX69" fmla="*/ 5721531 w 5955827"/>
                <a:gd name="connsiteY69" fmla="*/ 1445623 h 1785258"/>
                <a:gd name="connsiteX70" fmla="*/ 5747657 w 5955827"/>
                <a:gd name="connsiteY70" fmla="*/ 1384663 h 1785258"/>
                <a:gd name="connsiteX71" fmla="*/ 5773782 w 5955827"/>
                <a:gd name="connsiteY71" fmla="*/ 1367246 h 1785258"/>
                <a:gd name="connsiteX72" fmla="*/ 5817325 w 5955827"/>
                <a:gd name="connsiteY72" fmla="*/ 1341120 h 1785258"/>
                <a:gd name="connsiteX73" fmla="*/ 5843451 w 5955827"/>
                <a:gd name="connsiteY73" fmla="*/ 1314995 h 1785258"/>
                <a:gd name="connsiteX74" fmla="*/ 5878285 w 5955827"/>
                <a:gd name="connsiteY74" fmla="*/ 1297578 h 1785258"/>
                <a:gd name="connsiteX75" fmla="*/ 5895702 w 5955827"/>
                <a:gd name="connsiteY75" fmla="*/ 1271452 h 1785258"/>
                <a:gd name="connsiteX76" fmla="*/ 5930537 w 5955827"/>
                <a:gd name="connsiteY76" fmla="*/ 1245326 h 1785258"/>
                <a:gd name="connsiteX77" fmla="*/ 5921828 w 5955827"/>
                <a:gd name="connsiteY77" fmla="*/ 1010195 h 1785258"/>
                <a:gd name="connsiteX78" fmla="*/ 5843451 w 5955827"/>
                <a:gd name="connsiteY78" fmla="*/ 940526 h 1785258"/>
                <a:gd name="connsiteX79" fmla="*/ 5817325 w 5955827"/>
                <a:gd name="connsiteY79" fmla="*/ 914400 h 1785258"/>
                <a:gd name="connsiteX80" fmla="*/ 5808617 w 5955827"/>
                <a:gd name="connsiteY80" fmla="*/ 879566 h 1785258"/>
                <a:gd name="connsiteX81" fmla="*/ 5834742 w 5955827"/>
                <a:gd name="connsiteY81" fmla="*/ 801189 h 1785258"/>
                <a:gd name="connsiteX82" fmla="*/ 5852160 w 5955827"/>
                <a:gd name="connsiteY82" fmla="*/ 748938 h 1785258"/>
                <a:gd name="connsiteX83" fmla="*/ 5843451 w 5955827"/>
                <a:gd name="connsiteY83" fmla="*/ 600892 h 1785258"/>
                <a:gd name="connsiteX84" fmla="*/ 5799908 w 5955827"/>
                <a:gd name="connsiteY84" fmla="*/ 548640 h 1785258"/>
                <a:gd name="connsiteX85" fmla="*/ 5765074 w 5955827"/>
                <a:gd name="connsiteY85" fmla="*/ 531223 h 1785258"/>
                <a:gd name="connsiteX86" fmla="*/ 5738948 w 5955827"/>
                <a:gd name="connsiteY86" fmla="*/ 505098 h 1785258"/>
                <a:gd name="connsiteX87" fmla="*/ 5730240 w 5955827"/>
                <a:gd name="connsiteY87" fmla="*/ 470263 h 1785258"/>
                <a:gd name="connsiteX88" fmla="*/ 5765074 w 5955827"/>
                <a:gd name="connsiteY88" fmla="*/ 339635 h 1785258"/>
                <a:gd name="connsiteX89" fmla="*/ 5782491 w 5955827"/>
                <a:gd name="connsiteY89" fmla="*/ 261258 h 1785258"/>
                <a:gd name="connsiteX90" fmla="*/ 5799908 w 5955827"/>
                <a:gd name="connsiteY90" fmla="*/ 226423 h 1785258"/>
                <a:gd name="connsiteX91" fmla="*/ 5765074 w 5955827"/>
                <a:gd name="connsiteY91" fmla="*/ 87086 h 1785258"/>
                <a:gd name="connsiteX92" fmla="*/ 5686697 w 5955827"/>
                <a:gd name="connsiteY92" fmla="*/ 26126 h 1785258"/>
                <a:gd name="connsiteX93" fmla="*/ 5495108 w 5955827"/>
                <a:gd name="connsiteY93" fmla="*/ 43543 h 1785258"/>
                <a:gd name="connsiteX94" fmla="*/ 5408022 w 5955827"/>
                <a:gd name="connsiteY94" fmla="*/ 104503 h 1785258"/>
                <a:gd name="connsiteX95" fmla="*/ 5373188 w 5955827"/>
                <a:gd name="connsiteY95" fmla="*/ 130629 h 1785258"/>
                <a:gd name="connsiteX96" fmla="*/ 5338354 w 5955827"/>
                <a:gd name="connsiteY96" fmla="*/ 139338 h 1785258"/>
                <a:gd name="connsiteX97" fmla="*/ 5286102 w 5955827"/>
                <a:gd name="connsiteY97" fmla="*/ 156755 h 1785258"/>
                <a:gd name="connsiteX98" fmla="*/ 5225142 w 5955827"/>
                <a:gd name="connsiteY98" fmla="*/ 165463 h 1785258"/>
                <a:gd name="connsiteX99" fmla="*/ 5085805 w 5955827"/>
                <a:gd name="connsiteY99" fmla="*/ 148046 h 1785258"/>
                <a:gd name="connsiteX100" fmla="*/ 5059680 w 5955827"/>
                <a:gd name="connsiteY100" fmla="*/ 113212 h 1785258"/>
                <a:gd name="connsiteX101" fmla="*/ 5024845 w 5955827"/>
                <a:gd name="connsiteY101" fmla="*/ 60960 h 1785258"/>
                <a:gd name="connsiteX102" fmla="*/ 4981302 w 5955827"/>
                <a:gd name="connsiteY102" fmla="*/ 0 h 1785258"/>
                <a:gd name="connsiteX103" fmla="*/ 4763588 w 5955827"/>
                <a:gd name="connsiteY103" fmla="*/ 26126 h 1785258"/>
                <a:gd name="connsiteX104" fmla="*/ 4728754 w 5955827"/>
                <a:gd name="connsiteY104" fmla="*/ 60960 h 1785258"/>
                <a:gd name="connsiteX105" fmla="*/ 4711337 w 5955827"/>
                <a:gd name="connsiteY105" fmla="*/ 95795 h 1785258"/>
                <a:gd name="connsiteX106" fmla="*/ 4693920 w 5955827"/>
                <a:gd name="connsiteY106" fmla="*/ 121920 h 1785258"/>
                <a:gd name="connsiteX107" fmla="*/ 4676502 w 5955827"/>
                <a:gd name="connsiteY107" fmla="*/ 391886 h 1785258"/>
                <a:gd name="connsiteX108" fmla="*/ 4641668 w 5955827"/>
                <a:gd name="connsiteY108" fmla="*/ 409303 h 1785258"/>
                <a:gd name="connsiteX109" fmla="*/ 4606834 w 5955827"/>
                <a:gd name="connsiteY109" fmla="*/ 418012 h 1785258"/>
                <a:gd name="connsiteX110" fmla="*/ 4563291 w 5955827"/>
                <a:gd name="connsiteY110" fmla="*/ 435429 h 1785258"/>
                <a:gd name="connsiteX111" fmla="*/ 4537165 w 5955827"/>
                <a:gd name="connsiteY111" fmla="*/ 444138 h 1785258"/>
                <a:gd name="connsiteX112" fmla="*/ 4528457 w 5955827"/>
                <a:gd name="connsiteY112" fmla="*/ 470263 h 1785258"/>
                <a:gd name="connsiteX113" fmla="*/ 4537165 w 5955827"/>
                <a:gd name="connsiteY113" fmla="*/ 583475 h 1785258"/>
                <a:gd name="connsiteX114" fmla="*/ 4563291 w 5955827"/>
                <a:gd name="connsiteY114" fmla="*/ 644435 h 1785258"/>
                <a:gd name="connsiteX115" fmla="*/ 4572000 w 5955827"/>
                <a:gd name="connsiteY115" fmla="*/ 670560 h 1785258"/>
                <a:gd name="connsiteX116" fmla="*/ 4554582 w 5955827"/>
                <a:gd name="connsiteY116" fmla="*/ 714103 h 1785258"/>
                <a:gd name="connsiteX117" fmla="*/ 4432662 w 5955827"/>
                <a:gd name="connsiteY117" fmla="*/ 731520 h 1785258"/>
                <a:gd name="connsiteX118" fmla="*/ 4415245 w 5955827"/>
                <a:gd name="connsiteY118" fmla="*/ 931818 h 1785258"/>
                <a:gd name="connsiteX119" fmla="*/ 4450080 w 5955827"/>
                <a:gd name="connsiteY119" fmla="*/ 984069 h 1785258"/>
                <a:gd name="connsiteX120" fmla="*/ 4354285 w 5955827"/>
                <a:gd name="connsiteY120" fmla="*/ 1010195 h 1785258"/>
                <a:gd name="connsiteX121" fmla="*/ 4371702 w 5955827"/>
                <a:gd name="connsiteY121" fmla="*/ 1114698 h 1785258"/>
                <a:gd name="connsiteX122" fmla="*/ 4380411 w 5955827"/>
                <a:gd name="connsiteY122" fmla="*/ 1149532 h 1785258"/>
                <a:gd name="connsiteX123" fmla="*/ 4406537 w 5955827"/>
                <a:gd name="connsiteY123" fmla="*/ 1175658 h 1785258"/>
                <a:gd name="connsiteX124" fmla="*/ 4432662 w 5955827"/>
                <a:gd name="connsiteY124" fmla="*/ 1227909 h 1785258"/>
                <a:gd name="connsiteX125" fmla="*/ 4450080 w 5955827"/>
                <a:gd name="connsiteY125" fmla="*/ 1262743 h 1785258"/>
                <a:gd name="connsiteX126" fmla="*/ 4467497 w 5955827"/>
                <a:gd name="connsiteY126" fmla="*/ 1288869 h 17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955827" h="1785258">
                  <a:moveTo>
                    <a:pt x="0" y="1271452"/>
                  </a:moveTo>
                  <a:cubicBezTo>
                    <a:pt x="56104" y="1274752"/>
                    <a:pt x="188469" y="1281330"/>
                    <a:pt x="252548" y="1288869"/>
                  </a:cubicBezTo>
                  <a:cubicBezTo>
                    <a:pt x="267248" y="1290599"/>
                    <a:pt x="281528" y="1294930"/>
                    <a:pt x="296091" y="1297578"/>
                  </a:cubicBezTo>
                  <a:cubicBezTo>
                    <a:pt x="313463" y="1300737"/>
                    <a:pt x="331028" y="1302823"/>
                    <a:pt x="348342" y="1306286"/>
                  </a:cubicBezTo>
                  <a:cubicBezTo>
                    <a:pt x="360079" y="1308633"/>
                    <a:pt x="371236" y="1314172"/>
                    <a:pt x="383177" y="1314995"/>
                  </a:cubicBezTo>
                  <a:cubicBezTo>
                    <a:pt x="455634" y="1319992"/>
                    <a:pt x="528320" y="1320800"/>
                    <a:pt x="600891" y="1323703"/>
                  </a:cubicBezTo>
                  <a:lnTo>
                    <a:pt x="1550125" y="1314995"/>
                  </a:lnTo>
                  <a:cubicBezTo>
                    <a:pt x="1595888" y="1314239"/>
                    <a:pt x="1651471" y="1309253"/>
                    <a:pt x="1698171" y="1297578"/>
                  </a:cubicBezTo>
                  <a:cubicBezTo>
                    <a:pt x="1721584" y="1291725"/>
                    <a:pt x="1731072" y="1286931"/>
                    <a:pt x="1750422" y="1271452"/>
                  </a:cubicBezTo>
                  <a:cubicBezTo>
                    <a:pt x="1772028" y="1254168"/>
                    <a:pt x="1765104" y="1248987"/>
                    <a:pt x="1793965" y="1236618"/>
                  </a:cubicBezTo>
                  <a:cubicBezTo>
                    <a:pt x="1804966" y="1231903"/>
                    <a:pt x="1817188" y="1230812"/>
                    <a:pt x="1828800" y="1227909"/>
                  </a:cubicBezTo>
                  <a:cubicBezTo>
                    <a:pt x="1849120" y="1230812"/>
                    <a:pt x="1869632" y="1232592"/>
                    <a:pt x="1889760" y="1236618"/>
                  </a:cubicBezTo>
                  <a:cubicBezTo>
                    <a:pt x="1898761" y="1238418"/>
                    <a:pt x="1906854" y="1243684"/>
                    <a:pt x="1915885" y="1245326"/>
                  </a:cubicBezTo>
                  <a:cubicBezTo>
                    <a:pt x="1938911" y="1249513"/>
                    <a:pt x="1962331" y="1251132"/>
                    <a:pt x="1985554" y="1254035"/>
                  </a:cubicBezTo>
                  <a:cubicBezTo>
                    <a:pt x="2002971" y="1259841"/>
                    <a:pt x="2021028" y="1263996"/>
                    <a:pt x="2037805" y="1271452"/>
                  </a:cubicBezTo>
                  <a:cubicBezTo>
                    <a:pt x="2047369" y="1275703"/>
                    <a:pt x="2054570" y="1284188"/>
                    <a:pt x="2063931" y="1288869"/>
                  </a:cubicBezTo>
                  <a:cubicBezTo>
                    <a:pt x="2072142" y="1292974"/>
                    <a:pt x="2081846" y="1293473"/>
                    <a:pt x="2090057" y="1297578"/>
                  </a:cubicBezTo>
                  <a:cubicBezTo>
                    <a:pt x="2157576" y="1331338"/>
                    <a:pt x="2076646" y="1301817"/>
                    <a:pt x="2142308" y="1323703"/>
                  </a:cubicBezTo>
                  <a:cubicBezTo>
                    <a:pt x="2229394" y="1320800"/>
                    <a:pt x="2316633" y="1320922"/>
                    <a:pt x="2403565" y="1314995"/>
                  </a:cubicBezTo>
                  <a:cubicBezTo>
                    <a:pt x="2444523" y="1312203"/>
                    <a:pt x="2525485" y="1297578"/>
                    <a:pt x="2525485" y="1297578"/>
                  </a:cubicBezTo>
                  <a:lnTo>
                    <a:pt x="3344091" y="1306286"/>
                  </a:lnTo>
                  <a:cubicBezTo>
                    <a:pt x="3456579" y="1309531"/>
                    <a:pt x="3396932" y="1323202"/>
                    <a:pt x="3466011" y="1332412"/>
                  </a:cubicBezTo>
                  <a:cubicBezTo>
                    <a:pt x="3635924" y="1355067"/>
                    <a:pt x="3492901" y="1328509"/>
                    <a:pt x="3631474" y="1349829"/>
                  </a:cubicBezTo>
                  <a:cubicBezTo>
                    <a:pt x="3732605" y="1365388"/>
                    <a:pt x="3608416" y="1352528"/>
                    <a:pt x="3735977" y="1367246"/>
                  </a:cubicBezTo>
                  <a:cubicBezTo>
                    <a:pt x="3791071" y="1373603"/>
                    <a:pt x="3846286" y="1378857"/>
                    <a:pt x="3901440" y="1384663"/>
                  </a:cubicBezTo>
                  <a:lnTo>
                    <a:pt x="4336868" y="1375955"/>
                  </a:lnTo>
                  <a:cubicBezTo>
                    <a:pt x="4359335" y="1375107"/>
                    <a:pt x="4377088" y="1357965"/>
                    <a:pt x="4389120" y="1341120"/>
                  </a:cubicBezTo>
                  <a:cubicBezTo>
                    <a:pt x="4396666" y="1330556"/>
                    <a:pt x="4400096" y="1317557"/>
                    <a:pt x="4406537" y="1306286"/>
                  </a:cubicBezTo>
                  <a:cubicBezTo>
                    <a:pt x="4411730" y="1297199"/>
                    <a:pt x="4418148" y="1288869"/>
                    <a:pt x="4423954" y="1280160"/>
                  </a:cubicBezTo>
                  <a:cubicBezTo>
                    <a:pt x="4426857" y="1271452"/>
                    <a:pt x="4427939" y="1261906"/>
                    <a:pt x="4432662" y="1254035"/>
                  </a:cubicBezTo>
                  <a:cubicBezTo>
                    <a:pt x="4439143" y="1243233"/>
                    <a:pt x="4466624" y="1223306"/>
                    <a:pt x="4476205" y="1219200"/>
                  </a:cubicBezTo>
                  <a:cubicBezTo>
                    <a:pt x="4487206" y="1214485"/>
                    <a:pt x="4499428" y="1213395"/>
                    <a:pt x="4511040" y="1210492"/>
                  </a:cubicBezTo>
                  <a:cubicBezTo>
                    <a:pt x="4522651" y="1204686"/>
                    <a:pt x="4540760" y="1181143"/>
                    <a:pt x="4545874" y="1193075"/>
                  </a:cubicBezTo>
                  <a:cubicBezTo>
                    <a:pt x="4556229" y="1217236"/>
                    <a:pt x="4540882" y="1245430"/>
                    <a:pt x="4537165" y="1271452"/>
                  </a:cubicBezTo>
                  <a:cubicBezTo>
                    <a:pt x="4528641" y="1331118"/>
                    <a:pt x="4531907" y="1296536"/>
                    <a:pt x="4519748" y="1341120"/>
                  </a:cubicBezTo>
                  <a:cubicBezTo>
                    <a:pt x="4484755" y="1469426"/>
                    <a:pt x="4520223" y="1360175"/>
                    <a:pt x="4484914" y="1454332"/>
                  </a:cubicBezTo>
                  <a:cubicBezTo>
                    <a:pt x="4481691" y="1462927"/>
                    <a:pt x="4480310" y="1472247"/>
                    <a:pt x="4476205" y="1480458"/>
                  </a:cubicBezTo>
                  <a:cubicBezTo>
                    <a:pt x="4471524" y="1489819"/>
                    <a:pt x="4464594" y="1497875"/>
                    <a:pt x="4458788" y="1506583"/>
                  </a:cubicBezTo>
                  <a:cubicBezTo>
                    <a:pt x="4437311" y="1571020"/>
                    <a:pt x="4434128" y="1569786"/>
                    <a:pt x="4458788" y="1680755"/>
                  </a:cubicBezTo>
                  <a:cubicBezTo>
                    <a:pt x="4460779" y="1689716"/>
                    <a:pt x="4476205" y="1686560"/>
                    <a:pt x="4484914" y="1689463"/>
                  </a:cubicBezTo>
                  <a:cubicBezTo>
                    <a:pt x="4511040" y="1686560"/>
                    <a:pt x="4538353" y="1689067"/>
                    <a:pt x="4563291" y="1680755"/>
                  </a:cubicBezTo>
                  <a:cubicBezTo>
                    <a:pt x="4574975" y="1676860"/>
                    <a:pt x="4579170" y="1661461"/>
                    <a:pt x="4589417" y="1654629"/>
                  </a:cubicBezTo>
                  <a:cubicBezTo>
                    <a:pt x="4597055" y="1649537"/>
                    <a:pt x="4606834" y="1648823"/>
                    <a:pt x="4615542" y="1645920"/>
                  </a:cubicBezTo>
                  <a:cubicBezTo>
                    <a:pt x="4631512" y="1629951"/>
                    <a:pt x="4647094" y="1612728"/>
                    <a:pt x="4667794" y="1602378"/>
                  </a:cubicBezTo>
                  <a:cubicBezTo>
                    <a:pt x="4678499" y="1597025"/>
                    <a:pt x="4690944" y="1596266"/>
                    <a:pt x="4702628" y="1593669"/>
                  </a:cubicBezTo>
                  <a:cubicBezTo>
                    <a:pt x="4765686" y="1579655"/>
                    <a:pt x="4725609" y="1591814"/>
                    <a:pt x="4772297" y="1576252"/>
                  </a:cubicBezTo>
                  <a:cubicBezTo>
                    <a:pt x="4795520" y="1584961"/>
                    <a:pt x="4820698" y="1589618"/>
                    <a:pt x="4841965" y="1602378"/>
                  </a:cubicBezTo>
                  <a:cubicBezTo>
                    <a:pt x="4859791" y="1613074"/>
                    <a:pt x="4860179" y="1638806"/>
                    <a:pt x="4868091" y="1654629"/>
                  </a:cubicBezTo>
                  <a:cubicBezTo>
                    <a:pt x="4875661" y="1669768"/>
                    <a:pt x="4886647" y="1683032"/>
                    <a:pt x="4894217" y="1698172"/>
                  </a:cubicBezTo>
                  <a:cubicBezTo>
                    <a:pt x="4898322" y="1706383"/>
                    <a:pt x="4897833" y="1716660"/>
                    <a:pt x="4902925" y="1724298"/>
                  </a:cubicBezTo>
                  <a:cubicBezTo>
                    <a:pt x="4909757" y="1734545"/>
                    <a:pt x="4920342" y="1741715"/>
                    <a:pt x="4929051" y="1750423"/>
                  </a:cubicBezTo>
                  <a:cubicBezTo>
                    <a:pt x="4931954" y="1759132"/>
                    <a:pt x="4930592" y="1770814"/>
                    <a:pt x="4937760" y="1776549"/>
                  </a:cubicBezTo>
                  <a:cubicBezTo>
                    <a:pt x="4947106" y="1784026"/>
                    <a:pt x="4960625" y="1785258"/>
                    <a:pt x="4972594" y="1785258"/>
                  </a:cubicBezTo>
                  <a:cubicBezTo>
                    <a:pt x="5019130" y="1785258"/>
                    <a:pt x="5065485" y="1779452"/>
                    <a:pt x="5111931" y="1776549"/>
                  </a:cubicBezTo>
                  <a:cubicBezTo>
                    <a:pt x="5120640" y="1770743"/>
                    <a:pt x="5130016" y="1765833"/>
                    <a:pt x="5138057" y="1759132"/>
                  </a:cubicBezTo>
                  <a:cubicBezTo>
                    <a:pt x="5147518" y="1751248"/>
                    <a:pt x="5153935" y="1739838"/>
                    <a:pt x="5164182" y="1733006"/>
                  </a:cubicBezTo>
                  <a:cubicBezTo>
                    <a:pt x="5182767" y="1720616"/>
                    <a:pt x="5257031" y="1715957"/>
                    <a:pt x="5259977" y="1715589"/>
                  </a:cubicBezTo>
                  <a:cubicBezTo>
                    <a:pt x="5294811" y="1721395"/>
                    <a:pt x="5330358" y="1723907"/>
                    <a:pt x="5364480" y="1733006"/>
                  </a:cubicBezTo>
                  <a:cubicBezTo>
                    <a:pt x="5374593" y="1735703"/>
                    <a:pt x="5380151" y="1749925"/>
                    <a:pt x="5390605" y="1750423"/>
                  </a:cubicBezTo>
                  <a:lnTo>
                    <a:pt x="5547360" y="1741715"/>
                  </a:lnTo>
                  <a:cubicBezTo>
                    <a:pt x="5564777" y="1738812"/>
                    <a:pt x="5582860" y="1738590"/>
                    <a:pt x="5599611" y="1733006"/>
                  </a:cubicBezTo>
                  <a:cubicBezTo>
                    <a:pt x="5609540" y="1729696"/>
                    <a:pt x="5616376" y="1720270"/>
                    <a:pt x="5625737" y="1715589"/>
                  </a:cubicBezTo>
                  <a:cubicBezTo>
                    <a:pt x="5633947" y="1711484"/>
                    <a:pt x="5643154" y="1709783"/>
                    <a:pt x="5651862" y="1706880"/>
                  </a:cubicBezTo>
                  <a:cubicBezTo>
                    <a:pt x="5701388" y="1657356"/>
                    <a:pt x="5653701" y="1697252"/>
                    <a:pt x="5704114" y="1672046"/>
                  </a:cubicBezTo>
                  <a:cubicBezTo>
                    <a:pt x="5771644" y="1638281"/>
                    <a:pt x="5690696" y="1667811"/>
                    <a:pt x="5756365" y="1645920"/>
                  </a:cubicBezTo>
                  <a:cubicBezTo>
                    <a:pt x="5762171" y="1637212"/>
                    <a:pt x="5769101" y="1629156"/>
                    <a:pt x="5773782" y="1619795"/>
                  </a:cubicBezTo>
                  <a:cubicBezTo>
                    <a:pt x="5780029" y="1607302"/>
                    <a:pt x="5788410" y="1569996"/>
                    <a:pt x="5791200" y="1558835"/>
                  </a:cubicBezTo>
                  <a:cubicBezTo>
                    <a:pt x="5788297" y="1547223"/>
                    <a:pt x="5787206" y="1535001"/>
                    <a:pt x="5782491" y="1524000"/>
                  </a:cubicBezTo>
                  <a:cubicBezTo>
                    <a:pt x="5771045" y="1497292"/>
                    <a:pt x="5757410" y="1493903"/>
                    <a:pt x="5738948" y="1471749"/>
                  </a:cubicBezTo>
                  <a:cubicBezTo>
                    <a:pt x="5732248" y="1463708"/>
                    <a:pt x="5727337" y="1454332"/>
                    <a:pt x="5721531" y="1445623"/>
                  </a:cubicBezTo>
                  <a:cubicBezTo>
                    <a:pt x="5730240" y="1425303"/>
                    <a:pt x="5735394" y="1403058"/>
                    <a:pt x="5747657" y="1384663"/>
                  </a:cubicBezTo>
                  <a:cubicBezTo>
                    <a:pt x="5753463" y="1375955"/>
                    <a:pt x="5765609" y="1373784"/>
                    <a:pt x="5773782" y="1367246"/>
                  </a:cubicBezTo>
                  <a:cubicBezTo>
                    <a:pt x="5807936" y="1339923"/>
                    <a:pt x="5771957" y="1356244"/>
                    <a:pt x="5817325" y="1341120"/>
                  </a:cubicBezTo>
                  <a:cubicBezTo>
                    <a:pt x="5826034" y="1332412"/>
                    <a:pt x="5833429" y="1322153"/>
                    <a:pt x="5843451" y="1314995"/>
                  </a:cubicBezTo>
                  <a:cubicBezTo>
                    <a:pt x="5854015" y="1307450"/>
                    <a:pt x="5868312" y="1305889"/>
                    <a:pt x="5878285" y="1297578"/>
                  </a:cubicBezTo>
                  <a:cubicBezTo>
                    <a:pt x="5886326" y="1290877"/>
                    <a:pt x="5888301" y="1278853"/>
                    <a:pt x="5895702" y="1271452"/>
                  </a:cubicBezTo>
                  <a:cubicBezTo>
                    <a:pt x="5905965" y="1261189"/>
                    <a:pt x="5918925" y="1254035"/>
                    <a:pt x="5930537" y="1245326"/>
                  </a:cubicBezTo>
                  <a:cubicBezTo>
                    <a:pt x="5961718" y="1151782"/>
                    <a:pt x="5969698" y="1153806"/>
                    <a:pt x="5921828" y="1010195"/>
                  </a:cubicBezTo>
                  <a:cubicBezTo>
                    <a:pt x="5908799" y="971107"/>
                    <a:pt x="5870261" y="962867"/>
                    <a:pt x="5843451" y="940526"/>
                  </a:cubicBezTo>
                  <a:cubicBezTo>
                    <a:pt x="5833990" y="932642"/>
                    <a:pt x="5826034" y="923109"/>
                    <a:pt x="5817325" y="914400"/>
                  </a:cubicBezTo>
                  <a:cubicBezTo>
                    <a:pt x="5814422" y="902789"/>
                    <a:pt x="5808617" y="891535"/>
                    <a:pt x="5808617" y="879566"/>
                  </a:cubicBezTo>
                  <a:cubicBezTo>
                    <a:pt x="5808617" y="837726"/>
                    <a:pt x="5820576" y="836604"/>
                    <a:pt x="5834742" y="801189"/>
                  </a:cubicBezTo>
                  <a:cubicBezTo>
                    <a:pt x="5841561" y="784143"/>
                    <a:pt x="5852160" y="748938"/>
                    <a:pt x="5852160" y="748938"/>
                  </a:cubicBezTo>
                  <a:cubicBezTo>
                    <a:pt x="5849257" y="699589"/>
                    <a:pt x="5852701" y="649453"/>
                    <a:pt x="5843451" y="600892"/>
                  </a:cubicBezTo>
                  <a:cubicBezTo>
                    <a:pt x="5842494" y="595865"/>
                    <a:pt x="5810563" y="555744"/>
                    <a:pt x="5799908" y="548640"/>
                  </a:cubicBezTo>
                  <a:cubicBezTo>
                    <a:pt x="5789107" y="541439"/>
                    <a:pt x="5775638" y="538768"/>
                    <a:pt x="5765074" y="531223"/>
                  </a:cubicBezTo>
                  <a:cubicBezTo>
                    <a:pt x="5755052" y="524065"/>
                    <a:pt x="5747657" y="513806"/>
                    <a:pt x="5738948" y="505098"/>
                  </a:cubicBezTo>
                  <a:cubicBezTo>
                    <a:pt x="5736045" y="493486"/>
                    <a:pt x="5730240" y="482232"/>
                    <a:pt x="5730240" y="470263"/>
                  </a:cubicBezTo>
                  <a:cubicBezTo>
                    <a:pt x="5730240" y="427004"/>
                    <a:pt x="5754006" y="378372"/>
                    <a:pt x="5765074" y="339635"/>
                  </a:cubicBezTo>
                  <a:cubicBezTo>
                    <a:pt x="5771700" y="316443"/>
                    <a:pt x="5773773" y="284505"/>
                    <a:pt x="5782491" y="261258"/>
                  </a:cubicBezTo>
                  <a:cubicBezTo>
                    <a:pt x="5787049" y="249102"/>
                    <a:pt x="5794102" y="238035"/>
                    <a:pt x="5799908" y="226423"/>
                  </a:cubicBezTo>
                  <a:cubicBezTo>
                    <a:pt x="5795050" y="172978"/>
                    <a:pt x="5804855" y="126867"/>
                    <a:pt x="5765074" y="87086"/>
                  </a:cubicBezTo>
                  <a:cubicBezTo>
                    <a:pt x="5741670" y="63682"/>
                    <a:pt x="5686697" y="26126"/>
                    <a:pt x="5686697" y="26126"/>
                  </a:cubicBezTo>
                  <a:cubicBezTo>
                    <a:pt x="5622834" y="31932"/>
                    <a:pt x="5556839" y="26181"/>
                    <a:pt x="5495108" y="43543"/>
                  </a:cubicBezTo>
                  <a:cubicBezTo>
                    <a:pt x="5460997" y="53137"/>
                    <a:pt x="5436856" y="83907"/>
                    <a:pt x="5408022" y="104503"/>
                  </a:cubicBezTo>
                  <a:cubicBezTo>
                    <a:pt x="5396211" y="112939"/>
                    <a:pt x="5387269" y="127109"/>
                    <a:pt x="5373188" y="130629"/>
                  </a:cubicBezTo>
                  <a:cubicBezTo>
                    <a:pt x="5361577" y="133532"/>
                    <a:pt x="5349818" y="135899"/>
                    <a:pt x="5338354" y="139338"/>
                  </a:cubicBezTo>
                  <a:cubicBezTo>
                    <a:pt x="5320769" y="144614"/>
                    <a:pt x="5303991" y="152627"/>
                    <a:pt x="5286102" y="156755"/>
                  </a:cubicBezTo>
                  <a:cubicBezTo>
                    <a:pt x="5266101" y="161370"/>
                    <a:pt x="5245462" y="162560"/>
                    <a:pt x="5225142" y="165463"/>
                  </a:cubicBezTo>
                  <a:cubicBezTo>
                    <a:pt x="5178696" y="159657"/>
                    <a:pt x="5130439" y="162141"/>
                    <a:pt x="5085805" y="148046"/>
                  </a:cubicBezTo>
                  <a:cubicBezTo>
                    <a:pt x="5071965" y="143675"/>
                    <a:pt x="5068003" y="125102"/>
                    <a:pt x="5059680" y="113212"/>
                  </a:cubicBezTo>
                  <a:cubicBezTo>
                    <a:pt x="5047676" y="96063"/>
                    <a:pt x="5037405" y="77707"/>
                    <a:pt x="5024845" y="60960"/>
                  </a:cubicBezTo>
                  <a:cubicBezTo>
                    <a:pt x="4992440" y="17753"/>
                    <a:pt x="5006771" y="38202"/>
                    <a:pt x="4981302" y="0"/>
                  </a:cubicBezTo>
                  <a:cubicBezTo>
                    <a:pt x="4949548" y="1764"/>
                    <a:pt x="4815867" y="-2390"/>
                    <a:pt x="4763588" y="26126"/>
                  </a:cubicBezTo>
                  <a:cubicBezTo>
                    <a:pt x="4749172" y="33989"/>
                    <a:pt x="4740365" y="49349"/>
                    <a:pt x="4728754" y="60960"/>
                  </a:cubicBezTo>
                  <a:cubicBezTo>
                    <a:pt x="4722948" y="72572"/>
                    <a:pt x="4717778" y="84523"/>
                    <a:pt x="4711337" y="95795"/>
                  </a:cubicBezTo>
                  <a:cubicBezTo>
                    <a:pt x="4706144" y="104882"/>
                    <a:pt x="4695143" y="111526"/>
                    <a:pt x="4693920" y="121920"/>
                  </a:cubicBezTo>
                  <a:cubicBezTo>
                    <a:pt x="4683384" y="211478"/>
                    <a:pt x="4692633" y="303165"/>
                    <a:pt x="4676502" y="391886"/>
                  </a:cubicBezTo>
                  <a:cubicBezTo>
                    <a:pt x="4674180" y="404658"/>
                    <a:pt x="4653823" y="404745"/>
                    <a:pt x="4641668" y="409303"/>
                  </a:cubicBezTo>
                  <a:cubicBezTo>
                    <a:pt x="4630461" y="413506"/>
                    <a:pt x="4618189" y="414227"/>
                    <a:pt x="4606834" y="418012"/>
                  </a:cubicBezTo>
                  <a:cubicBezTo>
                    <a:pt x="4592004" y="422955"/>
                    <a:pt x="4577928" y="429940"/>
                    <a:pt x="4563291" y="435429"/>
                  </a:cubicBezTo>
                  <a:cubicBezTo>
                    <a:pt x="4554696" y="438652"/>
                    <a:pt x="4545874" y="441235"/>
                    <a:pt x="4537165" y="444138"/>
                  </a:cubicBezTo>
                  <a:cubicBezTo>
                    <a:pt x="4534262" y="452846"/>
                    <a:pt x="4528457" y="461084"/>
                    <a:pt x="4528457" y="470263"/>
                  </a:cubicBezTo>
                  <a:cubicBezTo>
                    <a:pt x="4528457" y="508112"/>
                    <a:pt x="4532470" y="545918"/>
                    <a:pt x="4537165" y="583475"/>
                  </a:cubicBezTo>
                  <a:cubicBezTo>
                    <a:pt x="4539567" y="602692"/>
                    <a:pt x="4556495" y="628578"/>
                    <a:pt x="4563291" y="644435"/>
                  </a:cubicBezTo>
                  <a:cubicBezTo>
                    <a:pt x="4566907" y="652872"/>
                    <a:pt x="4569097" y="661852"/>
                    <a:pt x="4572000" y="670560"/>
                  </a:cubicBezTo>
                  <a:cubicBezTo>
                    <a:pt x="4566194" y="685074"/>
                    <a:pt x="4568904" y="707837"/>
                    <a:pt x="4554582" y="714103"/>
                  </a:cubicBezTo>
                  <a:cubicBezTo>
                    <a:pt x="4516971" y="730558"/>
                    <a:pt x="4432662" y="731520"/>
                    <a:pt x="4432662" y="731520"/>
                  </a:cubicBezTo>
                  <a:cubicBezTo>
                    <a:pt x="4349511" y="759239"/>
                    <a:pt x="4380897" y="739468"/>
                    <a:pt x="4415245" y="931818"/>
                  </a:cubicBezTo>
                  <a:cubicBezTo>
                    <a:pt x="4418925" y="952425"/>
                    <a:pt x="4450080" y="984069"/>
                    <a:pt x="4450080" y="984069"/>
                  </a:cubicBezTo>
                  <a:cubicBezTo>
                    <a:pt x="4371505" y="1003712"/>
                    <a:pt x="4403120" y="993916"/>
                    <a:pt x="4354285" y="1010195"/>
                  </a:cubicBezTo>
                  <a:cubicBezTo>
                    <a:pt x="4360091" y="1045029"/>
                    <a:pt x="4365194" y="1079988"/>
                    <a:pt x="4371702" y="1114698"/>
                  </a:cubicBezTo>
                  <a:cubicBezTo>
                    <a:pt x="4373908" y="1126462"/>
                    <a:pt x="4374473" y="1139140"/>
                    <a:pt x="4380411" y="1149532"/>
                  </a:cubicBezTo>
                  <a:cubicBezTo>
                    <a:pt x="4386521" y="1160225"/>
                    <a:pt x="4397828" y="1166949"/>
                    <a:pt x="4406537" y="1175658"/>
                  </a:cubicBezTo>
                  <a:cubicBezTo>
                    <a:pt x="4422501" y="1223553"/>
                    <a:pt x="4405653" y="1180645"/>
                    <a:pt x="4432662" y="1227909"/>
                  </a:cubicBezTo>
                  <a:cubicBezTo>
                    <a:pt x="4439103" y="1239180"/>
                    <a:pt x="4443639" y="1251472"/>
                    <a:pt x="4450080" y="1262743"/>
                  </a:cubicBezTo>
                  <a:cubicBezTo>
                    <a:pt x="4455273" y="1271830"/>
                    <a:pt x="4467497" y="1288869"/>
                    <a:pt x="4467497" y="1288869"/>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p:cNvSpPr txBox="1"/>
            <p:nvPr/>
          </p:nvSpPr>
          <p:spPr>
            <a:xfrm>
              <a:off x="7613466" y="2183967"/>
              <a:ext cx="1207006" cy="1569660"/>
            </a:xfrm>
            <a:prstGeom prst="rect">
              <a:avLst/>
            </a:prstGeom>
            <a:noFill/>
          </p:spPr>
          <p:txBody>
            <a:bodyPr wrap="square" rtlCol="0">
              <a:spAutoFit/>
            </a:bodyPr>
            <a:lstStyle/>
            <a:p>
              <a:pPr algn="ctr"/>
              <a:r>
                <a:rPr lang="it-IT" sz="1200" dirty="0" err="1"/>
                <a:t>It’s</a:t>
              </a:r>
              <a:r>
                <a:rPr lang="it-IT" sz="1200" dirty="0"/>
                <a:t> </a:t>
              </a:r>
              <a:r>
                <a:rPr lang="it-IT" sz="1200" dirty="0" err="1"/>
                <a:t>not</a:t>
              </a:r>
              <a:r>
                <a:rPr lang="it-IT" sz="1200" dirty="0"/>
                <a:t> the </a:t>
              </a:r>
              <a:r>
                <a:rPr lang="it-IT" sz="1200" dirty="0" err="1" smtClean="0"/>
                <a:t>final</a:t>
              </a:r>
              <a:r>
                <a:rPr lang="it-IT" sz="1200" dirty="0" smtClean="0"/>
                <a:t> </a:t>
              </a:r>
              <a:r>
                <a:rPr lang="it-IT" sz="1200" dirty="0" err="1" smtClean="0"/>
                <a:t>printed</a:t>
              </a:r>
              <a:r>
                <a:rPr lang="it-IT" sz="1200" dirty="0" smtClean="0"/>
                <a:t> </a:t>
              </a:r>
              <a:r>
                <a:rPr lang="it-IT" sz="1200" dirty="0" err="1" smtClean="0"/>
                <a:t>version</a:t>
              </a:r>
              <a:r>
                <a:rPr lang="it-IT" sz="1200" dirty="0" smtClean="0"/>
                <a:t> (</a:t>
              </a:r>
              <a:r>
                <a:rPr lang="it-IT" sz="1200" dirty="0" err="1" smtClean="0"/>
                <a:t>publisher’s</a:t>
              </a:r>
              <a:r>
                <a:rPr lang="it-IT" sz="1200" dirty="0" smtClean="0"/>
                <a:t> layout) </a:t>
              </a:r>
              <a:r>
                <a:rPr lang="it-IT" sz="1200" dirty="0" err="1" smtClean="0"/>
                <a:t>but</a:t>
              </a:r>
              <a:r>
                <a:rPr lang="it-IT" sz="1200" dirty="0" smtClean="0"/>
                <a:t> the «</a:t>
              </a:r>
              <a:r>
                <a:rPr lang="it-IT" sz="1200" dirty="0" err="1" smtClean="0"/>
                <a:t>postprint</a:t>
              </a:r>
              <a:r>
                <a:rPr lang="it-IT" sz="1200" dirty="0" smtClean="0"/>
                <a:t>», or </a:t>
              </a:r>
              <a:r>
                <a:rPr lang="it-IT" sz="1200" dirty="0" err="1" smtClean="0"/>
                <a:t>Author’s</a:t>
              </a:r>
              <a:r>
                <a:rPr lang="it-IT" sz="1200" dirty="0" smtClean="0"/>
                <a:t> </a:t>
              </a:r>
              <a:r>
                <a:rPr lang="it-IT" sz="1200" dirty="0" err="1" smtClean="0"/>
                <a:t>accepted</a:t>
              </a:r>
              <a:r>
                <a:rPr lang="it-IT" sz="1200" dirty="0" smtClean="0"/>
                <a:t> </a:t>
              </a:r>
              <a:r>
                <a:rPr lang="it-IT" sz="1200" dirty="0" err="1" smtClean="0"/>
                <a:t>manuscript</a:t>
              </a:r>
              <a:endParaRPr lang="it-IT" sz="1200" dirty="0"/>
            </a:p>
          </p:txBody>
        </p:sp>
      </p:grpSp>
    </p:spTree>
    <p:extLst>
      <p:ext uri="{BB962C8B-B14F-4D97-AF65-F5344CB8AC3E}">
        <p14:creationId xmlns:p14="http://schemas.microsoft.com/office/powerpoint/2010/main" xmlns="" val="32739948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6816" y="-99392"/>
            <a:ext cx="8229600" cy="1143000"/>
          </a:xfrm>
        </p:spPr>
        <p:txBody>
          <a:bodyPr/>
          <a:lstStyle/>
          <a:p>
            <a:pPr algn="l"/>
            <a:r>
              <a:rPr lang="it-IT" dirty="0" err="1" smtClean="0"/>
              <a:t>Looking</a:t>
            </a:r>
            <a:r>
              <a:rPr lang="it-IT" dirty="0" smtClean="0"/>
              <a:t> for a green </a:t>
            </a:r>
            <a:r>
              <a:rPr lang="it-IT" dirty="0" err="1" smtClean="0"/>
              <a:t>repository</a:t>
            </a:r>
            <a:r>
              <a:rPr lang="it-IT" dirty="0" smtClean="0"/>
              <a:t>?</a:t>
            </a:r>
            <a:endParaRPr lang="it-IT" dirty="0"/>
          </a:p>
        </p:txBody>
      </p:sp>
      <p:grpSp>
        <p:nvGrpSpPr>
          <p:cNvPr id="7" name="Gruppo 6"/>
          <p:cNvGrpSpPr/>
          <p:nvPr/>
        </p:nvGrpSpPr>
        <p:grpSpPr>
          <a:xfrm>
            <a:off x="323528" y="2564904"/>
            <a:ext cx="6606812" cy="3940310"/>
            <a:chOff x="2123728" y="2492896"/>
            <a:chExt cx="6606812" cy="3940310"/>
          </a:xfrm>
        </p:grpSpPr>
        <p:pic>
          <p:nvPicPr>
            <p:cNvPr id="4" name="Immagine 3"/>
            <p:cNvPicPr>
              <a:picLocks noChangeAspect="1"/>
            </p:cNvPicPr>
            <p:nvPr/>
          </p:nvPicPr>
          <p:blipFill>
            <a:blip r:embed="rId2" cstate="print"/>
            <a:stretch>
              <a:fillRect/>
            </a:stretch>
          </p:blipFill>
          <p:spPr>
            <a:xfrm>
              <a:off x="2123728" y="2492896"/>
              <a:ext cx="5045738" cy="3230922"/>
            </a:xfrm>
            <a:prstGeom prst="rect">
              <a:avLst/>
            </a:prstGeom>
          </p:spPr>
        </p:pic>
        <p:pic>
          <p:nvPicPr>
            <p:cNvPr id="5" name="Immagine 4"/>
            <p:cNvPicPr>
              <a:picLocks noChangeAspect="1"/>
            </p:cNvPicPr>
            <p:nvPr/>
          </p:nvPicPr>
          <p:blipFill>
            <a:blip r:embed="rId3" cstate="print"/>
            <a:stretch>
              <a:fillRect/>
            </a:stretch>
          </p:blipFill>
          <p:spPr>
            <a:xfrm>
              <a:off x="5796136" y="5301208"/>
              <a:ext cx="2934404" cy="1131998"/>
            </a:xfrm>
            <a:prstGeom prst="rect">
              <a:avLst/>
            </a:prstGeom>
          </p:spPr>
        </p:pic>
        <p:sp>
          <p:nvSpPr>
            <p:cNvPr id="6" name="CasellaDiTesto 5"/>
            <p:cNvSpPr txBox="1"/>
            <p:nvPr/>
          </p:nvSpPr>
          <p:spPr>
            <a:xfrm>
              <a:off x="3631371" y="5477597"/>
              <a:ext cx="1207382" cy="246221"/>
            </a:xfrm>
            <a:prstGeom prst="rect">
              <a:avLst/>
            </a:prstGeom>
            <a:noFill/>
          </p:spPr>
          <p:txBody>
            <a:bodyPr wrap="none" rtlCol="0">
              <a:spAutoFit/>
            </a:bodyPr>
            <a:lstStyle/>
            <a:p>
              <a:r>
                <a:rPr lang="it-IT" sz="1000" dirty="0">
                  <a:hlinkClick r:id="rId4"/>
                </a:rPr>
                <a:t>http://zenodo.org</a:t>
              </a:r>
              <a:r>
                <a:rPr lang="it-IT" sz="1000" dirty="0" smtClean="0">
                  <a:hlinkClick r:id="rId4"/>
                </a:rPr>
                <a:t>/</a:t>
              </a:r>
              <a:r>
                <a:rPr lang="it-IT" sz="1000" dirty="0" smtClean="0"/>
                <a:t> </a:t>
              </a:r>
              <a:endParaRPr lang="it-IT" sz="1000" dirty="0"/>
            </a:p>
          </p:txBody>
        </p:sp>
      </p:grpSp>
    </p:spTree>
    <p:extLst>
      <p:ext uri="{BB962C8B-B14F-4D97-AF65-F5344CB8AC3E}">
        <p14:creationId xmlns:p14="http://schemas.microsoft.com/office/powerpoint/2010/main" xmlns="" val="13321271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err="1" smtClean="0"/>
              <a:t>Looking</a:t>
            </a:r>
            <a:r>
              <a:rPr lang="it-IT" dirty="0" smtClean="0"/>
              <a:t> for a green </a:t>
            </a:r>
            <a:r>
              <a:rPr lang="it-IT" dirty="0" err="1" smtClean="0"/>
              <a:t>repository</a:t>
            </a:r>
            <a:r>
              <a:rPr lang="it-IT" dirty="0" smtClean="0"/>
              <a:t>?</a:t>
            </a:r>
            <a:endParaRPr lang="it-IT" dirty="0"/>
          </a:p>
        </p:txBody>
      </p:sp>
      <p:pic>
        <p:nvPicPr>
          <p:cNvPr id="4" name="Immagine 3"/>
          <p:cNvPicPr>
            <a:picLocks noChangeAspect="1"/>
          </p:cNvPicPr>
          <p:nvPr/>
        </p:nvPicPr>
        <p:blipFill>
          <a:blip r:embed="rId2" cstate="print"/>
          <a:stretch>
            <a:fillRect/>
          </a:stretch>
        </p:blipFill>
        <p:spPr>
          <a:xfrm>
            <a:off x="440772" y="1432642"/>
            <a:ext cx="5688061" cy="3097036"/>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cstate="print"/>
          <a:stretch>
            <a:fillRect/>
          </a:stretch>
        </p:blipFill>
        <p:spPr>
          <a:xfrm>
            <a:off x="3491880" y="3717032"/>
            <a:ext cx="5432007" cy="3042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952010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i Office">
  <a:themeElements>
    <a:clrScheme name="Gradazioni di grigio">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1174</TotalTime>
  <Words>982</Words>
  <Application>Microsoft Office PowerPoint</Application>
  <PresentationFormat>Presentazione su schermo (4:3)</PresentationFormat>
  <Paragraphs>127</Paragraphs>
  <Slides>33</Slides>
  <Notes>2</Notes>
  <HiddenSlides>0</HiddenSlides>
  <MMClips>0</MMClips>
  <ScaleCrop>false</ScaleCrop>
  <HeadingPairs>
    <vt:vector size="4" baseType="variant">
      <vt:variant>
        <vt:lpstr>Tema</vt:lpstr>
      </vt:variant>
      <vt:variant>
        <vt:i4>1</vt:i4>
      </vt:variant>
      <vt:variant>
        <vt:lpstr>Titoli diapositive</vt:lpstr>
      </vt:variant>
      <vt:variant>
        <vt:i4>33</vt:i4>
      </vt:variant>
    </vt:vector>
  </HeadingPairs>
  <TitlesOfParts>
    <vt:vector size="34" baseType="lpstr">
      <vt:lpstr>1_Tema di Office</vt:lpstr>
      <vt:lpstr>How to make my paper open</vt:lpstr>
      <vt:lpstr>Openness</vt:lpstr>
      <vt:lpstr>A blurred picture…</vt:lpstr>
      <vt:lpstr>Offrire ai ricercatori i servizi che chiedono</vt:lpstr>
      <vt:lpstr>Zen scholarly communication?</vt:lpstr>
      <vt:lpstr>Green and Gold</vt:lpstr>
      <vt:lpstr>Green road - selfarchiving</vt:lpstr>
      <vt:lpstr>Looking for a green repository?</vt:lpstr>
      <vt:lpstr>Looking for a green repository?</vt:lpstr>
      <vt:lpstr>Diapositiva 10</vt:lpstr>
      <vt:lpstr>Diapositiva 11</vt:lpstr>
      <vt:lpstr>Diapositiva 12</vt:lpstr>
      <vt:lpstr>Diapositiva 13</vt:lpstr>
      <vt:lpstr>Diapositiva 14</vt:lpstr>
      <vt:lpstr>Gold road –  Open Access journals</vt:lpstr>
      <vt:lpstr>Diapositiva 16</vt:lpstr>
      <vt:lpstr>The «red road»</vt:lpstr>
      <vt:lpstr>Beware of picpockets</vt:lpstr>
      <vt:lpstr>A more radical change of perspective</vt:lpstr>
      <vt:lpstr>New directions</vt:lpstr>
      <vt:lpstr>New infrastructures</vt:lpstr>
      <vt:lpstr>New services</vt:lpstr>
      <vt:lpstr>Diapositiva 23</vt:lpstr>
      <vt:lpstr>Why not… a new evaluation system which (actually) reflects impact</vt:lpstr>
      <vt:lpstr>The Italian law</vt:lpstr>
      <vt:lpstr>Horizon 2020: open by default</vt:lpstr>
      <vt:lpstr>Diapositiva 27</vt:lpstr>
      <vt:lpstr>Diapositiva 28</vt:lpstr>
      <vt:lpstr>Diapositiva 29</vt:lpstr>
      <vt:lpstr>There is something on sight…</vt:lpstr>
      <vt:lpstr>Optimizing Open Access policies</vt:lpstr>
      <vt:lpstr>Openness</vt:lpstr>
      <vt:lpstr>Diapositiva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Access reloaded</dc:title>
  <dc:creator>gallo</dc:creator>
  <cp:lastModifiedBy>eg</cp:lastModifiedBy>
  <cp:revision>63</cp:revision>
  <dcterms:created xsi:type="dcterms:W3CDTF">2015-10-17T14:42:59Z</dcterms:created>
  <dcterms:modified xsi:type="dcterms:W3CDTF">2015-11-20T16:19:37Z</dcterms:modified>
</cp:coreProperties>
</file>