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1"/>
  </p:notesMasterIdLst>
  <p:sldIdLst>
    <p:sldId id="256" r:id="rId2"/>
    <p:sldId id="344" r:id="rId3"/>
    <p:sldId id="318" r:id="rId4"/>
    <p:sldId id="439" r:id="rId5"/>
    <p:sldId id="319" r:id="rId6"/>
    <p:sldId id="320" r:id="rId7"/>
    <p:sldId id="322" r:id="rId8"/>
    <p:sldId id="323" r:id="rId9"/>
    <p:sldId id="338" r:id="rId10"/>
    <p:sldId id="325" r:id="rId11"/>
    <p:sldId id="324" r:id="rId12"/>
    <p:sldId id="326" r:id="rId13"/>
    <p:sldId id="425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73" r:id="rId35"/>
    <p:sldId id="474" r:id="rId36"/>
    <p:sldId id="475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2" r:id="rId49"/>
    <p:sldId id="47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547" autoAdjust="0"/>
  </p:normalViewPr>
  <p:slideViewPr>
    <p:cSldViewPr>
      <p:cViewPr>
        <p:scale>
          <a:sx n="106" d="100"/>
          <a:sy n="106" d="100"/>
        </p:scale>
        <p:origin x="-120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9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7D11-BEEC-4F4A-A38D-CBFECA930A15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I recommend this ICPSR resource</a:t>
            </a:r>
          </a:p>
          <a:p>
            <a:pPr>
              <a:buFontTx/>
              <a:buChar char="-"/>
            </a:pPr>
            <a:r>
              <a:rPr lang="en-GB" altLang="en-US" dirty="0" smtClean="0">
                <a:ea typeface="ＭＳ Ｐゴシック" pitchFamily="34" charset="-128"/>
              </a:rPr>
              <a:t>It explains the importance of different questions as a pointer to how to answer</a:t>
            </a:r>
          </a:p>
          <a:p>
            <a:pPr>
              <a:buFontTx/>
              <a:buChar char="-"/>
            </a:pPr>
            <a:r>
              <a:rPr lang="en-GB" altLang="en-US" dirty="0" smtClean="0">
                <a:ea typeface="ＭＳ Ｐゴシック" pitchFamily="34" charset="-128"/>
              </a:rPr>
              <a:t>Examples are given. This is the most frequent request we get at DCC - examples help researchers think of what to write for their context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6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3BB-AEBF-4179-BF2A-D407C38FF876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8923" indent="-272663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065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691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317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9431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569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195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821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100F00-078D-4257-99B4-E94F21A1E392}" type="slidenum">
              <a:rPr lang="en-GB" altLang="en-US" sz="1200"/>
              <a:pPr eaLnBrk="1" hangingPunct="1">
                <a:spcBef>
                  <a:spcPct val="0"/>
                </a:spcBef>
              </a:pPr>
              <a:t>7</a:t>
            </a:fld>
            <a:endParaRPr lang="en-GB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8923" indent="-272663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9065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2691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6317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99431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3569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7195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0821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DCA9D3-A27C-465C-9778-9A1D6D8DA344}" type="slidenum">
              <a:rPr lang="en-GB" altLang="en-US" sz="1200">
                <a:latin typeface="Times New Roman" pitchFamily="18" charset="0"/>
              </a:rPr>
              <a:pPr eaLnBrk="1" hangingPunct="1"/>
              <a:t>8</a:t>
            </a:fld>
            <a:endParaRPr lang="en-GB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8923" indent="-272663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065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691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317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9431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569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195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821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5D5A4-C719-4F9D-B8D6-0591382BD23C}" type="slidenum">
              <a:rPr lang="en-GB" altLang="en-US" sz="1200"/>
              <a:pPr eaLnBrk="1" hangingPunct="1">
                <a:spcBef>
                  <a:spcPct val="0"/>
                </a:spcBef>
              </a:pPr>
              <a:t>11</a:t>
            </a:fld>
            <a:endParaRPr lang="en-GB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8923" indent="-272663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065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691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317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9431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569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195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821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200" dirty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8923" indent="-272663"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0651" indent="-218130"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6911" indent="-218130"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3171" indent="-218130"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9431" indent="-218130" defTabSz="986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5692" indent="-218130" defTabSz="986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1952" indent="-218130" defTabSz="986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8212" indent="-218130" defTabSz="986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2B674-92BF-478C-B743-A483C8C684C0}" type="slidenum">
              <a:rPr lang="en-GB" altLang="en-US" sz="120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z="12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80828" y="686475"/>
            <a:ext cx="4499413" cy="34252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244" tIns="43622" rIns="87244" bIns="4362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687027" y="4342940"/>
            <a:ext cx="5480880" cy="4111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8923" indent="-272663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9065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2691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6317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99431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3569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7195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0821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8923" indent="-272663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9065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2691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6317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99431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3569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7195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0821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8923" indent="-272663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9065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2691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6317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99431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3569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7195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0821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78E17A-AC4B-4FC3-823A-547200E5EF56}" type="slidenum">
              <a:rPr lang="en-GB" altLang="en-US" sz="1200">
                <a:latin typeface="Times New Roman" pitchFamily="18" charset="0"/>
                <a:ea typeface="ＭＳ Ｐゴシック" pitchFamily="34" charset="-128"/>
              </a:rPr>
              <a:pPr eaLnBrk="1" hangingPunct="1"/>
              <a:t>15</a:t>
            </a:fld>
            <a:endParaRPr lang="en-GB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8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19/11/15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rah.jones@glasgow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nerc.ac.uk/research/sites/data/dmp" TargetMode="Externa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sites/default/files/documents/resource/DMP_Checklist_2013.pdf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dmponline@dcc.ac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rtagenetwork.ca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hyperlink" Target="http://www.dcc.ac.uk/news/customising-dmponline-admin-interface-launches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38.png"/><Relationship Id="rId7" Type="http://schemas.openxmlformats.org/officeDocument/2006/relationships/hyperlink" Target="http://www.screenr.com/PJHN" TargetMode="External"/><Relationship Id="rId8" Type="http://schemas.openxmlformats.org/officeDocument/2006/relationships/hyperlink" Target="https://github.com/DigitalCurationCentre/DMPonline_v4" TargetMode="External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://www.icpsr.umich.edu/icpsrweb/content/datamanagement/dmp/frame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data-management-plans" TargetMode="External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30772" TargetMode="External"/><Relationship Id="rId4" Type="http://schemas.openxmlformats.org/officeDocument/2006/relationships/hyperlink" Target="http://www.lib.cam.ac.uk/preservation/datatrain/documents.html" TargetMode="External"/><Relationship Id="rId5" Type="http://schemas.openxmlformats.org/officeDocument/2006/relationships/hyperlink" Target="https://datamanagementplanning.wordpress.com/2012/03/07/twenty-questions-for-research-data-management" TargetMode="External"/><Relationship Id="rId6" Type="http://schemas.openxmlformats.org/officeDocument/2006/relationships/hyperlink" Target="http://www.mrc.ac.uk/research/research-policy-ethics/data-sharing/data-management-plans" TargetMode="External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cc.ac.uk/sites/default/files/documents/resource/DMP/DMP_Checklist_2013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ies.ucsd.edu/services/data-curation/data-management/dmp-samples.html" TargetMode="External"/><Relationship Id="rId4" Type="http://schemas.openxmlformats.org/officeDocument/2006/relationships/hyperlink" Target="http://relu.data-archive.ac.uk/data-sharing/planning/examples" TargetMode="External"/><Relationship Id="rId5" Type="http://schemas.openxmlformats.org/officeDocument/2006/relationships/hyperlink" Target="http://www.dcc.ac.uk/resources/data-management-plans/guidance-exampl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h.gov/divisions/odh/grant-news/data-management-plans-successful-grant-applications-2011-2014-now-availab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blogs.ch.cam.ac.uk/pmr/2011/08/01/why-you-need-a-data-management-plan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brary.stanford.edu/research/data-management-services/data-management-plans" TargetMode="External"/><Relationship Id="rId3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https://data.bris.ac.uk/planningdata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www2.le.ac.uk%5Coffices%5Citservices%5Cabout%5Cnews%5Cold-news%5C2010%5CJuly%5Clucre-08-07-10" TargetMode="External"/><Relationship Id="rId3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rary.manchester.ac.uk/services-and-support/staff/research/services/research-data-management/data-management-planning-too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.ac.uk/documents/pdf/data-management-plans-guidance-for-reviewers" TargetMode="External"/><Relationship Id="rId4" Type="http://schemas.openxmlformats.org/officeDocument/2006/relationships/hyperlink" Target="https://dmp.data.jhu.edu/resources/grant-reviewers-guide/" TargetMode="External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c.ac.uk/_images/Data-Management-Plan-Guidance-for-peer-reviewers_tcm8-15569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lib.edina.ac.uk/mantra/libtraining.html" TargetMode="External"/><Relationship Id="rId3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cc.ac.uk/resources/data-management-plans" TargetMode="External"/><Relationship Id="rId3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dcc.ac.uk/resources/policy-and-legal/%20overview-funders-data-polici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80920" cy="2163687"/>
          </a:xfrm>
        </p:spPr>
        <p:txBody>
          <a:bodyPr/>
          <a:lstStyle/>
          <a:p>
            <a:r>
              <a:rPr lang="en-GB" sz="4400" dirty="0" smtClean="0">
                <a:solidFill>
                  <a:srgbClr val="0635BA"/>
                </a:solidFill>
              </a:rPr>
              <a:t>Introduction to Data Management Plans and DMPonline</a:t>
            </a:r>
            <a:endParaRPr lang="en-GB" sz="44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82" y="3861048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6388896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Data Management Plans: principles and practice workshop, 19 November 2015, Bologna</a:t>
            </a:r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325489"/>
            <a:ext cx="151696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369547" y="476672"/>
            <a:ext cx="8363272" cy="756002"/>
          </a:xfrm>
        </p:spPr>
        <p:txBody>
          <a:bodyPr/>
          <a:lstStyle/>
          <a:p>
            <a:r>
              <a:rPr lang="en-GB" altLang="en-US" dirty="0" smtClean="0"/>
              <a:t>Different stages of a DMP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6250" y="1833563"/>
            <a:ext cx="4038600" cy="2719387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b="1" dirty="0" smtClean="0"/>
              <a:t>Outline DMP</a:t>
            </a:r>
          </a:p>
          <a:p>
            <a:pPr>
              <a:defRPr/>
            </a:pPr>
            <a:r>
              <a:rPr lang="en-GB" dirty="0" smtClean="0"/>
              <a:t>Basic, short </a:t>
            </a:r>
            <a:r>
              <a:rPr lang="en-GB" dirty="0"/>
              <a:t>plan</a:t>
            </a:r>
          </a:p>
          <a:p>
            <a:pPr>
              <a:defRPr/>
            </a:pPr>
            <a:r>
              <a:rPr lang="en-GB" dirty="0" smtClean="0"/>
              <a:t>Answer a few questions</a:t>
            </a:r>
          </a:p>
          <a:p>
            <a:pPr>
              <a:defRPr/>
            </a:pPr>
            <a:r>
              <a:rPr lang="en-GB" dirty="0" smtClean="0"/>
              <a:t>Written at grant application stage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97413" y="1833563"/>
            <a:ext cx="4038600" cy="2894012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b="1" dirty="0" smtClean="0"/>
              <a:t>Full DMP</a:t>
            </a:r>
          </a:p>
          <a:p>
            <a:pPr>
              <a:defRPr/>
            </a:pPr>
            <a:r>
              <a:rPr lang="en-GB" dirty="0" smtClean="0"/>
              <a:t>Detailed plan</a:t>
            </a:r>
          </a:p>
          <a:p>
            <a:pPr>
              <a:defRPr/>
            </a:pPr>
            <a:r>
              <a:rPr lang="en-GB" dirty="0" smtClean="0"/>
              <a:t>Define procedures</a:t>
            </a:r>
          </a:p>
          <a:p>
            <a:pPr>
              <a:defRPr/>
            </a:pPr>
            <a:r>
              <a:rPr lang="en-GB" dirty="0" smtClean="0"/>
              <a:t>Written in conjunction with data centres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1478" y="4822452"/>
            <a:ext cx="82597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smtClean="0">
                <a:latin typeface="+mj-lt"/>
                <a:hlinkClick r:id="rId2"/>
              </a:rPr>
              <a:t>www.nerc.ac.uk/research/sites/data/dmp</a:t>
            </a: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</p:txBody>
      </p:sp>
      <p:pic>
        <p:nvPicPr>
          <p:cNvPr id="1229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2851299" cy="90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6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71475" y="620688"/>
            <a:ext cx="8363272" cy="683994"/>
          </a:xfrm>
        </p:spPr>
        <p:txBody>
          <a:bodyPr/>
          <a:lstStyle/>
          <a:p>
            <a:r>
              <a:rPr lang="en-GB" altLang="en-US" dirty="0" smtClean="0"/>
              <a:t>DCC Checklist for a DMP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5" y="1600200"/>
            <a:ext cx="8229600" cy="42050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dirty="0" smtClean="0"/>
              <a:t>The DCC assessed existing funder requirements, DMP templates and other best practice to see what should be included in plans. This was synthesised down into common themes and questions.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13 questions on what’s asked across the board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Prompts / pointers to help researchers get started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Guidance on how to answer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800" dirty="0" smtClean="0">
              <a:hlinkClick r:id="rId3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732240" y="4648487"/>
            <a:ext cx="2216596" cy="21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67544" y="5805264"/>
            <a:ext cx="590232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r>
              <a:rPr lang="en-GB" altLang="en-US" sz="2400" dirty="0" smtClean="0">
                <a:latin typeface="+mn-lt"/>
                <a:hlinkClick r:id="rId3"/>
              </a:rPr>
              <a:t>www.dcc.ac.uk/sites/default/files/documents/resource/DMP_Checklist_2013.pdf</a:t>
            </a:r>
            <a:endParaRPr lang="en-GB" alt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76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3272" cy="683994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Common themes in DMPs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581150"/>
            <a:ext cx="9144000" cy="5091113"/>
          </a:xfrm>
        </p:spPr>
        <p:txBody>
          <a:bodyPr>
            <a:normAutofit/>
          </a:bodyPr>
          <a:lstStyle/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/>
              <a:defRPr/>
            </a:pPr>
            <a:r>
              <a:rPr lang="en-GB" sz="2400" dirty="0" smtClean="0">
                <a:ea typeface="ＭＳ Ｐゴシック" pitchFamily="34" charset="-128"/>
              </a:rPr>
              <a:t>Description of data to be collected / created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Arial" charset="0"/>
              <a:buNone/>
              <a:defRPr/>
            </a:pPr>
            <a:r>
              <a:rPr lang="en-GB" sz="1800" dirty="0" smtClean="0">
                <a:ea typeface="ＭＳ Ｐゴシック" pitchFamily="34" charset="-128"/>
              </a:rPr>
              <a:t>	  </a:t>
            </a:r>
            <a:r>
              <a:rPr lang="en-GB" sz="2000" dirty="0" smtClean="0">
                <a:ea typeface="ＭＳ Ｐゴシック" pitchFamily="34" charset="-128"/>
              </a:rPr>
              <a:t>(i.e. content, type, format, volume...)</a:t>
            </a:r>
            <a:endParaRPr lang="en-GB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2"/>
              <a:defRPr/>
            </a:pPr>
            <a:r>
              <a:rPr lang="en-GB" sz="2400" dirty="0" smtClean="0">
                <a:ea typeface="ＭＳ Ｐゴシック" pitchFamily="34" charset="-128"/>
              </a:rPr>
              <a:t>Standards / methodologies for data collection &amp; management 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2"/>
              <a:defRPr/>
            </a:pPr>
            <a:endParaRPr lang="en-GB" sz="2400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2"/>
              <a:defRPr/>
            </a:pPr>
            <a:r>
              <a:rPr lang="en-GB" sz="2400" dirty="0" smtClean="0">
                <a:ea typeface="ＭＳ Ｐゴシック" pitchFamily="34" charset="-128"/>
              </a:rPr>
              <a:t>Ethics and Intellectual Property</a:t>
            </a:r>
            <a:endParaRPr lang="en-GB" sz="1800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Arial" charset="0"/>
              <a:buNone/>
              <a:defRPr/>
            </a:pPr>
            <a:r>
              <a:rPr lang="en-GB" sz="2000" dirty="0" smtClean="0">
                <a:ea typeface="ＭＳ Ｐゴシック" pitchFamily="34" charset="-128"/>
              </a:rPr>
              <a:t>	 (</a:t>
            </a:r>
            <a:r>
              <a:rPr lang="en-GB" sz="2000" dirty="0" smtClean="0">
                <a:ea typeface="DejaVu Sans Condensed"/>
                <a:cs typeface="DejaVu Sans Condensed"/>
              </a:rPr>
              <a:t>highlight any restrictions on data sharing e.g. embargoes, confidentiality)</a:t>
            </a:r>
            <a:endParaRPr lang="en-GB" dirty="0" smtClean="0">
              <a:ea typeface="DejaVu Sans Condensed"/>
              <a:cs typeface="DejaVu Sans Condensed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2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4"/>
              <a:defRPr/>
            </a:pPr>
            <a:r>
              <a:rPr lang="en-GB" sz="2400" dirty="0" smtClean="0">
                <a:ea typeface="ＭＳ Ｐゴシック" pitchFamily="34" charset="-128"/>
              </a:rPr>
              <a:t>Plans </a:t>
            </a:r>
            <a:r>
              <a:rPr lang="en-GB" sz="2400" dirty="0">
                <a:ea typeface="ＭＳ Ｐゴシック" pitchFamily="34" charset="-128"/>
              </a:rPr>
              <a:t>for data sharing and access 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Arial" charset="0"/>
              <a:buNone/>
              <a:defRPr/>
            </a:pPr>
            <a:r>
              <a:rPr lang="en-GB" sz="1800" dirty="0">
                <a:ea typeface="DejaVu Sans Condensed"/>
                <a:cs typeface="DejaVu Sans Condensed"/>
              </a:rPr>
              <a:t>	</a:t>
            </a:r>
            <a:r>
              <a:rPr lang="en-GB" sz="1800" dirty="0" smtClean="0">
                <a:ea typeface="DejaVu Sans Condensed"/>
                <a:cs typeface="DejaVu Sans Condensed"/>
              </a:rPr>
              <a:t>  </a:t>
            </a:r>
            <a:r>
              <a:rPr lang="en-GB" sz="2000" dirty="0" smtClean="0">
                <a:ea typeface="DejaVu Sans Condensed"/>
                <a:cs typeface="DejaVu Sans Condensed"/>
              </a:rPr>
              <a:t>(i.e. how, when, to whom)</a:t>
            </a:r>
            <a:endParaRPr lang="en-GB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4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5"/>
              <a:defRPr/>
            </a:pPr>
            <a:r>
              <a:rPr lang="en-GB" sz="2400" dirty="0">
                <a:ea typeface="ＭＳ Ｐゴシック" pitchFamily="34" charset="-128"/>
              </a:rPr>
              <a:t>Strategy for long-term </a:t>
            </a:r>
            <a:r>
              <a:rPr lang="en-GB" sz="2400" dirty="0" smtClean="0">
                <a:ea typeface="ＭＳ Ｐゴシック" pitchFamily="34" charset="-128"/>
              </a:rPr>
              <a:t>preservation</a:t>
            </a: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5"/>
              <a:defRPr/>
            </a:pPr>
            <a:endParaRPr lang="en-GB" sz="1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94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DMPonline for writing DMPs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How the tool works and how it can help you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6513947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</a:rPr>
              <a:t>Image </a:t>
            </a:r>
            <a:r>
              <a:rPr lang="en-GB" sz="1100" dirty="0" smtClean="0">
                <a:latin typeface="Calibri" panose="020F0502020204030204" pitchFamily="34" charset="0"/>
              </a:rPr>
              <a:t>‘tools’ CC-BY by zzpza www.flickr.com/photos/zzpza/3269784239 </a:t>
            </a:r>
            <a:endParaRPr lang="en-GB" sz="1100" dirty="0">
              <a:latin typeface="Calibri" panose="020F0502020204030204" pitchFamily="34" charset="0"/>
            </a:endParaRPr>
          </a:p>
        </p:txBody>
      </p:sp>
      <p:pic>
        <p:nvPicPr>
          <p:cNvPr id="10" name="Picture Placeholder 9" descr="3269784239_4254e1cc22_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103" b="14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08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7838" y="1365250"/>
            <a:ext cx="8307387" cy="5300663"/>
          </a:xfrm>
        </p:spPr>
        <p:txBody>
          <a:bodyPr lIns="90000" tIns="46800" rIns="90000" bIns="46800">
            <a:normAutofit fontScale="92500" lnSpcReduction="20000"/>
          </a:bodyPr>
          <a:lstStyle/>
          <a:p>
            <a:pPr marL="0" indent="0" algn="ctr" defTabSz="457200" eaLnBrk="1" hangingPunct="1">
              <a:spcAft>
                <a:spcPts val="600"/>
              </a:spcAft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000" dirty="0" smtClean="0">
                <a:ea typeface="ＭＳ Ｐゴシック" pitchFamily="34" charset="-128"/>
              </a:rPr>
              <a:t>A web-based tool to help researchers write </a:t>
            </a:r>
          </a:p>
          <a:p>
            <a:pPr marL="0" indent="0" algn="ctr" defTabSz="457200" eaLnBrk="1" hangingPunct="1">
              <a:spcAft>
                <a:spcPts val="600"/>
              </a:spcAft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3000" dirty="0" smtClean="0">
                <a:ea typeface="ＭＳ Ｐゴシック" pitchFamily="34" charset="-128"/>
              </a:rPr>
              <a:t>data management plans</a:t>
            </a:r>
          </a:p>
          <a:p>
            <a:pPr marL="0" indent="0" defTabSz="457200" eaLnBrk="1" hangingPunct="1">
              <a:spcAft>
                <a:spcPts val="600"/>
              </a:spcAft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1800" dirty="0" smtClean="0">
              <a:ea typeface="ＭＳ Ｐゴシック" pitchFamily="34" charset="-128"/>
            </a:endParaRPr>
          </a:p>
          <a:p>
            <a:pPr marL="0" indent="0" defTabSz="457200" eaLnBrk="1" hangingPunct="1">
              <a:spcAft>
                <a:spcPts val="1200"/>
              </a:spcAft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b="1" dirty="0" smtClean="0">
                <a:ea typeface="ＭＳ Ｐゴシック" pitchFamily="34" charset="-128"/>
              </a:rPr>
              <a:t>A short history</a:t>
            </a:r>
          </a:p>
          <a:p>
            <a:pPr defTabSz="457200" eaLnBrk="1" hangingPunct="1"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>
                <a:ea typeface="ＭＳ Ｐゴシック" pitchFamily="34" charset="-128"/>
              </a:rPr>
              <a:t>Launched in April 2010 at the Jisc conference</a:t>
            </a:r>
          </a:p>
          <a:p>
            <a:pPr defTabSz="457200" eaLnBrk="1" hangingPunct="1"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>
                <a:ea typeface="ＭＳ Ｐゴシック" pitchFamily="34" charset="-128"/>
              </a:rPr>
              <a:t>Released v.2 in March 2011 with extra functionality</a:t>
            </a:r>
          </a:p>
          <a:p>
            <a:pPr defTabSz="457200" eaLnBrk="1" hangingPunct="1"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>
                <a:ea typeface="ＭＳ Ｐゴシック" pitchFamily="34" charset="-128"/>
              </a:rPr>
              <a:t>Released v.3 in April 2012 with revisions in light of the DMPTool and work from the Jisc MRD programme</a:t>
            </a:r>
          </a:p>
          <a:p>
            <a:pPr defTabSz="457200" eaLnBrk="1" hangingPunct="1"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>
                <a:ea typeface="ＭＳ Ｐゴシック" pitchFamily="34" charset="-128"/>
              </a:rPr>
              <a:t>Released v.4 in Dec 2013, incorporating major changes from an evaluation and extensive user testing</a:t>
            </a:r>
          </a:p>
          <a:p>
            <a:pPr defTabSz="457200" eaLnBrk="1" hangingPunct="1"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smtClean="0">
                <a:ea typeface="ＭＳ Ｐゴシック" pitchFamily="34" charset="-128"/>
              </a:rPr>
              <a:t>Subsequent point releases in 2014-2015 to add new features</a:t>
            </a:r>
          </a:p>
          <a:p>
            <a:pPr marL="72000" indent="-360000" defTabSz="457200" eaLnBrk="1" hangingPunct="1"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7338"/>
            <a:ext cx="9144000" cy="784225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mtClean="0">
                <a:ea typeface="ＭＳ Ｐゴシック" pitchFamily="34" charset="-128"/>
              </a:rPr>
              <a:t>What is DMPonline? </a:t>
            </a:r>
          </a:p>
        </p:txBody>
      </p:sp>
    </p:spTree>
    <p:extLst>
      <p:ext uri="{BB962C8B-B14F-4D97-AF65-F5344CB8AC3E}">
        <p14:creationId xmlns:p14="http://schemas.microsoft.com/office/powerpoint/2010/main" val="24739613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Main features in DMPonline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34975" y="1412776"/>
            <a:ext cx="8229600" cy="5270599"/>
          </a:xfrm>
        </p:spPr>
        <p:txBody>
          <a:bodyPr/>
          <a:lstStyle/>
          <a:p>
            <a:pPr marL="342900" indent="-342900" defTabSz="457200" eaLnBrk="1" hangingPunct="1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Templates for different requirements (funder or institution)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Tailored guidance (funder, institutional, discipline-specific </a:t>
            </a:r>
            <a:r>
              <a:rPr lang="en-GB" altLang="en-US" sz="2400" dirty="0" err="1" smtClean="0">
                <a:ea typeface="ＭＳ Ｐゴシック" pitchFamily="34" charset="-128"/>
              </a:rPr>
              <a:t>etc</a:t>
            </a:r>
            <a:r>
              <a:rPr lang="en-GB" altLang="en-US" sz="2400" dirty="0" smtClean="0">
                <a:ea typeface="ＭＳ Ｐゴシック" pitchFamily="34" charset="-128"/>
              </a:rPr>
              <a:t>) 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  <a:cs typeface="Arial" pitchFamily="34" charset="0"/>
              </a:rPr>
              <a:t>Ability to provide examples and suggested answers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Supports multiple </a:t>
            </a:r>
            <a:r>
              <a:rPr lang="en-US" altLang="en-US" sz="2400" dirty="0" smtClean="0">
                <a:ea typeface="ＭＳ Ｐゴシック" pitchFamily="34" charset="-128"/>
              </a:rPr>
              <a:t>phases (e.g. pre- / during / post-project)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Granular read / write / share permissions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Customised exports to a variety of formats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Shibboleth authentication</a:t>
            </a:r>
          </a:p>
          <a:p>
            <a:pPr marL="0" indent="0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9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78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tool works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5915319" cy="5112568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5868144" y="1772816"/>
            <a:ext cx="79208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7250" y="125992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to write a generic DMP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43791" y="236165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 choose your funder to get their specific template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88740" y="3643662"/>
            <a:ext cx="2203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Pick your </a:t>
            </a:r>
            <a:r>
              <a:rPr lang="en-GB" dirty="0" err="1" smtClean="0"/>
              <a:t>uni</a:t>
            </a:r>
            <a:r>
              <a:rPr lang="en-GB" dirty="0" smtClean="0"/>
              <a:t> to add local guidance and to get their template if no funder applies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5926289" y="2823319"/>
            <a:ext cx="717502" cy="5336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26289" y="3942492"/>
            <a:ext cx="777788" cy="4616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6772" y="5517232"/>
            <a:ext cx="237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Choose any additional optional guidance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699792" y="5701898"/>
            <a:ext cx="386734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2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Organisations can do a range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Create your own template(s)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Provide tailored </a:t>
            </a:r>
            <a:r>
              <a:rPr lang="en-GB" dirty="0"/>
              <a:t>guidance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Customise funder templates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Add logos and details in a banner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89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5" y="260648"/>
            <a:ext cx="8910643" cy="936104"/>
          </a:xfrm>
        </p:spPr>
        <p:txBody>
          <a:bodyPr>
            <a:noAutofit/>
          </a:bodyPr>
          <a:lstStyle/>
          <a:p>
            <a:r>
              <a:rPr lang="en-GB" sz="4000" dirty="0" smtClean="0"/>
              <a:t>Organisations can add DMP template(s)</a:t>
            </a:r>
            <a:endParaRPr lang="en-GB" sz="4000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3473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You can have more than one template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87" y="1772816"/>
            <a:ext cx="8718317" cy="207532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568952" cy="1296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You may want to provide different templates for different audiences e.g. PhD students and research staff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50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What is a DMP and why write one?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What is in this for you?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6513947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CC-BY-NC-SA by Ralf Appelt www.flickr.com/photos/adesigna/4090782772</a:t>
            </a:r>
            <a:endParaRPr lang="en-GB" sz="1100" dirty="0"/>
          </a:p>
        </p:txBody>
      </p:sp>
      <p:pic>
        <p:nvPicPr>
          <p:cNvPr id="12" name="Picture Placeholder 11" descr="Picture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07" r="4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72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14792" cy="922114"/>
          </a:xfrm>
        </p:spPr>
        <p:txBody>
          <a:bodyPr>
            <a:normAutofit/>
          </a:bodyPr>
          <a:lstStyle/>
          <a:p>
            <a:r>
              <a:rPr lang="en-GB" dirty="0" smtClean="0"/>
              <a:t>And templates can have multiple phases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517232"/>
            <a:ext cx="8568952" cy="11521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This encourages researchers to actively update the Data Management Plan throughout the project</a:t>
            </a:r>
            <a:r>
              <a:rPr lang="en-GB" sz="2000" dirty="0" smtClean="0"/>
              <a:t> </a:t>
            </a:r>
          </a:p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860032" y="1988840"/>
            <a:ext cx="1512168" cy="288032"/>
          </a:xfrm>
          <a:prstGeom prst="ellipse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40152" y="1700808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5D8A"/>
                </a:solidFill>
              </a:rPr>
              <a:t>Phases</a:t>
            </a:r>
            <a:endParaRPr lang="en-GB" dirty="0">
              <a:solidFill>
                <a:srgbClr val="385D8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96136" y="1916832"/>
            <a:ext cx="288032" cy="7200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2" cstate="print"/>
          <a:srcRect r="26804" b="29052"/>
          <a:stretch>
            <a:fillRect/>
          </a:stretch>
        </p:blipFill>
        <p:spPr>
          <a:xfrm>
            <a:off x="683568" y="1574739"/>
            <a:ext cx="7992888" cy="369445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63688" y="1988840"/>
            <a:ext cx="518457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02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0750"/>
            <a:ext cx="8640960" cy="683994"/>
          </a:xfrm>
        </p:spPr>
        <p:txBody>
          <a:bodyPr/>
          <a:lstStyle/>
          <a:p>
            <a:r>
              <a:rPr lang="en-GB" dirty="0"/>
              <a:t>Provide examples </a:t>
            </a:r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489205" cy="4238038"/>
          </a:xfrm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 Andrew’s University has added example answers for every question in the EPSRC template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662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answers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330824" cy="4569371"/>
          </a:xfrm>
        </p:spPr>
        <p:txBody>
          <a:bodyPr/>
          <a:lstStyle/>
          <a:p>
            <a:r>
              <a:rPr lang="en-GB" dirty="0" smtClean="0"/>
              <a:t>The University of Glasgow has template answer for the policy question in the MRC template. </a:t>
            </a:r>
          </a:p>
          <a:p>
            <a:endParaRPr lang="en-GB" sz="1200" dirty="0" smtClean="0"/>
          </a:p>
          <a:p>
            <a:r>
              <a:rPr lang="en-GB" dirty="0" smtClean="0"/>
              <a:t>The table is prepopulated with links to all the University policies.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460913"/>
            <a:ext cx="3965911" cy="53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3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Dropdown options and default styles</a:t>
            </a:r>
            <a:endParaRPr lang="en-GB" dirty="0"/>
          </a:p>
        </p:txBody>
      </p:sp>
      <p:pic>
        <p:nvPicPr>
          <p:cNvPr id="4" name="Picture 3" descr="Cap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824536" cy="1080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Capture.PNG"/>
          <p:cNvPicPr/>
          <p:nvPr/>
        </p:nvPicPr>
        <p:blipFill>
          <a:blip r:embed="rId3" cstate="print"/>
          <a:srcRect r="52022"/>
          <a:stretch>
            <a:fillRect/>
          </a:stretch>
        </p:blipFill>
        <p:spPr>
          <a:xfrm>
            <a:off x="5580112" y="1916832"/>
            <a:ext cx="3312368" cy="3240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5272690" cy="35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0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Provide organisational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82042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Guidance can be added </a:t>
            </a:r>
            <a:r>
              <a:rPr lang="en-GB" sz="3000" b="1" dirty="0" smtClean="0"/>
              <a:t>by theme </a:t>
            </a:r>
            <a:r>
              <a:rPr lang="en-GB" sz="3000" dirty="0" smtClean="0"/>
              <a:t>(to apply across the board) or can be written </a:t>
            </a:r>
            <a:r>
              <a:rPr lang="en-GB" sz="3000" b="1" dirty="0" smtClean="0"/>
              <a:t>for specific questions</a:t>
            </a:r>
            <a:endParaRPr lang="en-GB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3417" y="2708920"/>
            <a:ext cx="3723842" cy="3816424"/>
            <a:chOff x="755576" y="2924944"/>
            <a:chExt cx="3723842" cy="3816424"/>
          </a:xfrm>
        </p:grpSpPr>
        <p:pic>
          <p:nvPicPr>
            <p:cNvPr id="8" name="Picture 7" descr="Captu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3429000"/>
              <a:ext cx="3651834" cy="1872208"/>
            </a:xfrm>
            <a:prstGeom prst="rect">
              <a:avLst/>
            </a:prstGeom>
          </p:spPr>
        </p:pic>
        <p:sp>
          <p:nvSpPr>
            <p:cNvPr id="12" name="Line Callout 1 11"/>
            <p:cNvSpPr/>
            <p:nvPr/>
          </p:nvSpPr>
          <p:spPr>
            <a:xfrm>
              <a:off x="755576" y="5589240"/>
              <a:ext cx="3456384" cy="1152128"/>
            </a:xfrm>
            <a:prstGeom prst="borderCallout1">
              <a:avLst>
                <a:gd name="adj1" fmla="val -2791"/>
                <a:gd name="adj2" fmla="val 32971"/>
                <a:gd name="adj3" fmla="val -29760"/>
                <a:gd name="adj4" fmla="val 508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Guidance that is presented whenever researchers are asked about storage and backup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2924944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Themed guidance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5076056" y="2780928"/>
            <a:ext cx="3510905" cy="3352438"/>
            <a:chOff x="5076056" y="2956882"/>
            <a:chExt cx="3510905" cy="3352438"/>
          </a:xfrm>
        </p:grpSpPr>
        <p:grpSp>
          <p:nvGrpSpPr>
            <p:cNvPr id="9" name="Group 6"/>
            <p:cNvGrpSpPr/>
            <p:nvPr/>
          </p:nvGrpSpPr>
          <p:grpSpPr>
            <a:xfrm>
              <a:off x="5076056" y="3429000"/>
              <a:ext cx="3510905" cy="1521754"/>
              <a:chOff x="5076056" y="3429000"/>
              <a:chExt cx="3510905" cy="1521754"/>
            </a:xfrm>
          </p:grpSpPr>
          <p:pic>
            <p:nvPicPr>
              <p:cNvPr id="5" name="Picture 4" descr="Captur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3429000"/>
                <a:ext cx="3510905" cy="152175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588224" y="3429000"/>
                <a:ext cx="151216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Line Callout 1 10"/>
            <p:cNvSpPr/>
            <p:nvPr/>
          </p:nvSpPr>
          <p:spPr>
            <a:xfrm>
              <a:off x="6228184" y="5373216"/>
              <a:ext cx="2304256" cy="936104"/>
            </a:xfrm>
            <a:prstGeom prst="borderCallout1">
              <a:avLst>
                <a:gd name="adj1" fmla="val -1523"/>
                <a:gd name="adj2" fmla="val 42206"/>
                <a:gd name="adj3" fmla="val -55217"/>
                <a:gd name="adj4" fmla="val 21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Guidance that pertains to MRC question 7 only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2120" y="29568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Specific guidance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07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Guidance can be set at multiple levels</a:t>
            </a:r>
            <a:endParaRPr lang="en-GB" sz="40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1" y="1484784"/>
            <a:ext cx="6154215" cy="486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673" y="5160499"/>
            <a:ext cx="3075800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85D8A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Options to have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guidance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organisation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and ‘unit’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level e.g. by discipline, group, department, institute…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17331" y="4725144"/>
            <a:ext cx="1127342" cy="89343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79712" y="5618574"/>
            <a:ext cx="3764961" cy="45952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2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Strathclyde University has guidelines for the whole institution and 3 departments: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School of Government and Public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Social Work and Social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Maths and Statistics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457"/>
            <a:ext cx="3901034" cy="403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7" y="3933056"/>
            <a:ext cx="4203357" cy="22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8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Customising funder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Add things you need to know that funders don’t ask e.g.</a:t>
            </a:r>
            <a:endParaRPr lang="en-GB" sz="2000" dirty="0"/>
          </a:p>
          <a:p>
            <a:pPr lvl="1"/>
            <a:r>
              <a:rPr lang="en-GB" sz="2000" dirty="0" smtClean="0"/>
              <a:t>What volume of data will you create? Does it exceed X GB?</a:t>
            </a:r>
          </a:p>
          <a:p>
            <a:pPr lvl="1"/>
            <a:endParaRPr lang="en-GB" sz="700" dirty="0" smtClean="0"/>
          </a:p>
          <a:p>
            <a:pPr lvl="1"/>
            <a:r>
              <a:rPr lang="en-GB" sz="2000" dirty="0" smtClean="0"/>
              <a:t>Are there any training requirements?</a:t>
            </a:r>
          </a:p>
          <a:p>
            <a:pPr lvl="1"/>
            <a:endParaRPr lang="en-GB" sz="700" dirty="0"/>
          </a:p>
          <a:p>
            <a:pPr lvl="1"/>
            <a:r>
              <a:rPr lang="en-GB" sz="2000" dirty="0" smtClean="0"/>
              <a:t>Would you like help with your DMP &amp; details of support services?</a:t>
            </a:r>
          </a:p>
          <a:p>
            <a:pPr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800" dirty="0"/>
              <a:t>We </a:t>
            </a:r>
            <a:r>
              <a:rPr lang="en-GB" sz="2800" dirty="0" smtClean="0"/>
              <a:t>plan </a:t>
            </a:r>
            <a:r>
              <a:rPr lang="en-GB" sz="2800" dirty="0"/>
              <a:t>to build in </a:t>
            </a:r>
            <a:r>
              <a:rPr lang="en-GB" sz="2800" dirty="0" smtClean="0"/>
              <a:t>flags </a:t>
            </a:r>
            <a:r>
              <a:rPr lang="en-GB" sz="2800" dirty="0"/>
              <a:t>so you can </a:t>
            </a:r>
            <a:r>
              <a:rPr lang="en-GB" sz="2800" dirty="0" smtClean="0"/>
              <a:t>trigger </a:t>
            </a:r>
            <a:r>
              <a:rPr lang="en-GB" sz="2800" dirty="0"/>
              <a:t>alerts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0"/>
          <a:stretch/>
        </p:blipFill>
        <p:spPr>
          <a:xfrm>
            <a:off x="899592" y="4653136"/>
            <a:ext cx="7003626" cy="17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banner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92" y="3789040"/>
            <a:ext cx="8075240" cy="168905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Add your institutional logo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Provide some high-level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Link to key resources e.g. RDM policy and webpages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7976"/>
            <a:ext cx="8100392" cy="13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 to do to customise DMPonline?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Define your requirements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institutional template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Customise existing funder templates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guidance, examples and suggested answers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/>
              <a:t>Add content to DMPonline via the admin </a:t>
            </a:r>
            <a:r>
              <a:rPr lang="en-GB" dirty="0"/>
              <a:t>interface </a:t>
            </a:r>
            <a:r>
              <a:rPr lang="en-GB" dirty="0" smtClean="0"/>
              <a:t>                                                    (</a:t>
            </a:r>
            <a:r>
              <a:rPr lang="en-GB" dirty="0"/>
              <a:t>email </a:t>
            </a:r>
            <a:r>
              <a:rPr lang="en-GB" dirty="0">
                <a:hlinkClick r:id="rId3"/>
              </a:rPr>
              <a:t>dmponline@dcc.ac.uk</a:t>
            </a:r>
            <a:r>
              <a:rPr lang="en-GB" dirty="0"/>
              <a:t> to request admin access</a:t>
            </a:r>
            <a:r>
              <a:rPr lang="en-GB" dirty="0" smtClean="0"/>
              <a:t>)</a:t>
            </a:r>
            <a:endParaRPr lang="en-GB" sz="2800" dirty="0" smtClean="0"/>
          </a:p>
          <a:p>
            <a:pPr marL="514350" indent="-514350" algn="ctr">
              <a:lnSpc>
                <a:spcPct val="200000"/>
              </a:lnSpc>
              <a:buNone/>
            </a:pP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Right Brace 3"/>
          <p:cNvSpPr/>
          <p:nvPr/>
        </p:nvSpPr>
        <p:spPr>
          <a:xfrm>
            <a:off x="5652120" y="2420888"/>
            <a:ext cx="432048" cy="1224136"/>
          </a:xfrm>
          <a:prstGeom prst="rightBrace">
            <a:avLst>
              <a:gd name="adj1" fmla="val 2540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242088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require DMPs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646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558800" y="260648"/>
            <a:ext cx="8128000" cy="936104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What is a data management plan?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355600" y="1498600"/>
            <a:ext cx="85344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tx2"/>
              </a:buClr>
              <a:buFontTx/>
              <a:buNone/>
              <a:defRPr/>
            </a:pPr>
            <a:endParaRPr lang="en-GB" sz="800" u="sng" dirty="0"/>
          </a:p>
          <a:p>
            <a:pPr>
              <a:buFontTx/>
              <a:buNone/>
              <a:defRPr/>
            </a:pPr>
            <a:r>
              <a:rPr lang="en-GB" sz="2800" dirty="0">
                <a:cs typeface="Calibri" pitchFamily="34" charset="0"/>
              </a:rPr>
              <a:t>A brief plan written at the start of </a:t>
            </a:r>
            <a:r>
              <a:rPr lang="en-GB" sz="2800" dirty="0" smtClean="0">
                <a:cs typeface="Calibri" pitchFamily="34" charset="0"/>
              </a:rPr>
              <a:t>a </a:t>
            </a:r>
            <a:r>
              <a:rPr lang="en-GB" sz="2800" dirty="0">
                <a:cs typeface="Calibri" pitchFamily="34" charset="0"/>
              </a:rPr>
              <a:t>project to define: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how </a:t>
            </a:r>
            <a:r>
              <a:rPr lang="en-GB" sz="2400" dirty="0" smtClean="0">
                <a:cs typeface="Calibri" pitchFamily="34" charset="0"/>
              </a:rPr>
              <a:t>the </a:t>
            </a:r>
            <a:r>
              <a:rPr lang="en-GB" sz="2400" dirty="0">
                <a:cs typeface="Calibri" pitchFamily="34" charset="0"/>
              </a:rPr>
              <a:t>data will be created?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how it will be documented?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who will access it?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where it will be stored?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who will back it up?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whether (and how) it will be shared &amp; preserved?</a:t>
            </a:r>
          </a:p>
          <a:p>
            <a:pPr>
              <a:buFontTx/>
              <a:buNone/>
              <a:defRPr/>
            </a:pPr>
            <a:endParaRPr lang="en-GB" sz="2800" dirty="0">
              <a:cs typeface="Calibri" pitchFamily="34" charset="0"/>
            </a:endParaRPr>
          </a:p>
          <a:p>
            <a:pPr>
              <a:buFontTx/>
              <a:buNone/>
              <a:defRPr/>
            </a:pPr>
            <a:r>
              <a:rPr lang="en-GB" sz="2800" dirty="0">
                <a:cs typeface="Calibri" pitchFamily="34" charset="0"/>
              </a:rPr>
              <a:t>DMPs are often submitted as part of grant applications, but are useful whenever </a:t>
            </a:r>
            <a:r>
              <a:rPr lang="en-GB" sz="2800" dirty="0" smtClean="0">
                <a:cs typeface="Calibri" pitchFamily="34" charset="0"/>
              </a:rPr>
              <a:t>researchers are </a:t>
            </a:r>
            <a:r>
              <a:rPr lang="en-GB" sz="2800" dirty="0">
                <a:cs typeface="Calibri" pitchFamily="34" charset="0"/>
              </a:rPr>
              <a:t>creating data.</a:t>
            </a:r>
          </a:p>
        </p:txBody>
      </p:sp>
    </p:spTree>
    <p:extLst>
      <p:ext uri="{BB962C8B-B14F-4D97-AF65-F5344CB8AC3E}">
        <p14:creationId xmlns:p14="http://schemas.microsoft.com/office/powerpoint/2010/main" val="218674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non-UK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Use the main DCC hosted instance e.g. University of Minho and </a:t>
            </a:r>
            <a:r>
              <a:rPr lang="en-GB" dirty="0" err="1" smtClean="0"/>
              <a:t>ZonMw</a:t>
            </a:r>
            <a:r>
              <a:rPr lang="en-GB" dirty="0" smtClean="0"/>
              <a:t> (Dutch medical funder)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Download the code to install / run your own instance e.g. DMP Assistant in Canada</a:t>
            </a:r>
          </a:p>
          <a:p>
            <a:pPr lvl="1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portagenetwork.ca</a:t>
            </a:r>
            <a:r>
              <a:rPr lang="en-GB" dirty="0" smtClean="0"/>
              <a:t> </a:t>
            </a:r>
          </a:p>
          <a:p>
            <a:pPr lvl="1" indent="0">
              <a:buNone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Have the DCC run a national instance on your behalf (business models currently in development)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023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DMPonline internationalisation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1845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Enhancing the code to offer </a:t>
            </a:r>
            <a:r>
              <a:rPr lang="en-GB" dirty="0"/>
              <a:t>locale-aware </a:t>
            </a:r>
            <a:r>
              <a:rPr lang="en-GB" dirty="0" smtClean="0"/>
              <a:t>support e.g.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list </a:t>
            </a:r>
            <a:r>
              <a:rPr lang="en-GB" dirty="0"/>
              <a:t>of institutions presented on registration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funder/other </a:t>
            </a:r>
            <a:r>
              <a:rPr lang="en-GB" dirty="0"/>
              <a:t>templates available in the tool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supported </a:t>
            </a:r>
            <a:r>
              <a:rPr lang="en-GB" dirty="0"/>
              <a:t>languages (in UI and DMPs)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date </a:t>
            </a:r>
            <a:r>
              <a:rPr lang="en-GB" dirty="0"/>
              <a:t>and time conventions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data </a:t>
            </a:r>
            <a:r>
              <a:rPr lang="en-GB" dirty="0"/>
              <a:t>format conventions e.g. currency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user </a:t>
            </a:r>
            <a:r>
              <a:rPr lang="en-GB" dirty="0"/>
              <a:t>authentication procedure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custom </a:t>
            </a:r>
            <a:r>
              <a:rPr lang="en-GB" dirty="0"/>
              <a:t>URLs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custom </a:t>
            </a:r>
            <a:r>
              <a:rPr lang="en-GB" dirty="0"/>
              <a:t>interface (branding / look and feel)</a:t>
            </a:r>
          </a:p>
        </p:txBody>
      </p:sp>
    </p:spTree>
    <p:extLst>
      <p:ext uri="{BB962C8B-B14F-4D97-AF65-F5344CB8AC3E}">
        <p14:creationId xmlns:p14="http://schemas.microsoft.com/office/powerpoint/2010/main" val="2711553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pic>
        <p:nvPicPr>
          <p:cNvPr id="6" name="Picture 5" descr="3269784239_e208c5b9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2483768" cy="1862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Customising DMPonline</a:t>
            </a:r>
          </a:p>
          <a:p>
            <a:r>
              <a:rPr lang="en-GB" dirty="0" smtClean="0">
                <a:hlinkClick r:id="rId4"/>
              </a:rPr>
              <a:t>www.dcc.ac.uk/news/customising-dmponline-admin-interface-launches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368152" cy="1363822"/>
          </a:xfrm>
          <a:prstGeom prst="rect">
            <a:avLst/>
          </a:prstGeom>
        </p:spPr>
      </p:pic>
      <p:pic>
        <p:nvPicPr>
          <p:cNvPr id="13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7504" y="1556792"/>
            <a:ext cx="4527296" cy="3232508"/>
          </a:xfrm>
        </p:spPr>
      </p:pic>
      <p:sp>
        <p:nvSpPr>
          <p:cNvPr id="5" name="Rectangle 4"/>
          <p:cNvSpPr/>
          <p:nvPr/>
        </p:nvSpPr>
        <p:spPr>
          <a:xfrm>
            <a:off x="1475656" y="1988840"/>
            <a:ext cx="2779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7"/>
              </a:rPr>
              <a:t>http://www.screenr.com/PJHN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67544" y="56612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Get the code, amend it, run a local instance, flag issues, request features... </a:t>
            </a:r>
            <a:r>
              <a:rPr lang="en-GB" sz="2000" dirty="0" smtClean="0">
                <a:hlinkClick r:id="rId8"/>
              </a:rPr>
              <a:t>https://github.com/DigitalCurationCentre/DMPonline_v4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374" y="5118308"/>
            <a:ext cx="1180306" cy="5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Support for Data Management Plans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6513947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CC-BY by </a:t>
            </a:r>
            <a:r>
              <a:rPr lang="en-GB" sz="1100" dirty="0" err="1" smtClean="0"/>
              <a:t>GotCredit</a:t>
            </a:r>
            <a:r>
              <a:rPr lang="en-GB" sz="1100" dirty="0" smtClean="0"/>
              <a:t> www.flickr.com/photos/jakerust/16844834832</a:t>
            </a:r>
            <a:endParaRPr lang="en-GB" sz="110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>
            <a:normAutofit/>
          </a:bodyPr>
          <a:lstStyle/>
          <a:p>
            <a:pPr algn="ctr"/>
            <a:endParaRPr lang="en-GB" sz="1800" dirty="0"/>
          </a:p>
        </p:txBody>
      </p:sp>
      <p:pic>
        <p:nvPicPr>
          <p:cNvPr id="11" name="Picture Placeholder 10" descr="Picture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719" r="4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99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813" y="1536700"/>
            <a:ext cx="8599487" cy="4144963"/>
          </a:xfrm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ea typeface="ＭＳ Ｐゴシック" pitchFamily="34" charset="-128"/>
              </a:rPr>
              <a:t>A useful framework to get started</a:t>
            </a:r>
          </a:p>
        </p:txBody>
      </p:sp>
      <p:cxnSp>
        <p:nvCxnSpPr>
          <p:cNvPr id="16388" name="Straight Arrow Connector 12"/>
          <p:cNvCxnSpPr>
            <a:cxnSpLocks noChangeShapeType="1"/>
          </p:cNvCxnSpPr>
          <p:nvPr/>
        </p:nvCxnSpPr>
        <p:spPr bwMode="auto">
          <a:xfrm flipV="1">
            <a:off x="2763838" y="3597275"/>
            <a:ext cx="4059237" cy="32226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6213" y="3189288"/>
            <a:ext cx="8701087" cy="2844006"/>
            <a:chOff x="176213" y="3024188"/>
            <a:chExt cx="8701087" cy="2843390"/>
          </a:xfrm>
        </p:grpSpPr>
        <p:sp>
          <p:nvSpPr>
            <p:cNvPr id="16391" name="Oval 10"/>
            <p:cNvSpPr>
              <a:spLocks/>
            </p:cNvSpPr>
            <p:nvPr/>
          </p:nvSpPr>
          <p:spPr bwMode="auto">
            <a:xfrm>
              <a:off x="303212" y="3638550"/>
              <a:ext cx="1169987" cy="5397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altLang="en-US" dirty="0"/>
            </a:p>
          </p:txBody>
        </p:sp>
        <p:sp>
          <p:nvSpPr>
            <p:cNvPr id="16392" name="Oval 10"/>
            <p:cNvSpPr>
              <a:spLocks/>
            </p:cNvSpPr>
            <p:nvPr/>
          </p:nvSpPr>
          <p:spPr bwMode="auto">
            <a:xfrm>
              <a:off x="176213" y="4857750"/>
              <a:ext cx="1065212" cy="4635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altLang="en-US" dirty="0"/>
            </a:p>
          </p:txBody>
        </p:sp>
        <p:sp>
          <p:nvSpPr>
            <p:cNvPr id="10246" name="TextBox 7"/>
            <p:cNvSpPr txBox="1">
              <a:spLocks noChangeArrowheads="1"/>
            </p:cNvSpPr>
            <p:nvPr/>
          </p:nvSpPr>
          <p:spPr bwMode="auto">
            <a:xfrm>
              <a:off x="6634163" y="3024188"/>
              <a:ext cx="2139950" cy="163413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  <a:defRPr/>
              </a:pPr>
              <a:r>
                <a:rPr lang="en-GB" sz="1800" dirty="0"/>
                <a:t>Think about why the questions are being asked – why is it useful to consider that?</a:t>
              </a:r>
            </a:p>
          </p:txBody>
        </p:sp>
        <p:sp>
          <p:nvSpPr>
            <p:cNvPr id="10247" name="TextBox 8"/>
            <p:cNvSpPr txBox="1">
              <a:spLocks noChangeArrowheads="1"/>
            </p:cNvSpPr>
            <p:nvPr/>
          </p:nvSpPr>
          <p:spPr bwMode="auto">
            <a:xfrm>
              <a:off x="6421438" y="4846243"/>
              <a:ext cx="2455862" cy="102133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  <a:defRPr/>
              </a:pPr>
              <a:r>
                <a:rPr lang="en-GB" sz="1800" dirty="0"/>
                <a:t>Look at examples to help you understand what to write</a:t>
              </a:r>
            </a:p>
          </p:txBody>
        </p:sp>
        <p:cxnSp>
          <p:nvCxnSpPr>
            <p:cNvPr id="16395" name="Straight Arrow Connector 16"/>
            <p:cNvCxnSpPr>
              <a:cxnSpLocks noChangeShapeType="1"/>
            </p:cNvCxnSpPr>
            <p:nvPr/>
          </p:nvCxnSpPr>
          <p:spPr bwMode="auto">
            <a:xfrm>
              <a:off x="1481138" y="3908425"/>
              <a:ext cx="5110162" cy="41275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cxnSp>
          <p:nvCxnSpPr>
            <p:cNvPr id="16396" name="Straight Arrow Connector 19"/>
            <p:cNvCxnSpPr>
              <a:cxnSpLocks noChangeShapeType="1"/>
            </p:cNvCxnSpPr>
            <p:nvPr/>
          </p:nvCxnSpPr>
          <p:spPr bwMode="auto">
            <a:xfrm>
              <a:off x="1257300" y="5110163"/>
              <a:ext cx="5130800" cy="33337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</p:grpSp>
      <p:sp>
        <p:nvSpPr>
          <p:cNvPr id="16390" name="Rectangle 10"/>
          <p:cNvSpPr>
            <a:spLocks/>
          </p:cNvSpPr>
          <p:nvPr/>
        </p:nvSpPr>
        <p:spPr bwMode="auto">
          <a:xfrm>
            <a:off x="0" y="6229350"/>
            <a:ext cx="8940800" cy="43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575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altLang="en-US" sz="2000" u="sng" dirty="0">
                <a:cs typeface="Arial" charset="0"/>
                <a:sym typeface="Arial" charset="0"/>
                <a:hlinkClick r:id="rId4"/>
              </a:rPr>
              <a:t>www.icpsr.umich.edu/icpsrweb/content/datamanagement/dmp/framework.html</a:t>
            </a:r>
            <a:r>
              <a:rPr lang="en-US" altLang="en-US" sz="2000" u="sng" dirty="0">
                <a:cs typeface="Arial" charset="0"/>
                <a:sym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5968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Tips for writing DMPs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GB" altLang="en-US" dirty="0" smtClean="0">
                <a:ea typeface="ＭＳ Ｐゴシック" pitchFamily="34" charset="-128"/>
              </a:rPr>
              <a:t>Seek advice - consult and collaborate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GB" altLang="en-US" dirty="0" smtClean="0">
                <a:ea typeface="ＭＳ Ｐゴシック" pitchFamily="34" charset="-128"/>
              </a:rPr>
              <a:t>Find out what help is available from IT support, library, data centres etc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GB" altLang="en-US" dirty="0" smtClean="0">
                <a:ea typeface="ＭＳ Ｐゴシック" pitchFamily="34" charset="-128"/>
              </a:rPr>
              <a:t>Base plans on available skills &amp; support 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GB" altLang="en-US" dirty="0" smtClean="0">
                <a:ea typeface="ＭＳ Ｐゴシック" pitchFamily="34" charset="-128"/>
              </a:rPr>
              <a:t>Consider good practice for your field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GB" altLang="en-US" dirty="0" smtClean="0">
                <a:ea typeface="ＭＳ Ｐゴシック" pitchFamily="34" charset="-128"/>
              </a:rPr>
              <a:t>Use standards where available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GB" altLang="en-US" dirty="0" smtClean="0">
                <a:ea typeface="ＭＳ Ｐゴシック" pitchFamily="34" charset="-128"/>
              </a:rPr>
              <a:t>Make sure implementation is feasible</a:t>
            </a:r>
          </a:p>
          <a:p>
            <a:endParaRPr lang="en-GB" altLang="en-US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39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DCC support on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4564606"/>
          </a:xfrm>
        </p:spPr>
        <p:txBody>
          <a:bodyPr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Webinars and training materials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How-to guides and other advisory documents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Checklist on what to cover in DMPs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Example DMPs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DMPonline </a:t>
            </a:r>
          </a:p>
          <a:p>
            <a:pPr>
              <a:spcAft>
                <a:spcPts val="1800"/>
              </a:spcAft>
            </a:pPr>
            <a:endParaRPr lang="en-GB" sz="1000" dirty="0">
              <a:cs typeface="Calibri" pitchFamily="34" charset="0"/>
            </a:endParaRPr>
          </a:p>
          <a:p>
            <a:r>
              <a:rPr lang="en-GB" sz="2000" dirty="0" smtClean="0">
                <a:cs typeface="Calibri" pitchFamily="34" charset="0"/>
                <a:hlinkClick r:id="rId3"/>
              </a:rPr>
              <a:t>www.dcc.ac.uk/resources/data-management-plans</a:t>
            </a:r>
            <a:r>
              <a:rPr lang="en-GB" sz="2000" dirty="0" smtClean="0">
                <a:cs typeface="Calibri" pitchFamily="34" charset="0"/>
              </a:rPr>
              <a:t>  </a:t>
            </a:r>
            <a:endParaRPr lang="en-GB" sz="2000" dirty="0">
              <a:cs typeface="Calibri" pitchFamily="34" charset="0"/>
            </a:endParaRPr>
          </a:p>
          <a:p>
            <a:pPr marL="0" indent="0">
              <a:buNone/>
            </a:pPr>
            <a:endParaRPr lang="en-GB" sz="1600" dirty="0"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04" y="5805263"/>
            <a:ext cx="1067469" cy="1067469"/>
          </a:xfrm>
          <a:prstGeom prst="rect">
            <a:avLst/>
          </a:prstGeom>
        </p:spPr>
      </p:pic>
      <p:pic>
        <p:nvPicPr>
          <p:cNvPr id="6" name="Picture 4" descr="Captu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310" r="923" b="443"/>
          <a:stretch>
            <a:fillRect/>
          </a:stretch>
        </p:blipFill>
        <p:spPr>
          <a:xfrm>
            <a:off x="6732240" y="3653358"/>
            <a:ext cx="2268469" cy="320464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066274" y="5134269"/>
            <a:ext cx="1800200" cy="17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9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University guidance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47525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GB" sz="2600" dirty="0" smtClean="0"/>
              <a:t>Most university policies include a requirement for DMPs so they need to explain what to cover in plans via: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Templates listing themes/questions to cover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Custom guidance by uni or discipline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 smtClean="0"/>
              <a:t>Example </a:t>
            </a:r>
            <a:r>
              <a:rPr lang="en-GB" sz="2600" dirty="0"/>
              <a:t>answers or boilerplate text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Links </a:t>
            </a:r>
            <a:r>
              <a:rPr lang="en-GB" sz="2600" dirty="0"/>
              <a:t>to local contacts and support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A library of successful DMPs to reuse</a:t>
            </a:r>
            <a:endParaRPr lang="en-GB" sz="2900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157192"/>
            <a:ext cx="254273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6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36" y="404664"/>
            <a:ext cx="8363272" cy="683994"/>
          </a:xfrm>
        </p:spPr>
        <p:txBody>
          <a:bodyPr/>
          <a:lstStyle/>
          <a:p>
            <a:r>
              <a:rPr lang="en-GB" dirty="0" smtClean="0"/>
              <a:t>Example DMP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10" y="1456567"/>
            <a:ext cx="4881846" cy="5140785"/>
          </a:xfrm>
        </p:spPr>
        <p:txBody>
          <a:bodyPr>
            <a:noAutofit/>
          </a:bodyPr>
          <a:lstStyle/>
          <a:p>
            <a:r>
              <a:rPr lang="en-GB" sz="2000" dirty="0" smtClean="0"/>
              <a:t>DCC Checklist (</a:t>
            </a:r>
            <a:r>
              <a:rPr lang="en-GB" sz="2000" dirty="0"/>
              <a:t>generic template) </a:t>
            </a:r>
            <a:r>
              <a:rPr lang="en-GB" sz="1600" dirty="0" smtClean="0">
                <a:hlinkClick r:id="rId2"/>
              </a:rPr>
              <a:t>www.dcc.ac.uk/sites/default/files/documents/resource/DMP/DMP_Checklist_2013.pdf</a:t>
            </a:r>
            <a:r>
              <a:rPr lang="en-GB" sz="1600" dirty="0" smtClean="0"/>
              <a:t> </a:t>
            </a:r>
          </a:p>
          <a:p>
            <a:endParaRPr lang="en-GB" sz="600" dirty="0"/>
          </a:p>
          <a:p>
            <a:r>
              <a:rPr lang="en-GB" sz="2000" dirty="0" smtClean="0"/>
              <a:t>Bath </a:t>
            </a:r>
            <a:r>
              <a:rPr lang="en-GB" sz="2000" dirty="0"/>
              <a:t>postgraduate template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opus.bath.ac.uk/30772</a:t>
            </a:r>
            <a:endParaRPr lang="en-GB" sz="1600" dirty="0"/>
          </a:p>
          <a:p>
            <a:endParaRPr lang="en-GB" sz="600" dirty="0" smtClean="0"/>
          </a:p>
          <a:p>
            <a:r>
              <a:rPr lang="en-GB" sz="2000" dirty="0" err="1" smtClean="0"/>
              <a:t>DataTrain</a:t>
            </a:r>
            <a:r>
              <a:rPr lang="en-GB" sz="2000" dirty="0" smtClean="0"/>
              <a:t> template </a:t>
            </a:r>
            <a:r>
              <a:rPr lang="en-GB" sz="1600" dirty="0" smtClean="0">
                <a:hlinkClick r:id="rId4"/>
              </a:rPr>
              <a:t>www.lib.cam.ac.uk/preservation/ </a:t>
            </a:r>
            <a:r>
              <a:rPr lang="en-GB" sz="1600" dirty="0" err="1" smtClean="0">
                <a:hlinkClick r:id="rId4"/>
              </a:rPr>
              <a:t>datatrain</a:t>
            </a:r>
            <a:r>
              <a:rPr lang="en-GB" sz="1600" dirty="0" smtClean="0">
                <a:hlinkClick r:id="rId4"/>
              </a:rPr>
              <a:t>/documents.html</a:t>
            </a:r>
            <a:r>
              <a:rPr lang="en-GB" sz="1600" dirty="0" smtClean="0"/>
              <a:t> </a:t>
            </a:r>
          </a:p>
          <a:p>
            <a:endParaRPr lang="en-GB" sz="600" dirty="0" smtClean="0"/>
          </a:p>
          <a:p>
            <a:r>
              <a:rPr lang="en-GB" sz="2000" dirty="0" smtClean="0"/>
              <a:t>20 </a:t>
            </a:r>
            <a:r>
              <a:rPr lang="en-GB" sz="2000" dirty="0"/>
              <a:t>questions for RDM </a:t>
            </a:r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datamanagementplanning.wordpress.com/2012/03/07/twenty-questions-for-research-data-management</a:t>
            </a:r>
            <a:r>
              <a:rPr lang="en-GB" sz="1600" dirty="0" smtClean="0"/>
              <a:t> </a:t>
            </a:r>
            <a:endParaRPr lang="en-GB" sz="1600" dirty="0"/>
          </a:p>
          <a:p>
            <a:endParaRPr lang="en-GB" sz="600" dirty="0" smtClean="0"/>
          </a:p>
          <a:p>
            <a:r>
              <a:rPr lang="en-GB" sz="2000" dirty="0" smtClean="0"/>
              <a:t>MRC </a:t>
            </a:r>
            <a:r>
              <a:rPr lang="en-GB" sz="2000" dirty="0"/>
              <a:t>template </a:t>
            </a:r>
            <a:r>
              <a:rPr lang="en-GB" sz="2000" dirty="0" smtClean="0"/>
              <a:t>               </a:t>
            </a:r>
            <a:r>
              <a:rPr lang="en-GB" sz="1600" dirty="0" smtClean="0">
                <a:hlinkClick r:id="rId6"/>
              </a:rPr>
              <a:t>www.mrc.ac.uk/research/research-policy-ethics/data-sharing/data-management-plans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448436" cy="47730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616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4489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108 DMPs from the National Endowment for the Humanities (USA)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+mj-lt"/>
                <a:hlinkClick r:id="rId2"/>
              </a:rPr>
              <a:t>www.neh.gov/divisions/odh/grant-news/data-management-plans-successful-grant-applications-2011-2014-now-available</a:t>
            </a:r>
            <a:r>
              <a:rPr lang="en-GB" sz="20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+mj-lt"/>
              </a:rPr>
              <a:t>20+ scientific DMPs submitted to the NSF (USA) provided by UCSD</a:t>
            </a:r>
          </a:p>
          <a:p>
            <a:pPr>
              <a:spcBef>
                <a:spcPts val="0"/>
              </a:spcBef>
            </a:pPr>
            <a:r>
              <a:rPr lang="en-GB" sz="2000" dirty="0">
                <a:latin typeface="+mj-lt"/>
                <a:hlinkClick r:id="rId3"/>
              </a:rPr>
              <a:t>http://</a:t>
            </a:r>
            <a:r>
              <a:rPr lang="en-GB" sz="2000" dirty="0" smtClean="0">
                <a:latin typeface="+mj-lt"/>
                <a:hlinkClick r:id="rId3"/>
              </a:rPr>
              <a:t>libraries.ucsd.edu/services/data-curation/data-management/dmp-samples.html</a:t>
            </a: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2 Rural Economy &amp; Land Use (RELU) programme examples (UK)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+mj-lt"/>
                <a:hlinkClick r:id="rId4"/>
              </a:rPr>
              <a:t>http://relu.data-archive.ac.uk/data-sharing/planning/examples</a:t>
            </a:r>
            <a:endParaRPr lang="en-GB" sz="2000" dirty="0" smtClean="0">
              <a:latin typeface="+mj-lt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Further </a:t>
            </a:r>
            <a:r>
              <a:rPr lang="en-GB" sz="2400" dirty="0">
                <a:latin typeface="+mj-lt"/>
              </a:rPr>
              <a:t>examples: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000" dirty="0">
                <a:latin typeface="+mj-lt"/>
                <a:hlinkClick r:id="rId5"/>
              </a:rPr>
              <a:t>www.dcc.ac.uk/resources/data-management-plans/guidance-examples</a:t>
            </a:r>
            <a:r>
              <a:rPr lang="en-GB" sz="20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41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080111_1239_WhyYOUneeda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531692" cy="51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1103" y="2085975"/>
            <a:ext cx="38064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GB" sz="2800" dirty="0">
                <a:latin typeface="Trebuchet MS" panose="020B0603020202020204" pitchFamily="34" charset="0"/>
              </a:rPr>
              <a:t>Why YOU need a Data Management Plan</a:t>
            </a:r>
          </a:p>
          <a:p>
            <a:pPr>
              <a:buFontTx/>
              <a:buNone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>
              <a:buFontTx/>
              <a:buNone/>
              <a:defRPr/>
            </a:pPr>
            <a:r>
              <a:rPr lang="en-GB" dirty="0">
                <a:latin typeface="Trebuchet MS" panose="020B0603020202020204" pitchFamily="34" charset="0"/>
                <a:hlinkClick r:id="rId3"/>
              </a:rPr>
              <a:t>http://blogs.ch.cam.ac.uk/pmr/2011/08/01/why-you-need-a-data-management-plan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/>
          <a:lstStyle/>
          <a:p>
            <a:r>
              <a:rPr lang="en-GB" dirty="0" smtClean="0"/>
              <a:t>What if this was your laptop?</a:t>
            </a:r>
          </a:p>
        </p:txBody>
      </p:sp>
    </p:spTree>
    <p:extLst>
      <p:ext uri="{BB962C8B-B14F-4D97-AF65-F5344CB8AC3E}">
        <p14:creationId xmlns:p14="http://schemas.microsoft.com/office/powerpoint/2010/main" val="177675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279"/>
            <a:ext cx="8229600" cy="792482"/>
          </a:xfrm>
        </p:spPr>
        <p:txBody>
          <a:bodyPr/>
          <a:lstStyle/>
          <a:p>
            <a:r>
              <a:rPr lang="en-GB" dirty="0" smtClean="0"/>
              <a:t>More in-depth support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Online tools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Training courses 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Reviewing plans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Consultancy services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681"/>
          <a:stretch>
            <a:fillRect/>
          </a:stretch>
        </p:blipFill>
        <p:spPr bwMode="auto">
          <a:xfrm>
            <a:off x="1115616" y="5177839"/>
            <a:ext cx="3463966" cy="10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DMPonline_logo_biggerjpg.jpg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48" y="1556790"/>
            <a:ext cx="16637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2959" b="15809"/>
          <a:stretch/>
        </p:blipFill>
        <p:spPr>
          <a:xfrm>
            <a:off x="6392707" y="2176236"/>
            <a:ext cx="1796432" cy="1047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82921"/>
            <a:ext cx="3734837" cy="25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3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range of DMP support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001419"/>
          </a:xfrm>
        </p:spPr>
        <p:txBody>
          <a:bodyPr>
            <a:normAutofit/>
          </a:bodyPr>
          <a:lstStyle/>
          <a:p>
            <a:r>
              <a:rPr lang="en-GB" dirty="0" smtClean="0"/>
              <a:t>For example, Stanford University offers: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Information on funding agency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Guidance and best practice on writing a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 online tool (DMPTool)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Sample agency-specific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 FAQ and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 DMP review service</a:t>
            </a:r>
          </a:p>
          <a:p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library.stanford.edu/research/data-management-services/data-management-plans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09320"/>
            <a:ext cx="3758812" cy="3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9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Bristol DMP services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"/>
          <a:stretch/>
        </p:blipFill>
        <p:spPr>
          <a:xfrm>
            <a:off x="1691680" y="1268760"/>
            <a:ext cx="5450893" cy="497067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55776" y="6381328"/>
            <a:ext cx="36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data.bris.ac.uk/planningdata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371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56313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Integrating DMPs into workflows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6309320"/>
            <a:ext cx="8053498" cy="3208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800" dirty="0" smtClean="0">
                <a:hlinkClick r:id="rId2" action="ppaction://hlinkfile"/>
              </a:rPr>
              <a:t>www2.le.ac.uk/offices/itservices/about/news/old-news/2010/July/lucre-08-07-10</a:t>
            </a:r>
            <a:r>
              <a:rPr lang="en-GB" sz="1400" dirty="0" smtClean="0">
                <a:hlinkClick r:id="rId2" action="ppaction://hlinkfile"/>
              </a:rPr>
              <a:t>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05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7330414" cy="363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34076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/>
                <a:cs typeface="Calibri"/>
              </a:rPr>
              <a:t>Example of embedding flags </a:t>
            </a:r>
            <a:r>
              <a:rPr lang="en-GB" sz="2800" dirty="0" smtClean="0">
                <a:latin typeface="Calibri"/>
                <a:cs typeface="Calibri"/>
              </a:rPr>
              <a:t>into the grant costings system at the University of Leicester</a:t>
            </a:r>
            <a:endParaRPr lang="en-GB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44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DMPs to define / allocate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University of Manchester requires an outline DMP </a:t>
            </a:r>
            <a:r>
              <a:rPr lang="en-GB" b="1" dirty="0" smtClean="0"/>
              <a:t>prior</a:t>
            </a:r>
            <a:r>
              <a:rPr lang="en-GB" dirty="0" smtClean="0"/>
              <a:t> to a grant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This asks questions about the storage </a:t>
            </a:r>
            <a:r>
              <a:rPr lang="en-GB" dirty="0"/>
              <a:t>requirements to plan </a:t>
            </a:r>
            <a:r>
              <a:rPr lang="en-GB" dirty="0" smtClean="0"/>
              <a:t>activity / resourcing and allocate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outline DMP generates an </a:t>
            </a:r>
            <a:r>
              <a:rPr lang="en-GB" dirty="0"/>
              <a:t>RDM Plan Reference Number </a:t>
            </a:r>
            <a:r>
              <a:rPr lang="en-GB" dirty="0" smtClean="0"/>
              <a:t>to include in </a:t>
            </a:r>
            <a:r>
              <a:rPr lang="en-GB" dirty="0"/>
              <a:t>the Research Application </a:t>
            </a:r>
            <a:r>
              <a:rPr lang="en-GB" dirty="0" smtClean="0"/>
              <a:t>form. Researchers can’t proceed without this.</a:t>
            </a:r>
          </a:p>
          <a:p>
            <a:endParaRPr lang="en-GB" dirty="0" smtClean="0"/>
          </a:p>
          <a:p>
            <a:r>
              <a:rPr lang="en-GB" sz="2200" dirty="0" smtClean="0">
                <a:hlinkClick r:id="rId2"/>
              </a:rPr>
              <a:t>www.library.manchester.ac.uk/services-and-support/staff/research/ services/research-data-management/data-management-planning-tool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73428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Reviewing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418405" cy="4748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Useful guidelines</a:t>
            </a:r>
          </a:p>
          <a:p>
            <a:r>
              <a:rPr lang="en-GB" dirty="0" smtClean="0"/>
              <a:t>ESRC guidance </a:t>
            </a:r>
            <a:r>
              <a:rPr lang="en-GB" dirty="0"/>
              <a:t>for peer-reviewers </a:t>
            </a:r>
            <a:r>
              <a:rPr lang="en-GB" sz="2300" dirty="0" smtClean="0">
                <a:hlinkClick r:id="rId2"/>
              </a:rPr>
              <a:t>www.esrc.ac.uk</a:t>
            </a:r>
            <a:r>
              <a:rPr lang="en-GB" sz="2300" dirty="0">
                <a:hlinkClick r:id="rId2"/>
              </a:rPr>
              <a:t>/_</a:t>
            </a:r>
            <a:r>
              <a:rPr lang="en-GB" sz="2300" dirty="0" smtClean="0">
                <a:hlinkClick r:id="rId2"/>
              </a:rPr>
              <a:t>images/Data-Management-Plan-Guidance-for-peer-reviewers_tcm8-15569.pdf</a:t>
            </a:r>
            <a:r>
              <a:rPr lang="en-GB" sz="2300" dirty="0" smtClean="0"/>
              <a:t> </a:t>
            </a:r>
            <a:endParaRPr lang="en-GB" dirty="0" smtClean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r>
              <a:rPr lang="en-GB" dirty="0" smtClean="0"/>
              <a:t>Medical Research Council </a:t>
            </a:r>
            <a:r>
              <a:rPr lang="en-GB" dirty="0"/>
              <a:t>guidelines </a:t>
            </a:r>
            <a:r>
              <a:rPr lang="en-GB" sz="2300" dirty="0" smtClean="0">
                <a:hlinkClick r:id="rId3"/>
              </a:rPr>
              <a:t>www.mrc.ac.uk/documents/pdf /data-management-plans-guidance-for-reviewers</a:t>
            </a:r>
            <a:r>
              <a:rPr lang="en-GB" sz="2300" dirty="0" smtClean="0"/>
              <a:t> </a:t>
            </a:r>
            <a:endParaRPr lang="en-GB" dirty="0" smtClean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r>
              <a:rPr lang="en-GB" dirty="0" smtClean="0"/>
              <a:t>Johns Hopkins grant </a:t>
            </a:r>
            <a:r>
              <a:rPr lang="en-GB" dirty="0"/>
              <a:t>reviewers sheet </a:t>
            </a:r>
            <a:r>
              <a:rPr lang="en-GB" sz="2100" dirty="0">
                <a:hlinkClick r:id="rId4"/>
              </a:rPr>
              <a:t>https://</a:t>
            </a:r>
            <a:r>
              <a:rPr lang="en-GB" sz="2100" dirty="0" smtClean="0">
                <a:hlinkClick r:id="rId4"/>
              </a:rPr>
              <a:t>dmp.data.jhu.edu/resources/grant-reviewers-guide</a:t>
            </a:r>
            <a:r>
              <a:rPr lang="en-GB" sz="2100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062348" y="1628800"/>
            <a:ext cx="3326075" cy="4424957"/>
            <a:chOff x="4834991" y="1662956"/>
            <a:chExt cx="2992438" cy="4241800"/>
          </a:xfrm>
        </p:grpSpPr>
        <p:pic>
          <p:nvPicPr>
            <p:cNvPr id="4" name="Content Placeholder 3" descr="SnipIma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4991" y="1662956"/>
              <a:ext cx="2992438" cy="42418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5057522" y="2387150"/>
              <a:ext cx="2662280" cy="18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How to assess DMPs  </a:t>
              </a:r>
              <a:r>
                <a:rPr lang="en-GB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forthcoming guide</a:t>
              </a:r>
            </a:p>
            <a:p>
              <a:pPr algn="ctr"/>
              <a:endParaRPr lang="en-GB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GB" i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GB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2935" y="2019637"/>
              <a:ext cx="896867" cy="448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0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Helsinki 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61609" r="1584" b="7492"/>
          <a:stretch/>
        </p:blipFill>
        <p:spPr>
          <a:xfrm>
            <a:off x="467544" y="1340768"/>
            <a:ext cx="8075613" cy="358400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97178" y="515719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smtClean="0"/>
              <a:t>Consulting, supporting and networking with researchers &amp; all other interest groups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6381328"/>
            <a:ext cx="8398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/>
              <a:t>Slide content courtesy of Mari </a:t>
            </a:r>
            <a:r>
              <a:rPr lang="fi-FI" dirty="0"/>
              <a:t>Elisa Kuusniemi (</a:t>
            </a:r>
            <a:r>
              <a:rPr lang="fi-FI" dirty="0" smtClean="0"/>
              <a:t>MEK), University of Helsinki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671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DIY training kit for librarians - MANTRA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93095"/>
            <a:ext cx="8075240" cy="24091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Created by the data library at Edinburgh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Builds on the MANTRA online training for RDM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Equips and empowers librarians to training themselves in groups to address RDM and provide support  </a:t>
            </a:r>
          </a:p>
          <a:p>
            <a:pPr algn="ctr"/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datalib.edina.ac.uk/mantra/libtraining.html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268760"/>
            <a:ext cx="7380312" cy="29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94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7560840" cy="3888432"/>
          </a:xfrm>
        </p:spPr>
        <p:txBody>
          <a:bodyPr/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DMPs:</a:t>
            </a:r>
            <a:endParaRPr lang="en-GB" sz="3200" dirty="0"/>
          </a:p>
          <a:p>
            <a:pPr algn="ctr">
              <a:defRPr/>
            </a:pPr>
            <a:r>
              <a:rPr lang="en-GB" sz="3200" smtClean="0">
                <a:cs typeface="Calibri" pitchFamily="34" charset="0"/>
                <a:hlinkClick r:id="rId2"/>
              </a:rPr>
              <a:t>www.dcc.ac.uk/resources/                              data-management-plans</a:t>
            </a:r>
            <a:r>
              <a:rPr lang="en-GB" sz="3200" smtClean="0">
                <a:cs typeface="Calibri" pitchFamily="34" charset="0"/>
              </a:rPr>
              <a:t> </a:t>
            </a:r>
            <a:r>
              <a:rPr lang="en-GB" sz="3200" smtClean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@</a:t>
            </a:r>
            <a:r>
              <a:rPr lang="en-GB" sz="3200" dirty="0" err="1"/>
              <a:t>digitalcuration</a:t>
            </a:r>
            <a:r>
              <a:rPr lang="en-GB" sz="3200" dirty="0"/>
              <a:t> and #</a:t>
            </a:r>
            <a:r>
              <a:rPr lang="en-GB" sz="3200" dirty="0" err="1"/>
              <a:t>ukdcc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8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exercise: supporting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GB" dirty="0" smtClean="0"/>
              <a:t>Read the short case studies on supporting DMPs and discuss the merits of each approach:</a:t>
            </a:r>
          </a:p>
          <a:p>
            <a:pPr marL="457200" lvl="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GB" dirty="0" smtClean="0"/>
              <a:t>Which approach do you favour?</a:t>
            </a:r>
          </a:p>
          <a:p>
            <a:pPr marL="457200" lvl="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GB" dirty="0" smtClean="0"/>
              <a:t>What may be feasible to implement at your institution?</a:t>
            </a:r>
          </a:p>
          <a:p>
            <a:pPr marL="457200" lvl="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GB" dirty="0" smtClean="0"/>
              <a:t>Are there other types of support you would consider providing?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91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42856"/>
            <a:ext cx="7667897" cy="825904"/>
          </a:xfrm>
        </p:spPr>
        <p:txBody>
          <a:bodyPr/>
          <a:lstStyle/>
          <a:p>
            <a:r>
              <a:rPr lang="en-GB" dirty="0" smtClean="0"/>
              <a:t>How do DMPs help researchers?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66996" cy="4708947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Planning is useful whether or not a DMP needs submitted with a grant application, as it can help the researchers to…</a:t>
            </a:r>
          </a:p>
          <a:p>
            <a:pPr marL="685800" lvl="1" indent="-457200">
              <a:spcBef>
                <a:spcPts val="1800"/>
              </a:spcBef>
              <a:buClrTx/>
              <a:buFont typeface="Wingdings" charset="2"/>
              <a:buAutoNum type="arabicPlain"/>
            </a:pPr>
            <a:r>
              <a:rPr lang="en-GB" sz="2400" dirty="0" smtClean="0"/>
              <a:t>Make informed decisions to anticipate and avoid problems </a:t>
            </a:r>
          </a:p>
          <a:p>
            <a:pPr marL="685800" lvl="1" indent="-457200">
              <a:spcBef>
                <a:spcPts val="1800"/>
              </a:spcBef>
              <a:buClrTx/>
              <a:buFont typeface="Wingdings" charset="2"/>
              <a:buAutoNum type="arabicPlain"/>
            </a:pPr>
            <a:r>
              <a:rPr lang="en-GB" sz="2400" dirty="0" smtClean="0"/>
              <a:t>Avoid duplication, data loss and security breaches </a:t>
            </a:r>
          </a:p>
          <a:p>
            <a:pPr marL="685800" lvl="1" indent="-457200">
              <a:spcBef>
                <a:spcPts val="1800"/>
              </a:spcBef>
              <a:buClrTx/>
              <a:buFont typeface="Wingdings" charset="2"/>
              <a:buAutoNum type="arabicPlain"/>
            </a:pPr>
            <a:r>
              <a:rPr lang="en-GB" sz="2400" dirty="0" smtClean="0"/>
              <a:t>Develop procedures early on for consistency</a:t>
            </a:r>
          </a:p>
          <a:p>
            <a:pPr marL="685800" lvl="1" indent="-457200">
              <a:spcBef>
                <a:spcPts val="1800"/>
              </a:spcBef>
              <a:buClrTx/>
              <a:buFont typeface="Wingdings" charset="2"/>
              <a:buAutoNum type="arabicPlain"/>
            </a:pPr>
            <a:r>
              <a:rPr lang="en-GB" sz="2400" dirty="0" smtClean="0"/>
              <a:t>Ensure data are accurate, complete, reliable and secure</a:t>
            </a:r>
          </a:p>
          <a:p>
            <a:pPr marL="685800" lvl="1" indent="-457200">
              <a:spcBef>
                <a:spcPts val="1800"/>
              </a:spcBef>
              <a:buClrTx/>
              <a:buFont typeface="Wingdings" charset="2"/>
              <a:buAutoNum type="arabicPlain"/>
            </a:pPr>
            <a:r>
              <a:rPr lang="en-GB" sz="2400" dirty="0" smtClean="0"/>
              <a:t>Save time and effort to make their lives easier!</a:t>
            </a:r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58789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683994"/>
          </a:xfrm>
        </p:spPr>
        <p:txBody>
          <a:bodyPr/>
          <a:lstStyle/>
          <a:p>
            <a:r>
              <a:rPr lang="en-GB" dirty="0" smtClean="0"/>
              <a:t>Benefits of DMPs for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75240" cy="4641379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Opportunity to engage with researchers and improve RDM practice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Raise awareness of support available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Collate information to inform service delivery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Ensure the University is not exposed to </a:t>
            </a:r>
            <a:r>
              <a:rPr lang="en-GB" dirty="0" smtClean="0"/>
              <a:t>risk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Ability to recover costs via grants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52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1952" y="548680"/>
            <a:ext cx="8363272" cy="683994"/>
          </a:xfrm>
        </p:spPr>
        <p:txBody>
          <a:bodyPr/>
          <a:lstStyle/>
          <a:p>
            <a:r>
              <a:rPr lang="en-GB" altLang="en-US" dirty="0" smtClean="0"/>
              <a:t>Which UK funders require a DMP?</a:t>
            </a:r>
          </a:p>
        </p:txBody>
      </p:sp>
      <p:pic>
        <p:nvPicPr>
          <p:cNvPr id="9219" name="Content Placeholder 3" descr="Policy-tabl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792"/>
            <a:ext cx="7586663" cy="3762375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5600" y="6309320"/>
            <a:ext cx="813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2000" dirty="0">
                <a:ea typeface="Calibri" pitchFamily="34" charset="0"/>
                <a:cs typeface="Calibri" pitchFamily="34" charset="0"/>
                <a:hlinkClick r:id="rId4"/>
              </a:rPr>
              <a:t>www.dcc.ac.uk/resources/policy-and-legal/ overview-funders-data-policies</a:t>
            </a:r>
            <a:endParaRPr lang="en-GB" altLang="en-US" sz="20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44763" y="1844824"/>
            <a:ext cx="619125" cy="344963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868" y="5589239"/>
            <a:ext cx="788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n.b. Although the EPSRC doesn’t ask for a DMP in grant applications, it still expects one to be in place for every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4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Captu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792538"/>
            <a:ext cx="221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Bill &amp; Melinda Gates Found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24075"/>
            <a:ext cx="2868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Department for International Development - 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16652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8" descr="TDR: For Research on Diseases of Pover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880100"/>
            <a:ext cx="4125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0" descr="National Institute for Health Resear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067300"/>
            <a:ext cx="30956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25450" y="36195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en-GB" sz="4000" b="1" spc="-60" dirty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Some other funders that require DMPs or equivalent</a:t>
            </a:r>
          </a:p>
        </p:txBody>
      </p:sp>
      <p:pic>
        <p:nvPicPr>
          <p:cNvPr id="8200" name="Picture 17" descr="nsf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951163"/>
            <a:ext cx="44513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8" descr="banner-nih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2450"/>
            <a:ext cx="372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logo_en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17663"/>
            <a:ext cx="21478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1" descr="dfg_logo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5089525"/>
            <a:ext cx="34226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 descr="logo_genome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132138"/>
            <a:ext cx="17891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vetenskapsradet-logoty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521075"/>
            <a:ext cx="13843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2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What do research funders want?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Usually a brief plan submitted in grant applications, and in the case of NERC, a more detailed plan once funded</a:t>
            </a:r>
          </a:p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The Horizon 2020 pilot is different as DMPs are deliverables to be submitted during the project</a:t>
            </a:r>
            <a:endParaRPr lang="en-GB" sz="18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1-4 sides of A4 as attachment or a section in application form </a:t>
            </a:r>
            <a:endParaRPr lang="en-GB" sz="18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Typically a prose statement covering suggested themes</a:t>
            </a:r>
            <a:endParaRPr lang="en-GB" sz="18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An outline of data management and sharing plans, justifying decisions and any limitations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76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2253</Words>
  <Application>Microsoft Macintosh PowerPoint</Application>
  <PresentationFormat>Presentazione su schermo (4:3)</PresentationFormat>
  <Paragraphs>301</Paragraphs>
  <Slides>49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Essential</vt:lpstr>
      <vt:lpstr>Introduction to Data Management Plans and DMPonline</vt:lpstr>
      <vt:lpstr>What is a DMP and why write one?</vt:lpstr>
      <vt:lpstr>What is a data management plan?</vt:lpstr>
      <vt:lpstr>What if this was your laptop?</vt:lpstr>
      <vt:lpstr>How do DMPs help researchers?</vt:lpstr>
      <vt:lpstr>Benefits of DMPs for institutions</vt:lpstr>
      <vt:lpstr>Which UK funders require a DMP?</vt:lpstr>
      <vt:lpstr>Presentazione di PowerPoint</vt:lpstr>
      <vt:lpstr>What do research funders want?</vt:lpstr>
      <vt:lpstr>Different stages of a DMP</vt:lpstr>
      <vt:lpstr>DCC Checklist for a DMP</vt:lpstr>
      <vt:lpstr>Common themes in DMPs</vt:lpstr>
      <vt:lpstr>DMPonline for writing DMPs</vt:lpstr>
      <vt:lpstr>What is DMPonline? </vt:lpstr>
      <vt:lpstr>Main features in DMPonline</vt:lpstr>
      <vt:lpstr>How the tool works</vt:lpstr>
      <vt:lpstr>Organisations can do a range of things</vt:lpstr>
      <vt:lpstr>Organisations can add DMP template(s)</vt:lpstr>
      <vt:lpstr>You can have more than one template</vt:lpstr>
      <vt:lpstr>And templates can have multiple phases</vt:lpstr>
      <vt:lpstr>Provide examples answers</vt:lpstr>
      <vt:lpstr>Suggested answers </vt:lpstr>
      <vt:lpstr>Dropdown options and default styles</vt:lpstr>
      <vt:lpstr>Provide organisational guidance</vt:lpstr>
      <vt:lpstr>Guidance can be set at multiple levels</vt:lpstr>
      <vt:lpstr>Custom guidance</vt:lpstr>
      <vt:lpstr>Customising funder templates</vt:lpstr>
      <vt:lpstr>Institutional banner</vt:lpstr>
      <vt:lpstr>What to do to customise DMPonline?</vt:lpstr>
      <vt:lpstr>Options for non-UK users</vt:lpstr>
      <vt:lpstr>DMPonline internationalisation project</vt:lpstr>
      <vt:lpstr>More information</vt:lpstr>
      <vt:lpstr>Support for Data Management Plans</vt:lpstr>
      <vt:lpstr>A useful framework to get started</vt:lpstr>
      <vt:lpstr>Tips for writing DMPs</vt:lpstr>
      <vt:lpstr>DCC support on DMPs</vt:lpstr>
      <vt:lpstr>University guidance and support</vt:lpstr>
      <vt:lpstr>Example DMP templates</vt:lpstr>
      <vt:lpstr>Example plans</vt:lpstr>
      <vt:lpstr>More in-depth support</vt:lpstr>
      <vt:lpstr>A range of DMP support services</vt:lpstr>
      <vt:lpstr>University of Bristol DMP services</vt:lpstr>
      <vt:lpstr>Integrating DMPs into workflows</vt:lpstr>
      <vt:lpstr>Using DMPs to define / allocate storage</vt:lpstr>
      <vt:lpstr>Reviewing DMPs</vt:lpstr>
      <vt:lpstr>University of Helsinki example</vt:lpstr>
      <vt:lpstr>DIY training kit for librarians - MANTRA</vt:lpstr>
      <vt:lpstr>Thanks for listening </vt:lpstr>
      <vt:lpstr>Discussion exercise: supporting DMPs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Silvana Mangiaracina</cp:lastModifiedBy>
  <cp:revision>136</cp:revision>
  <dcterms:created xsi:type="dcterms:W3CDTF">2015-02-21T22:34:51Z</dcterms:created>
  <dcterms:modified xsi:type="dcterms:W3CDTF">2015-11-19T10:13:51Z</dcterms:modified>
</cp:coreProperties>
</file>