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6" r:id="rId1"/>
  </p:sldMasterIdLst>
  <p:notesMasterIdLst>
    <p:notesMasterId r:id="rId45"/>
  </p:notesMasterIdLst>
  <p:sldIdLst>
    <p:sldId id="256" r:id="rId2"/>
    <p:sldId id="367" r:id="rId3"/>
    <p:sldId id="317" r:id="rId4"/>
    <p:sldId id="349" r:id="rId5"/>
    <p:sldId id="348" r:id="rId6"/>
    <p:sldId id="346" r:id="rId7"/>
    <p:sldId id="318" r:id="rId8"/>
    <p:sldId id="319" r:id="rId9"/>
    <p:sldId id="352" r:id="rId10"/>
    <p:sldId id="337" r:id="rId11"/>
    <p:sldId id="353" r:id="rId12"/>
    <p:sldId id="354" r:id="rId13"/>
    <p:sldId id="355" r:id="rId14"/>
    <p:sldId id="356" r:id="rId15"/>
    <p:sldId id="357" r:id="rId16"/>
    <p:sldId id="358" r:id="rId17"/>
    <p:sldId id="369" r:id="rId18"/>
    <p:sldId id="371" r:id="rId19"/>
    <p:sldId id="338" r:id="rId20"/>
    <p:sldId id="339" r:id="rId21"/>
    <p:sldId id="320" r:id="rId22"/>
    <p:sldId id="321" r:id="rId23"/>
    <p:sldId id="340" r:id="rId24"/>
    <p:sldId id="322" r:id="rId25"/>
    <p:sldId id="323" r:id="rId26"/>
    <p:sldId id="324" r:id="rId27"/>
    <p:sldId id="325" r:id="rId28"/>
    <p:sldId id="326" r:id="rId29"/>
    <p:sldId id="327" r:id="rId30"/>
    <p:sldId id="341" r:id="rId31"/>
    <p:sldId id="342" r:id="rId32"/>
    <p:sldId id="343" r:id="rId33"/>
    <p:sldId id="344" r:id="rId34"/>
    <p:sldId id="361" r:id="rId35"/>
    <p:sldId id="363" r:id="rId36"/>
    <p:sldId id="362" r:id="rId37"/>
    <p:sldId id="366" r:id="rId38"/>
    <p:sldId id="368" r:id="rId39"/>
    <p:sldId id="359" r:id="rId40"/>
    <p:sldId id="360" r:id="rId41"/>
    <p:sldId id="334" r:id="rId42"/>
    <p:sldId id="335" r:id="rId43"/>
    <p:sldId id="308"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0000"/>
    <a:srgbClr val="DED410"/>
    <a:srgbClr val="0635BA"/>
    <a:srgbClr val="052B97"/>
    <a:srgbClr val="06069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47" autoAdjust="0"/>
    <p:restoredTop sz="99811" autoAdjust="0"/>
  </p:normalViewPr>
  <p:slideViewPr>
    <p:cSldViewPr>
      <p:cViewPr>
        <p:scale>
          <a:sx n="106" d="100"/>
          <a:sy n="106" d="100"/>
        </p:scale>
        <p:origin x="-1208"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7CCC17E-3E09-C846-A04D-ADAA60D0F860}" type="doc">
      <dgm:prSet loTypeId="urn:microsoft.com/office/officeart/2005/8/layout/cycle5" loCatId="cycle" qsTypeId="urn:microsoft.com/office/officeart/2005/8/quickstyle/simple4" qsCatId="simple" csTypeId="urn:microsoft.com/office/officeart/2005/8/colors/accent1_2" csCatId="accent1" phldr="1"/>
      <dgm:spPr/>
      <dgm:t>
        <a:bodyPr/>
        <a:lstStyle/>
        <a:p>
          <a:endParaRPr lang="en-US"/>
        </a:p>
      </dgm:t>
    </dgm:pt>
    <dgm:pt modelId="{61EED2B2-B1DD-0A4B-BC61-FA1B743058FB}">
      <dgm:prSet phldrT="[Text]" custT="1"/>
      <dgm:spPr>
        <a:solidFill>
          <a:srgbClr val="92D050"/>
        </a:solidFill>
        <a:ln>
          <a:solidFill>
            <a:schemeClr val="tx1"/>
          </a:solidFill>
        </a:ln>
      </dgm:spPr>
      <dgm:t>
        <a:bodyPr/>
        <a:lstStyle/>
        <a:p>
          <a:r>
            <a:rPr lang="en-US" sz="1600" b="1" dirty="0" smtClean="0">
              <a:solidFill>
                <a:schemeClr val="tx1"/>
              </a:solidFill>
            </a:rPr>
            <a:t>Analysis</a:t>
          </a:r>
          <a:endParaRPr lang="en-US" sz="1600" b="1" dirty="0">
            <a:solidFill>
              <a:schemeClr val="tx1"/>
            </a:solidFill>
          </a:endParaRPr>
        </a:p>
      </dgm:t>
    </dgm:pt>
    <dgm:pt modelId="{48485387-DEA5-1248-8B32-A5F6A805B97F}" type="parTrans" cxnId="{A29902B7-5A65-C743-9654-A59090EC057B}">
      <dgm:prSet/>
      <dgm:spPr/>
      <dgm:t>
        <a:bodyPr/>
        <a:lstStyle/>
        <a:p>
          <a:endParaRPr lang="en-US" sz="1800" b="1"/>
        </a:p>
      </dgm:t>
    </dgm:pt>
    <dgm:pt modelId="{55662AC2-2259-1D44-AA49-F7E6005AD65C}" type="sibTrans" cxnId="{A29902B7-5A65-C743-9654-A59090EC057B}">
      <dgm:prSet custT="1"/>
      <dgm:spPr>
        <a:solidFill>
          <a:schemeClr val="accent1"/>
        </a:solidFill>
        <a:ln w="15875">
          <a:solidFill>
            <a:schemeClr val="tx1"/>
          </a:solidFill>
        </a:ln>
      </dgm:spPr>
      <dgm:t>
        <a:bodyPr/>
        <a:lstStyle/>
        <a:p>
          <a:endParaRPr lang="en-US" sz="1800" b="1"/>
        </a:p>
      </dgm:t>
    </dgm:pt>
    <dgm:pt modelId="{475F2E26-D304-C64C-93F6-8950F93D9419}">
      <dgm:prSet phldrT="[Text]" custT="1"/>
      <dgm:spPr>
        <a:solidFill>
          <a:srgbClr val="92D050"/>
        </a:solidFill>
        <a:ln>
          <a:solidFill>
            <a:schemeClr val="tx1"/>
          </a:solidFill>
        </a:ln>
      </dgm:spPr>
      <dgm:t>
        <a:bodyPr/>
        <a:lstStyle/>
        <a:p>
          <a:r>
            <a:rPr lang="en-US" sz="1600" b="1" dirty="0" smtClean="0">
              <a:solidFill>
                <a:schemeClr val="tx1"/>
              </a:solidFill>
            </a:rPr>
            <a:t>Publication</a:t>
          </a:r>
          <a:endParaRPr lang="en-US" sz="1600" b="1" dirty="0">
            <a:solidFill>
              <a:schemeClr val="tx1"/>
            </a:solidFill>
          </a:endParaRPr>
        </a:p>
      </dgm:t>
    </dgm:pt>
    <dgm:pt modelId="{84327BE9-0D48-1C4A-B50B-924016BFCD54}" type="parTrans" cxnId="{89A4CB51-3EA4-074A-B1DC-219C24C3E174}">
      <dgm:prSet/>
      <dgm:spPr/>
      <dgm:t>
        <a:bodyPr/>
        <a:lstStyle/>
        <a:p>
          <a:endParaRPr lang="en-US" sz="1800" b="1"/>
        </a:p>
      </dgm:t>
    </dgm:pt>
    <dgm:pt modelId="{CC9983A7-D041-A94C-9E07-E662C56F28FE}" type="sibTrans" cxnId="{89A4CB51-3EA4-074A-B1DC-219C24C3E174}">
      <dgm:prSet custT="1"/>
      <dgm:spPr>
        <a:ln w="15875">
          <a:solidFill>
            <a:schemeClr val="tx1"/>
          </a:solidFill>
        </a:ln>
      </dgm:spPr>
      <dgm:t>
        <a:bodyPr/>
        <a:lstStyle/>
        <a:p>
          <a:endParaRPr lang="en-US" sz="1800" b="1"/>
        </a:p>
      </dgm:t>
    </dgm:pt>
    <dgm:pt modelId="{13D19C80-707E-0F4A-8E86-6C7269A7491A}">
      <dgm:prSet phldrT="[Text]" custT="1"/>
      <dgm:spPr>
        <a:solidFill>
          <a:srgbClr val="92D050"/>
        </a:solidFill>
        <a:ln>
          <a:solidFill>
            <a:schemeClr val="tx1"/>
          </a:solidFill>
        </a:ln>
      </dgm:spPr>
      <dgm:t>
        <a:bodyPr/>
        <a:lstStyle/>
        <a:p>
          <a:r>
            <a:rPr lang="en-US" sz="1600" b="1" dirty="0" smtClean="0">
              <a:solidFill>
                <a:schemeClr val="tx1"/>
              </a:solidFill>
            </a:rPr>
            <a:t>Review</a:t>
          </a:r>
          <a:endParaRPr lang="en-US" sz="1600" b="1" dirty="0">
            <a:solidFill>
              <a:schemeClr val="tx1"/>
            </a:solidFill>
          </a:endParaRPr>
        </a:p>
      </dgm:t>
    </dgm:pt>
    <dgm:pt modelId="{5B290BA4-E3B8-3E41-A620-35FC2100384D}" type="parTrans" cxnId="{B977A658-28FB-764A-B2F3-3F2CE471844C}">
      <dgm:prSet/>
      <dgm:spPr/>
      <dgm:t>
        <a:bodyPr/>
        <a:lstStyle/>
        <a:p>
          <a:endParaRPr lang="en-US" sz="1800" b="1"/>
        </a:p>
      </dgm:t>
    </dgm:pt>
    <dgm:pt modelId="{95182720-9841-6147-AD18-1ED755CB2432}" type="sibTrans" cxnId="{B977A658-28FB-764A-B2F3-3F2CE471844C}">
      <dgm:prSet custT="1"/>
      <dgm:spPr>
        <a:ln w="15875">
          <a:solidFill>
            <a:schemeClr val="tx1"/>
          </a:solidFill>
        </a:ln>
      </dgm:spPr>
      <dgm:t>
        <a:bodyPr/>
        <a:lstStyle/>
        <a:p>
          <a:endParaRPr lang="en-US" sz="1800" b="1"/>
        </a:p>
      </dgm:t>
    </dgm:pt>
    <dgm:pt modelId="{0AB8CA83-810E-C247-A4E7-5A8BC3E42299}">
      <dgm:prSet phldrT="[Text]" custT="1"/>
      <dgm:spPr>
        <a:solidFill>
          <a:srgbClr val="92D050"/>
        </a:solidFill>
        <a:ln>
          <a:solidFill>
            <a:schemeClr val="tx1"/>
          </a:solidFill>
        </a:ln>
      </dgm:spPr>
      <dgm:t>
        <a:bodyPr/>
        <a:lstStyle/>
        <a:p>
          <a:r>
            <a:rPr lang="en-US" sz="1600" b="1" dirty="0" smtClean="0">
              <a:solidFill>
                <a:schemeClr val="tx1"/>
              </a:solidFill>
            </a:rPr>
            <a:t>Conceptualisation</a:t>
          </a:r>
          <a:endParaRPr lang="en-US" sz="1600" b="1" dirty="0">
            <a:solidFill>
              <a:schemeClr val="tx1"/>
            </a:solidFill>
          </a:endParaRPr>
        </a:p>
      </dgm:t>
    </dgm:pt>
    <dgm:pt modelId="{52DA401F-7389-B440-B894-C0CA7535BDA8}" type="parTrans" cxnId="{B4B755AB-1676-8741-B5F1-50C4B699E36B}">
      <dgm:prSet/>
      <dgm:spPr/>
      <dgm:t>
        <a:bodyPr/>
        <a:lstStyle/>
        <a:p>
          <a:endParaRPr lang="en-US" sz="1800" b="1"/>
        </a:p>
      </dgm:t>
    </dgm:pt>
    <dgm:pt modelId="{8B06CA3D-7F8E-5648-9D2D-325411BFB6AB}" type="sibTrans" cxnId="{B4B755AB-1676-8741-B5F1-50C4B699E36B}">
      <dgm:prSet custT="1"/>
      <dgm:spPr>
        <a:ln w="15875">
          <a:solidFill>
            <a:schemeClr val="tx1"/>
          </a:solidFill>
        </a:ln>
      </dgm:spPr>
      <dgm:t>
        <a:bodyPr/>
        <a:lstStyle/>
        <a:p>
          <a:endParaRPr lang="en-US" sz="1800" b="1"/>
        </a:p>
      </dgm:t>
    </dgm:pt>
    <dgm:pt modelId="{98F3DCF9-7EFA-4E49-985C-0756C51B05C5}">
      <dgm:prSet phldrT="[Text]" custT="1"/>
      <dgm:spPr>
        <a:solidFill>
          <a:srgbClr val="92D050"/>
        </a:solidFill>
        <a:ln>
          <a:solidFill>
            <a:schemeClr val="tx1"/>
          </a:solidFill>
        </a:ln>
      </dgm:spPr>
      <dgm:t>
        <a:bodyPr/>
        <a:lstStyle/>
        <a:p>
          <a:r>
            <a:rPr lang="en-US" sz="1600" b="1" dirty="0" smtClean="0">
              <a:solidFill>
                <a:schemeClr val="tx1"/>
              </a:solidFill>
            </a:rPr>
            <a:t>Data gathering</a:t>
          </a:r>
          <a:endParaRPr lang="en-US" sz="1600" b="1" dirty="0">
            <a:solidFill>
              <a:schemeClr val="tx1"/>
            </a:solidFill>
          </a:endParaRPr>
        </a:p>
      </dgm:t>
    </dgm:pt>
    <dgm:pt modelId="{5896B1AD-EAAB-224E-B98D-67F5D84B1F18}" type="parTrans" cxnId="{0EA13692-15FA-A549-A038-78470FF4F5CB}">
      <dgm:prSet/>
      <dgm:spPr/>
      <dgm:t>
        <a:bodyPr/>
        <a:lstStyle/>
        <a:p>
          <a:endParaRPr lang="en-US" sz="1800" b="1"/>
        </a:p>
      </dgm:t>
    </dgm:pt>
    <dgm:pt modelId="{86EABCA6-BC66-DA4A-A94D-BEAF39026AAB}" type="sibTrans" cxnId="{0EA13692-15FA-A549-A038-78470FF4F5CB}">
      <dgm:prSet custT="1"/>
      <dgm:spPr>
        <a:ln w="15875">
          <a:solidFill>
            <a:schemeClr val="tx1"/>
          </a:solidFill>
        </a:ln>
      </dgm:spPr>
      <dgm:t>
        <a:bodyPr/>
        <a:lstStyle/>
        <a:p>
          <a:endParaRPr lang="en-US" sz="1800" b="1"/>
        </a:p>
      </dgm:t>
    </dgm:pt>
    <dgm:pt modelId="{A6C7885A-FA2C-0A4A-86BA-8DB6C8B11D91}" type="pres">
      <dgm:prSet presAssocID="{67CCC17E-3E09-C846-A04D-ADAA60D0F860}" presName="cycle" presStyleCnt="0">
        <dgm:presLayoutVars>
          <dgm:dir/>
          <dgm:resizeHandles val="exact"/>
        </dgm:presLayoutVars>
      </dgm:prSet>
      <dgm:spPr/>
      <dgm:t>
        <a:bodyPr/>
        <a:lstStyle/>
        <a:p>
          <a:endParaRPr lang="en-US"/>
        </a:p>
      </dgm:t>
    </dgm:pt>
    <dgm:pt modelId="{580C19E4-36EC-D24D-BFF5-E7DD8424BAE5}" type="pres">
      <dgm:prSet presAssocID="{61EED2B2-B1DD-0A4B-BC61-FA1B743058FB}" presName="node" presStyleLbl="node1" presStyleIdx="0" presStyleCnt="5" custScaleX="158110" custScaleY="100400">
        <dgm:presLayoutVars>
          <dgm:bulletEnabled val="1"/>
        </dgm:presLayoutVars>
      </dgm:prSet>
      <dgm:spPr/>
      <dgm:t>
        <a:bodyPr/>
        <a:lstStyle/>
        <a:p>
          <a:endParaRPr lang="en-US"/>
        </a:p>
      </dgm:t>
    </dgm:pt>
    <dgm:pt modelId="{28DCB1B6-9CDE-FF40-84EF-1C372B54666A}" type="pres">
      <dgm:prSet presAssocID="{61EED2B2-B1DD-0A4B-BC61-FA1B743058FB}" presName="spNode" presStyleCnt="0"/>
      <dgm:spPr/>
    </dgm:pt>
    <dgm:pt modelId="{78759C6D-8DB8-344E-8260-970577A2E820}" type="pres">
      <dgm:prSet presAssocID="{55662AC2-2259-1D44-AA49-F7E6005AD65C}" presName="sibTrans" presStyleLbl="sibTrans1D1" presStyleIdx="0" presStyleCnt="5"/>
      <dgm:spPr/>
      <dgm:t>
        <a:bodyPr/>
        <a:lstStyle/>
        <a:p>
          <a:endParaRPr lang="en-US"/>
        </a:p>
      </dgm:t>
    </dgm:pt>
    <dgm:pt modelId="{022B8C95-E496-304F-AB3E-BA5AEF3CA2DC}" type="pres">
      <dgm:prSet presAssocID="{475F2E26-D304-C64C-93F6-8950F93D9419}" presName="node" presStyleLbl="node1" presStyleIdx="1" presStyleCnt="5" custScaleX="213602" custRadScaleRad="90968" custRadScaleInc="-993">
        <dgm:presLayoutVars>
          <dgm:bulletEnabled val="1"/>
        </dgm:presLayoutVars>
      </dgm:prSet>
      <dgm:spPr/>
      <dgm:t>
        <a:bodyPr/>
        <a:lstStyle/>
        <a:p>
          <a:endParaRPr lang="en-US"/>
        </a:p>
      </dgm:t>
    </dgm:pt>
    <dgm:pt modelId="{7034ED29-07BC-2743-8E23-2EE905F03514}" type="pres">
      <dgm:prSet presAssocID="{475F2E26-D304-C64C-93F6-8950F93D9419}" presName="spNode" presStyleCnt="0"/>
      <dgm:spPr/>
    </dgm:pt>
    <dgm:pt modelId="{A9824219-5D46-2241-B76E-3A2A00726A14}" type="pres">
      <dgm:prSet presAssocID="{CC9983A7-D041-A94C-9E07-E662C56F28FE}" presName="sibTrans" presStyleLbl="sibTrans1D1" presStyleIdx="1" presStyleCnt="5"/>
      <dgm:spPr/>
      <dgm:t>
        <a:bodyPr/>
        <a:lstStyle/>
        <a:p>
          <a:endParaRPr lang="en-US"/>
        </a:p>
      </dgm:t>
    </dgm:pt>
    <dgm:pt modelId="{E9A98348-9357-1E45-9E42-1EA089E41A8B}" type="pres">
      <dgm:prSet presAssocID="{13D19C80-707E-0F4A-8E86-6C7269A7491A}" presName="node" presStyleLbl="node1" presStyleIdx="2" presStyleCnt="5" custScaleX="160545" custRadScaleRad="126031" custRadScaleInc="-71149">
        <dgm:presLayoutVars>
          <dgm:bulletEnabled val="1"/>
        </dgm:presLayoutVars>
      </dgm:prSet>
      <dgm:spPr/>
      <dgm:t>
        <a:bodyPr/>
        <a:lstStyle/>
        <a:p>
          <a:endParaRPr lang="en-US"/>
        </a:p>
      </dgm:t>
    </dgm:pt>
    <dgm:pt modelId="{F8F356D1-2325-2B44-8FD1-07C052011020}" type="pres">
      <dgm:prSet presAssocID="{13D19C80-707E-0F4A-8E86-6C7269A7491A}" presName="spNode" presStyleCnt="0"/>
      <dgm:spPr/>
    </dgm:pt>
    <dgm:pt modelId="{797D2734-F513-BD4F-9F1A-8F7BF4C31DB9}" type="pres">
      <dgm:prSet presAssocID="{95182720-9841-6147-AD18-1ED755CB2432}" presName="sibTrans" presStyleLbl="sibTrans1D1" presStyleIdx="2" presStyleCnt="5"/>
      <dgm:spPr/>
      <dgm:t>
        <a:bodyPr/>
        <a:lstStyle/>
        <a:p>
          <a:endParaRPr lang="en-US"/>
        </a:p>
      </dgm:t>
    </dgm:pt>
    <dgm:pt modelId="{8D828451-9D58-5545-A98A-8243CDA29859}" type="pres">
      <dgm:prSet presAssocID="{0AB8CA83-810E-C247-A4E7-5A8BC3E42299}" presName="node" presStyleLbl="node1" presStyleIdx="3" presStyleCnt="5" custScaleX="237291" custScaleY="98524" custRadScaleRad="109281" custRadScaleInc="43644">
        <dgm:presLayoutVars>
          <dgm:bulletEnabled val="1"/>
        </dgm:presLayoutVars>
      </dgm:prSet>
      <dgm:spPr/>
      <dgm:t>
        <a:bodyPr/>
        <a:lstStyle/>
        <a:p>
          <a:endParaRPr lang="en-US"/>
        </a:p>
      </dgm:t>
    </dgm:pt>
    <dgm:pt modelId="{F203FC91-F0B8-BE49-B78F-56B7DF023502}" type="pres">
      <dgm:prSet presAssocID="{0AB8CA83-810E-C247-A4E7-5A8BC3E42299}" presName="spNode" presStyleCnt="0"/>
      <dgm:spPr/>
    </dgm:pt>
    <dgm:pt modelId="{98221D17-33CF-F542-BEA0-1596CA3A27B8}" type="pres">
      <dgm:prSet presAssocID="{8B06CA3D-7F8E-5648-9D2D-325411BFB6AB}" presName="sibTrans" presStyleLbl="sibTrans1D1" presStyleIdx="3" presStyleCnt="5"/>
      <dgm:spPr/>
      <dgm:t>
        <a:bodyPr/>
        <a:lstStyle/>
        <a:p>
          <a:endParaRPr lang="en-US"/>
        </a:p>
      </dgm:t>
    </dgm:pt>
    <dgm:pt modelId="{2AEAA45D-85DE-6B49-A321-9E049F0FB865}" type="pres">
      <dgm:prSet presAssocID="{98F3DCF9-7EFA-4E49-985C-0756C51B05C5}" presName="node" presStyleLbl="node1" presStyleIdx="4" presStyleCnt="5" custScaleX="182323">
        <dgm:presLayoutVars>
          <dgm:bulletEnabled val="1"/>
        </dgm:presLayoutVars>
      </dgm:prSet>
      <dgm:spPr/>
      <dgm:t>
        <a:bodyPr/>
        <a:lstStyle/>
        <a:p>
          <a:endParaRPr lang="en-US"/>
        </a:p>
      </dgm:t>
    </dgm:pt>
    <dgm:pt modelId="{BEEB8D10-FC68-444B-A307-E75CD59BE154}" type="pres">
      <dgm:prSet presAssocID="{98F3DCF9-7EFA-4E49-985C-0756C51B05C5}" presName="spNode" presStyleCnt="0"/>
      <dgm:spPr/>
    </dgm:pt>
    <dgm:pt modelId="{9AB719A0-FB2A-3147-AD69-94526A801941}" type="pres">
      <dgm:prSet presAssocID="{86EABCA6-BC66-DA4A-A94D-BEAF39026AAB}" presName="sibTrans" presStyleLbl="sibTrans1D1" presStyleIdx="4" presStyleCnt="5"/>
      <dgm:spPr/>
      <dgm:t>
        <a:bodyPr/>
        <a:lstStyle/>
        <a:p>
          <a:endParaRPr lang="en-US"/>
        </a:p>
      </dgm:t>
    </dgm:pt>
  </dgm:ptLst>
  <dgm:cxnLst>
    <dgm:cxn modelId="{5F6A3D47-13DA-4F42-B403-58B52E1802BE}" type="presOf" srcId="{0AB8CA83-810E-C247-A4E7-5A8BC3E42299}" destId="{8D828451-9D58-5545-A98A-8243CDA29859}" srcOrd="0" destOrd="0" presId="urn:microsoft.com/office/officeart/2005/8/layout/cycle5"/>
    <dgm:cxn modelId="{9B8A7F2C-14F6-46ED-9F40-A074D0436FD6}" type="presOf" srcId="{13D19C80-707E-0F4A-8E86-6C7269A7491A}" destId="{E9A98348-9357-1E45-9E42-1EA089E41A8B}" srcOrd="0" destOrd="0" presId="urn:microsoft.com/office/officeart/2005/8/layout/cycle5"/>
    <dgm:cxn modelId="{9C69461C-C688-4E17-AD83-345558124327}" type="presOf" srcId="{CC9983A7-D041-A94C-9E07-E662C56F28FE}" destId="{A9824219-5D46-2241-B76E-3A2A00726A14}" srcOrd="0" destOrd="0" presId="urn:microsoft.com/office/officeart/2005/8/layout/cycle5"/>
    <dgm:cxn modelId="{89A4CB51-3EA4-074A-B1DC-219C24C3E174}" srcId="{67CCC17E-3E09-C846-A04D-ADAA60D0F860}" destId="{475F2E26-D304-C64C-93F6-8950F93D9419}" srcOrd="1" destOrd="0" parTransId="{84327BE9-0D48-1C4A-B50B-924016BFCD54}" sibTransId="{CC9983A7-D041-A94C-9E07-E662C56F28FE}"/>
    <dgm:cxn modelId="{0EA13692-15FA-A549-A038-78470FF4F5CB}" srcId="{67CCC17E-3E09-C846-A04D-ADAA60D0F860}" destId="{98F3DCF9-7EFA-4E49-985C-0756C51B05C5}" srcOrd="4" destOrd="0" parTransId="{5896B1AD-EAAB-224E-B98D-67F5D84B1F18}" sibTransId="{86EABCA6-BC66-DA4A-A94D-BEAF39026AAB}"/>
    <dgm:cxn modelId="{A29902B7-5A65-C743-9654-A59090EC057B}" srcId="{67CCC17E-3E09-C846-A04D-ADAA60D0F860}" destId="{61EED2B2-B1DD-0A4B-BC61-FA1B743058FB}" srcOrd="0" destOrd="0" parTransId="{48485387-DEA5-1248-8B32-A5F6A805B97F}" sibTransId="{55662AC2-2259-1D44-AA49-F7E6005AD65C}"/>
    <dgm:cxn modelId="{2D98F6AC-F7DD-4D71-9906-4343F8C36C2B}" type="presOf" srcId="{86EABCA6-BC66-DA4A-A94D-BEAF39026AAB}" destId="{9AB719A0-FB2A-3147-AD69-94526A801941}" srcOrd="0" destOrd="0" presId="urn:microsoft.com/office/officeart/2005/8/layout/cycle5"/>
    <dgm:cxn modelId="{779416A4-E414-40AE-8AB7-860759C064F1}" type="presOf" srcId="{8B06CA3D-7F8E-5648-9D2D-325411BFB6AB}" destId="{98221D17-33CF-F542-BEA0-1596CA3A27B8}" srcOrd="0" destOrd="0" presId="urn:microsoft.com/office/officeart/2005/8/layout/cycle5"/>
    <dgm:cxn modelId="{CEE0ED57-3C7B-4502-A96A-A8C75CF63834}" type="presOf" srcId="{95182720-9841-6147-AD18-1ED755CB2432}" destId="{797D2734-F513-BD4F-9F1A-8F7BF4C31DB9}" srcOrd="0" destOrd="0" presId="urn:microsoft.com/office/officeart/2005/8/layout/cycle5"/>
    <dgm:cxn modelId="{B4B755AB-1676-8741-B5F1-50C4B699E36B}" srcId="{67CCC17E-3E09-C846-A04D-ADAA60D0F860}" destId="{0AB8CA83-810E-C247-A4E7-5A8BC3E42299}" srcOrd="3" destOrd="0" parTransId="{52DA401F-7389-B440-B894-C0CA7535BDA8}" sibTransId="{8B06CA3D-7F8E-5648-9D2D-325411BFB6AB}"/>
    <dgm:cxn modelId="{2747A09E-75EA-4C41-AB6E-9DCFEAB2512E}" type="presOf" srcId="{98F3DCF9-7EFA-4E49-985C-0756C51B05C5}" destId="{2AEAA45D-85DE-6B49-A321-9E049F0FB865}" srcOrd="0" destOrd="0" presId="urn:microsoft.com/office/officeart/2005/8/layout/cycle5"/>
    <dgm:cxn modelId="{CC2AF3AA-BC03-4A92-BC0A-C407D40D03CF}" type="presOf" srcId="{61EED2B2-B1DD-0A4B-BC61-FA1B743058FB}" destId="{580C19E4-36EC-D24D-BFF5-E7DD8424BAE5}" srcOrd="0" destOrd="0" presId="urn:microsoft.com/office/officeart/2005/8/layout/cycle5"/>
    <dgm:cxn modelId="{21BE76C9-0FDE-480F-A2A3-3942DDCE8E44}" type="presOf" srcId="{55662AC2-2259-1D44-AA49-F7E6005AD65C}" destId="{78759C6D-8DB8-344E-8260-970577A2E820}" srcOrd="0" destOrd="0" presId="urn:microsoft.com/office/officeart/2005/8/layout/cycle5"/>
    <dgm:cxn modelId="{52F64207-C617-479A-88B1-593B484AAA76}" type="presOf" srcId="{67CCC17E-3E09-C846-A04D-ADAA60D0F860}" destId="{A6C7885A-FA2C-0A4A-86BA-8DB6C8B11D91}" srcOrd="0" destOrd="0" presId="urn:microsoft.com/office/officeart/2005/8/layout/cycle5"/>
    <dgm:cxn modelId="{E328ACBA-D4D9-4610-BA6D-E13B0726E361}" type="presOf" srcId="{475F2E26-D304-C64C-93F6-8950F93D9419}" destId="{022B8C95-E496-304F-AB3E-BA5AEF3CA2DC}" srcOrd="0" destOrd="0" presId="urn:microsoft.com/office/officeart/2005/8/layout/cycle5"/>
    <dgm:cxn modelId="{B977A658-28FB-764A-B2F3-3F2CE471844C}" srcId="{67CCC17E-3E09-C846-A04D-ADAA60D0F860}" destId="{13D19C80-707E-0F4A-8E86-6C7269A7491A}" srcOrd="2" destOrd="0" parTransId="{5B290BA4-E3B8-3E41-A620-35FC2100384D}" sibTransId="{95182720-9841-6147-AD18-1ED755CB2432}"/>
    <dgm:cxn modelId="{44A4007A-411B-40A1-AAE2-D92C5FFDFACC}" type="presParOf" srcId="{A6C7885A-FA2C-0A4A-86BA-8DB6C8B11D91}" destId="{580C19E4-36EC-D24D-BFF5-E7DD8424BAE5}" srcOrd="0" destOrd="0" presId="urn:microsoft.com/office/officeart/2005/8/layout/cycle5"/>
    <dgm:cxn modelId="{E0C8B7D3-7D4E-410B-AC5C-6AE9FD7C6CED}" type="presParOf" srcId="{A6C7885A-FA2C-0A4A-86BA-8DB6C8B11D91}" destId="{28DCB1B6-9CDE-FF40-84EF-1C372B54666A}" srcOrd="1" destOrd="0" presId="urn:microsoft.com/office/officeart/2005/8/layout/cycle5"/>
    <dgm:cxn modelId="{07CFC2F2-713B-4D6C-83CB-761F7BB72255}" type="presParOf" srcId="{A6C7885A-FA2C-0A4A-86BA-8DB6C8B11D91}" destId="{78759C6D-8DB8-344E-8260-970577A2E820}" srcOrd="2" destOrd="0" presId="urn:microsoft.com/office/officeart/2005/8/layout/cycle5"/>
    <dgm:cxn modelId="{3B9421EC-D784-413F-9B87-0A62132DB10D}" type="presParOf" srcId="{A6C7885A-FA2C-0A4A-86BA-8DB6C8B11D91}" destId="{022B8C95-E496-304F-AB3E-BA5AEF3CA2DC}" srcOrd="3" destOrd="0" presId="urn:microsoft.com/office/officeart/2005/8/layout/cycle5"/>
    <dgm:cxn modelId="{19461B9B-4575-47D0-9F30-A8BB9FCE18DB}" type="presParOf" srcId="{A6C7885A-FA2C-0A4A-86BA-8DB6C8B11D91}" destId="{7034ED29-07BC-2743-8E23-2EE905F03514}" srcOrd="4" destOrd="0" presId="urn:microsoft.com/office/officeart/2005/8/layout/cycle5"/>
    <dgm:cxn modelId="{949E7226-9357-433A-81F5-A141C22FD7B1}" type="presParOf" srcId="{A6C7885A-FA2C-0A4A-86BA-8DB6C8B11D91}" destId="{A9824219-5D46-2241-B76E-3A2A00726A14}" srcOrd="5" destOrd="0" presId="urn:microsoft.com/office/officeart/2005/8/layout/cycle5"/>
    <dgm:cxn modelId="{FC7D2961-2193-4D11-88A3-30A57719496A}" type="presParOf" srcId="{A6C7885A-FA2C-0A4A-86BA-8DB6C8B11D91}" destId="{E9A98348-9357-1E45-9E42-1EA089E41A8B}" srcOrd="6" destOrd="0" presId="urn:microsoft.com/office/officeart/2005/8/layout/cycle5"/>
    <dgm:cxn modelId="{02AAF1FB-8E1B-4C89-B755-2539B7DA6608}" type="presParOf" srcId="{A6C7885A-FA2C-0A4A-86BA-8DB6C8B11D91}" destId="{F8F356D1-2325-2B44-8FD1-07C052011020}" srcOrd="7" destOrd="0" presId="urn:microsoft.com/office/officeart/2005/8/layout/cycle5"/>
    <dgm:cxn modelId="{36A8D321-7964-4C67-9775-79ACB66FBD2F}" type="presParOf" srcId="{A6C7885A-FA2C-0A4A-86BA-8DB6C8B11D91}" destId="{797D2734-F513-BD4F-9F1A-8F7BF4C31DB9}" srcOrd="8" destOrd="0" presId="urn:microsoft.com/office/officeart/2005/8/layout/cycle5"/>
    <dgm:cxn modelId="{F53963A9-788B-40C1-8D75-C3A086DE6A21}" type="presParOf" srcId="{A6C7885A-FA2C-0A4A-86BA-8DB6C8B11D91}" destId="{8D828451-9D58-5545-A98A-8243CDA29859}" srcOrd="9" destOrd="0" presId="urn:microsoft.com/office/officeart/2005/8/layout/cycle5"/>
    <dgm:cxn modelId="{9B4DD6BD-D6F4-4817-AE22-CC116A61BED2}" type="presParOf" srcId="{A6C7885A-FA2C-0A4A-86BA-8DB6C8B11D91}" destId="{F203FC91-F0B8-BE49-B78F-56B7DF023502}" srcOrd="10" destOrd="0" presId="urn:microsoft.com/office/officeart/2005/8/layout/cycle5"/>
    <dgm:cxn modelId="{92097BF0-77AA-4413-AC7A-F7F81D8256F6}" type="presParOf" srcId="{A6C7885A-FA2C-0A4A-86BA-8DB6C8B11D91}" destId="{98221D17-33CF-F542-BEA0-1596CA3A27B8}" srcOrd="11" destOrd="0" presId="urn:microsoft.com/office/officeart/2005/8/layout/cycle5"/>
    <dgm:cxn modelId="{47A16164-186B-4643-B153-11310F82C713}" type="presParOf" srcId="{A6C7885A-FA2C-0A4A-86BA-8DB6C8B11D91}" destId="{2AEAA45D-85DE-6B49-A321-9E049F0FB865}" srcOrd="12" destOrd="0" presId="urn:microsoft.com/office/officeart/2005/8/layout/cycle5"/>
    <dgm:cxn modelId="{72753923-F34A-43A4-B016-8766E19412C0}" type="presParOf" srcId="{A6C7885A-FA2C-0A4A-86BA-8DB6C8B11D91}" destId="{BEEB8D10-FC68-444B-A307-E75CD59BE154}" srcOrd="13" destOrd="0" presId="urn:microsoft.com/office/officeart/2005/8/layout/cycle5"/>
    <dgm:cxn modelId="{C60B2FB7-A4E4-460A-972B-AC93AE5BB71E}" type="presParOf" srcId="{A6C7885A-FA2C-0A4A-86BA-8DB6C8B11D91}" destId="{9AB719A0-FB2A-3147-AD69-94526A801941}" srcOrd="14" destOrd="0" presId="urn:microsoft.com/office/officeart/2005/8/layout/cycle5"/>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80C19E4-36EC-D24D-BFF5-E7DD8424BAE5}">
      <dsp:nvSpPr>
        <dsp:cNvPr id="0" name=""/>
        <dsp:cNvSpPr/>
      </dsp:nvSpPr>
      <dsp:spPr>
        <a:xfrm>
          <a:off x="1960818" y="-133"/>
          <a:ext cx="1295875" cy="534873"/>
        </a:xfrm>
        <a:prstGeom prst="roundRect">
          <a:avLst/>
        </a:prstGeom>
        <a:solidFill>
          <a:srgbClr val="92D050"/>
        </a:solidFill>
        <a:ln>
          <a:solidFill>
            <a:schemeClr val="tx1"/>
          </a:solid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Analysis</a:t>
          </a:r>
          <a:endParaRPr lang="en-US" sz="1600" b="1" kern="1200" dirty="0">
            <a:solidFill>
              <a:schemeClr val="tx1"/>
            </a:solidFill>
          </a:endParaRPr>
        </a:p>
      </dsp:txBody>
      <dsp:txXfrm>
        <a:off x="1986928" y="25977"/>
        <a:ext cx="1243655" cy="482653"/>
      </dsp:txXfrm>
    </dsp:sp>
    <dsp:sp modelId="{78759C6D-8DB8-344E-8260-970577A2E820}">
      <dsp:nvSpPr>
        <dsp:cNvPr id="0" name=""/>
        <dsp:cNvSpPr/>
      </dsp:nvSpPr>
      <dsp:spPr>
        <a:xfrm>
          <a:off x="1313781" y="25914"/>
          <a:ext cx="2130948" cy="2130948"/>
        </a:xfrm>
        <a:custGeom>
          <a:avLst/>
          <a:gdLst/>
          <a:ahLst/>
          <a:cxnLst/>
          <a:rect l="0" t="0" r="0" b="0"/>
          <a:pathLst>
            <a:path>
              <a:moveTo>
                <a:pt x="1976357" y="512729"/>
              </a:moveTo>
              <a:arcTo wR="1065474" hR="1065474" stAng="19724982" swAng="599486"/>
            </a:path>
          </a:pathLst>
        </a:custGeom>
        <a:noFill/>
        <a:ln w="1587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022B8C95-E496-304F-AB3E-BA5AEF3CA2DC}">
      <dsp:nvSpPr>
        <dsp:cNvPr id="0" name=""/>
        <dsp:cNvSpPr/>
      </dsp:nvSpPr>
      <dsp:spPr>
        <a:xfrm>
          <a:off x="2653960" y="763062"/>
          <a:ext cx="1750689" cy="532742"/>
        </a:xfrm>
        <a:prstGeom prst="roundRect">
          <a:avLst/>
        </a:prstGeom>
        <a:solidFill>
          <a:srgbClr val="92D050"/>
        </a:solidFill>
        <a:ln>
          <a:solidFill>
            <a:schemeClr val="tx1"/>
          </a:solid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Publication</a:t>
          </a:r>
          <a:endParaRPr lang="en-US" sz="1600" b="1" kern="1200" dirty="0">
            <a:solidFill>
              <a:schemeClr val="tx1"/>
            </a:solidFill>
          </a:endParaRPr>
        </a:p>
      </dsp:txBody>
      <dsp:txXfrm>
        <a:off x="2679966" y="789068"/>
        <a:ext cx="1698677" cy="480730"/>
      </dsp:txXfrm>
    </dsp:sp>
    <dsp:sp modelId="{A9824219-5D46-2241-B76E-3A2A00726A14}">
      <dsp:nvSpPr>
        <dsp:cNvPr id="0" name=""/>
        <dsp:cNvSpPr/>
      </dsp:nvSpPr>
      <dsp:spPr>
        <a:xfrm>
          <a:off x="1715098" y="937772"/>
          <a:ext cx="2130948" cy="2130948"/>
        </a:xfrm>
        <a:custGeom>
          <a:avLst/>
          <a:gdLst/>
          <a:ahLst/>
          <a:cxnLst/>
          <a:rect l="0" t="0" r="0" b="0"/>
          <a:pathLst>
            <a:path>
              <a:moveTo>
                <a:pt x="1940491" y="457542"/>
              </a:moveTo>
              <a:arcTo wR="1065474" hR="1065474" stAng="19512587" swAng="1257726"/>
            </a:path>
          </a:pathLst>
        </a:custGeom>
        <a:noFill/>
        <a:ln w="1587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E9A98348-9357-1E45-9E42-1EA089E41A8B}">
      <dsp:nvSpPr>
        <dsp:cNvPr id="0" name=""/>
        <dsp:cNvSpPr/>
      </dsp:nvSpPr>
      <dsp:spPr>
        <a:xfrm>
          <a:off x="3024337" y="1873121"/>
          <a:ext cx="1315832" cy="532742"/>
        </a:xfrm>
        <a:prstGeom prst="roundRect">
          <a:avLst/>
        </a:prstGeom>
        <a:solidFill>
          <a:srgbClr val="92D050"/>
        </a:solidFill>
        <a:ln>
          <a:solidFill>
            <a:schemeClr val="tx1"/>
          </a:solid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Review</a:t>
          </a:r>
          <a:endParaRPr lang="en-US" sz="1600" b="1" kern="1200" dirty="0">
            <a:solidFill>
              <a:schemeClr val="tx1"/>
            </a:solidFill>
          </a:endParaRPr>
        </a:p>
      </dsp:txBody>
      <dsp:txXfrm>
        <a:off x="3050343" y="1899127"/>
        <a:ext cx="1263820" cy="480730"/>
      </dsp:txXfrm>
    </dsp:sp>
    <dsp:sp modelId="{797D2734-F513-BD4F-9F1A-8F7BF4C31DB9}">
      <dsp:nvSpPr>
        <dsp:cNvPr id="0" name=""/>
        <dsp:cNvSpPr/>
      </dsp:nvSpPr>
      <dsp:spPr>
        <a:xfrm>
          <a:off x="1716651" y="483992"/>
          <a:ext cx="2130948" cy="2130948"/>
        </a:xfrm>
        <a:custGeom>
          <a:avLst/>
          <a:gdLst/>
          <a:ahLst/>
          <a:cxnLst/>
          <a:rect l="0" t="0" r="0" b="0"/>
          <a:pathLst>
            <a:path>
              <a:moveTo>
                <a:pt x="1477456" y="2048075"/>
              </a:moveTo>
              <a:arcTo wR="1065474" hR="1065474" stAng="4035167" swAng="2776839"/>
            </a:path>
          </a:pathLst>
        </a:custGeom>
        <a:noFill/>
        <a:ln w="1587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8D828451-9D58-5545-A98A-8243CDA29859}">
      <dsp:nvSpPr>
        <dsp:cNvPr id="0" name=""/>
        <dsp:cNvSpPr/>
      </dsp:nvSpPr>
      <dsp:spPr>
        <a:xfrm>
          <a:off x="792091" y="1872205"/>
          <a:ext cx="1944845" cy="524878"/>
        </a:xfrm>
        <a:prstGeom prst="roundRect">
          <a:avLst/>
        </a:prstGeom>
        <a:solidFill>
          <a:srgbClr val="92D050"/>
        </a:solidFill>
        <a:ln>
          <a:solidFill>
            <a:schemeClr val="tx1"/>
          </a:solid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Conceptualisation</a:t>
          </a:r>
          <a:endParaRPr lang="en-US" sz="1600" b="1" kern="1200" dirty="0">
            <a:solidFill>
              <a:schemeClr val="tx1"/>
            </a:solidFill>
          </a:endParaRPr>
        </a:p>
      </dsp:txBody>
      <dsp:txXfrm>
        <a:off x="817713" y="1897827"/>
        <a:ext cx="1893601" cy="473634"/>
      </dsp:txXfrm>
    </dsp:sp>
    <dsp:sp modelId="{98221D17-33CF-F542-BEA0-1596CA3A27B8}">
      <dsp:nvSpPr>
        <dsp:cNvPr id="0" name=""/>
        <dsp:cNvSpPr/>
      </dsp:nvSpPr>
      <dsp:spPr>
        <a:xfrm>
          <a:off x="1516027" y="451786"/>
          <a:ext cx="2130948" cy="2130948"/>
        </a:xfrm>
        <a:custGeom>
          <a:avLst/>
          <a:gdLst/>
          <a:ahLst/>
          <a:cxnLst/>
          <a:rect l="0" t="0" r="0" b="0"/>
          <a:pathLst>
            <a:path>
              <a:moveTo>
                <a:pt x="27192" y="1304651"/>
              </a:moveTo>
              <a:arcTo wR="1065474" hR="1065474" stAng="10021664" swAng="1194590"/>
            </a:path>
          </a:pathLst>
        </a:custGeom>
        <a:noFill/>
        <a:ln w="1587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 modelId="{2AEAA45D-85DE-6B49-A321-9E049F0FB865}">
      <dsp:nvSpPr>
        <dsp:cNvPr id="0" name=""/>
        <dsp:cNvSpPr/>
      </dsp:nvSpPr>
      <dsp:spPr>
        <a:xfrm>
          <a:off x="848267" y="737156"/>
          <a:ext cx="1494325" cy="532742"/>
        </a:xfrm>
        <a:prstGeom prst="roundRect">
          <a:avLst/>
        </a:prstGeom>
        <a:solidFill>
          <a:srgbClr val="92D050"/>
        </a:solidFill>
        <a:ln>
          <a:solidFill>
            <a:schemeClr val="tx1"/>
          </a:solidFill>
        </a:ln>
        <a:effectLst>
          <a:outerShdw blurRad="39999" dist="23000" algn="bl" rotWithShape="0">
            <a:srgbClr val="000000">
              <a:alpha val="4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b="1" kern="1200" dirty="0" smtClean="0">
              <a:solidFill>
                <a:schemeClr val="tx1"/>
              </a:solidFill>
            </a:rPr>
            <a:t>Data gathering</a:t>
          </a:r>
          <a:endParaRPr lang="en-US" sz="1600" b="1" kern="1200" dirty="0">
            <a:solidFill>
              <a:schemeClr val="tx1"/>
            </a:solidFill>
          </a:endParaRPr>
        </a:p>
      </dsp:txBody>
      <dsp:txXfrm>
        <a:off x="874273" y="763162"/>
        <a:ext cx="1442313" cy="480730"/>
      </dsp:txXfrm>
    </dsp:sp>
    <dsp:sp modelId="{9AB719A0-FB2A-3147-AD69-94526A801941}">
      <dsp:nvSpPr>
        <dsp:cNvPr id="0" name=""/>
        <dsp:cNvSpPr/>
      </dsp:nvSpPr>
      <dsp:spPr>
        <a:xfrm>
          <a:off x="1543281" y="267302"/>
          <a:ext cx="2130948" cy="2130948"/>
        </a:xfrm>
        <a:custGeom>
          <a:avLst/>
          <a:gdLst/>
          <a:ahLst/>
          <a:cxnLst/>
          <a:rect l="0" t="0" r="0" b="0"/>
          <a:pathLst>
            <a:path>
              <a:moveTo>
                <a:pt x="222257" y="414151"/>
              </a:moveTo>
              <a:arcTo wR="1065474" hR="1065474" stAng="13061007" swAng="670040"/>
            </a:path>
          </a:pathLst>
        </a:custGeom>
        <a:noFill/>
        <a:ln w="15875" cap="flat" cmpd="sng" algn="ctr">
          <a:solidFill>
            <a:schemeClr val="tx1"/>
          </a:solidFill>
          <a:prstDash val="solid"/>
          <a:tailEnd type="arrow"/>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F93B942-E355-40D6-9CAC-B2B9E99F0941}" type="datetimeFigureOut">
              <a:rPr lang="en-GB" smtClean="0"/>
              <a:pPr/>
              <a:t>19/11/15</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228C0B-2348-4FD8-BF51-EC56E7D6ED2C}" type="slidenum">
              <a:rPr lang="en-GB" smtClean="0"/>
              <a:pPr/>
              <a:t>‹n.›</a:t>
            </a:fld>
            <a:endParaRPr lang="en-GB" dirty="0"/>
          </a:p>
        </p:txBody>
      </p:sp>
    </p:spTree>
    <p:extLst>
      <p:ext uri="{BB962C8B-B14F-4D97-AF65-F5344CB8AC3E}">
        <p14:creationId xmlns:p14="http://schemas.microsoft.com/office/powerpoint/2010/main" val="1110925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BB9885C1-2930-4BC7-8C98-6875A001E86E}" type="slidenum">
              <a:rPr lang="en-GB" smtClean="0"/>
              <a:pPr/>
              <a:t>2</a:t>
            </a:fld>
            <a:endParaRPr lang="en-GB"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Slide Image Placeholder 1"/>
          <p:cNvSpPr>
            <a:spLocks noGrp="1" noRot="1" noChangeAspect="1" noTextEdit="1"/>
          </p:cNvSpPr>
          <p:nvPr>
            <p:ph type="sldImg"/>
          </p:nvPr>
        </p:nvSpPr>
        <p:spPr>
          <a:ln/>
        </p:spPr>
      </p:sp>
      <p:sp>
        <p:nvSpPr>
          <p:cNvPr id="44035"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So the specific requirements on projects that participate in the pilot are to:</a:t>
            </a:r>
          </a:p>
          <a:p>
            <a:pPr eaLnBrk="1" hangingPunct="1"/>
            <a:r>
              <a:rPr lang="en-GB" altLang="en-US" dirty="0" smtClean="0">
                <a:latin typeface="Calibri" pitchFamily="34" charset="0"/>
              </a:rPr>
              <a:t>- Deposit data in a repository</a:t>
            </a:r>
          </a:p>
          <a:p>
            <a:pPr eaLnBrk="1" hangingPunct="1">
              <a:buFontTx/>
              <a:buChar char="-"/>
            </a:pPr>
            <a:r>
              <a:rPr lang="en-GB" altLang="en-US" dirty="0" smtClean="0">
                <a:latin typeface="Calibri" pitchFamily="34" charset="0"/>
              </a:rPr>
              <a:t> Enable reuse via open licensing</a:t>
            </a:r>
          </a:p>
          <a:p>
            <a:pPr eaLnBrk="1" hangingPunct="1">
              <a:buFontTx/>
              <a:buChar char="-"/>
            </a:pPr>
            <a:r>
              <a:rPr lang="en-GB" altLang="en-US" dirty="0" smtClean="0">
                <a:latin typeface="Calibri" pitchFamily="34" charset="0"/>
              </a:rPr>
              <a:t> Provide any tools (or at least info on them) needed to validate the data</a:t>
            </a:r>
          </a:p>
          <a:p>
            <a:pPr eaLnBrk="1" hangingPunct="1">
              <a:buFontTx/>
              <a:buChar char="-"/>
            </a:pPr>
            <a:endParaRPr lang="en-GB" altLang="en-US" dirty="0" smtClean="0">
              <a:latin typeface="Calibri" pitchFamily="34" charset="0"/>
            </a:endParaRPr>
          </a:p>
          <a:p>
            <a:pPr eaLnBrk="1" hangingPunct="1"/>
            <a:r>
              <a:rPr lang="en-GB" altLang="en-US" dirty="0" smtClean="0">
                <a:latin typeface="Calibri" pitchFamily="34" charset="0"/>
              </a:rPr>
              <a:t>The focus is planning for data sharing and then facilitating that through deposit, licensing and enabling reproducibility </a:t>
            </a:r>
          </a:p>
        </p:txBody>
      </p:sp>
      <p:sp>
        <p:nvSpPr>
          <p:cNvPr id="44036"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A4290AAF-2D36-41A9-8F6D-4C8F6518E487}" type="slidenum">
              <a:rPr lang="en-GB" altLang="en-US" sz="1200">
                <a:solidFill>
                  <a:srgbClr val="000000"/>
                </a:solidFill>
                <a:latin typeface="Calibri" pitchFamily="34" charset="0"/>
              </a:rPr>
              <a:pPr algn="r" defTabSz="422041"/>
              <a:t>25</a:t>
            </a:fld>
            <a:endParaRPr lang="en-GB" altLang="en-US" sz="1200" dirty="0">
              <a:solidFill>
                <a:srgbClr val="000000"/>
              </a:solidFill>
              <a:latin typeface="Calibri"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ln/>
        </p:spPr>
      </p:sp>
      <p:sp>
        <p:nvSpPr>
          <p:cNvPr id="45059"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dirty="0" smtClean="0">
              <a:latin typeface="Calibri" pitchFamily="34" charset="0"/>
            </a:endParaRPr>
          </a:p>
        </p:txBody>
      </p:sp>
      <p:sp>
        <p:nvSpPr>
          <p:cNvPr id="45060"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D8620294-FCAC-4555-BA4D-96F09DC210CD}" type="slidenum">
              <a:rPr lang="en-GB" altLang="en-US" sz="1200">
                <a:solidFill>
                  <a:srgbClr val="000000"/>
                </a:solidFill>
                <a:latin typeface="Calibri" pitchFamily="34" charset="0"/>
              </a:rPr>
              <a:pPr algn="r" defTabSz="422041"/>
              <a:t>26</a:t>
            </a:fld>
            <a:endParaRPr lang="en-GB" altLang="en-US" sz="1200" dirty="0">
              <a:solidFill>
                <a:srgbClr val="000000"/>
              </a:solidFill>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p:cNvSpPr>
            <a:spLocks noGrp="1" noRot="1" noChangeAspect="1" noTextEdit="1"/>
          </p:cNvSpPr>
          <p:nvPr>
            <p:ph type="sldImg"/>
          </p:nvPr>
        </p:nvSpPr>
        <p:spPr>
          <a:ln/>
        </p:spPr>
      </p:sp>
      <p:sp>
        <p:nvSpPr>
          <p:cNvPr id="46083"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Although DMPs are a project deliverable and not required at the application stage, proposals can include a section on data management if desired. The info suggested here is similar to the preliminary DMP, so essentially gets that started.</a:t>
            </a:r>
          </a:p>
        </p:txBody>
      </p:sp>
      <p:sp>
        <p:nvSpPr>
          <p:cNvPr id="46084"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2361D491-660D-43E5-AC3E-E9472711C2EC}" type="slidenum">
              <a:rPr lang="en-GB" altLang="en-US" sz="1200">
                <a:solidFill>
                  <a:srgbClr val="000000"/>
                </a:solidFill>
                <a:latin typeface="Calibri" pitchFamily="34" charset="0"/>
              </a:rPr>
              <a:pPr algn="r" defTabSz="422041"/>
              <a:t>27</a:t>
            </a:fld>
            <a:endParaRPr lang="en-GB" altLang="en-US" sz="1200" dirty="0">
              <a:solidFill>
                <a:srgbClr val="000000"/>
              </a:solidFill>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This template should be filled in for each dataset</a:t>
            </a:r>
          </a:p>
          <a:p>
            <a:pPr eaLnBrk="1" hangingPunct="1"/>
            <a:endParaRPr lang="en-GB" altLang="en-US" dirty="0" smtClean="0">
              <a:latin typeface="Calibri" pitchFamily="34" charset="0"/>
            </a:endParaRPr>
          </a:p>
        </p:txBody>
      </p:sp>
      <p:sp>
        <p:nvSpPr>
          <p:cNvPr id="47108"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71FBCC94-0A69-4D9D-9EBD-3BE547EDEDCE}" type="slidenum">
              <a:rPr lang="en-GB" altLang="en-US" sz="1200">
                <a:solidFill>
                  <a:srgbClr val="000000"/>
                </a:solidFill>
                <a:latin typeface="Calibri" pitchFamily="34" charset="0"/>
              </a:rPr>
              <a:pPr algn="r" defTabSz="422041"/>
              <a:t>28</a:t>
            </a:fld>
            <a:endParaRPr lang="en-GB" altLang="en-US" sz="1200" dirty="0">
              <a:solidFill>
                <a:srgbClr val="000000"/>
              </a:solidFill>
              <a:latin typeface="Calibri"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a:ln/>
        </p:spPr>
      </p:sp>
      <p:sp>
        <p:nvSpPr>
          <p:cNvPr id="48131"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The second template is provided based on the G8 principles and focuses on the qualities/properties needed. These are that scientific research data should be easily discoverable, accessible, assessable and intelligible, usable beyond the original purpose for which it was created, and interoperable to specific quality standards.</a:t>
            </a:r>
          </a:p>
          <a:p>
            <a:pPr eaLnBrk="1" hangingPunct="1"/>
            <a:endParaRPr lang="en-GB" altLang="en-US" dirty="0" smtClean="0">
              <a:latin typeface="Calibri" pitchFamily="34" charset="0"/>
            </a:endParaRPr>
          </a:p>
        </p:txBody>
      </p:sp>
      <p:sp>
        <p:nvSpPr>
          <p:cNvPr id="48132"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3174C3FD-B54A-441A-A0C1-4FEE225D016F}" type="slidenum">
              <a:rPr lang="en-GB" altLang="en-US" sz="1200">
                <a:solidFill>
                  <a:srgbClr val="000000"/>
                </a:solidFill>
                <a:latin typeface="Calibri" pitchFamily="34" charset="0"/>
              </a:rPr>
              <a:pPr algn="r" defTabSz="422041"/>
              <a:t>29</a:t>
            </a:fld>
            <a:endParaRPr lang="en-GB" altLang="en-US" sz="1200" dirty="0">
              <a:solidFill>
                <a:srgbClr val="000000"/>
              </a:solidFill>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Recommendations cover aligning policies, rewarding researchers, ensuring</a:t>
            </a:r>
            <a:r>
              <a:rPr lang="en-GB" baseline="0" dirty="0" smtClean="0"/>
              <a:t> that there is funding and appropriate support infrastructure, ensuring data quality standards, harmonising open licensing frameworks and curriculum development</a:t>
            </a:r>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34</a:t>
            </a:fld>
            <a:endParaRPr lang="en-GB" dirty="0"/>
          </a:p>
        </p:txBody>
      </p:sp>
    </p:spTree>
    <p:extLst>
      <p:ext uri="{BB962C8B-B14F-4D97-AF65-F5344CB8AC3E}">
        <p14:creationId xmlns:p14="http://schemas.microsoft.com/office/powerpoint/2010/main" val="41402662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No. of OA policies worldwide</a:t>
            </a:r>
          </a:p>
          <a:p>
            <a:r>
              <a:rPr lang="en-GB" dirty="0" smtClean="0"/>
              <a:t>How</a:t>
            </a:r>
            <a:r>
              <a:rPr lang="en-GB" baseline="0" dirty="0" smtClean="0"/>
              <a:t> many are mandatory?</a:t>
            </a:r>
          </a:p>
          <a:p>
            <a:r>
              <a:rPr lang="en-GB" baseline="0" dirty="0" smtClean="0"/>
              <a:t>Are they H2020 compliant?</a:t>
            </a:r>
          </a:p>
          <a:p>
            <a:r>
              <a:rPr lang="en-GB" baseline="0" dirty="0" smtClean="0"/>
              <a:t>Which mention APCs?</a:t>
            </a:r>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35</a:t>
            </a:fld>
            <a:endParaRPr lang="en-GB" dirty="0"/>
          </a:p>
        </p:txBody>
      </p:sp>
    </p:spTree>
    <p:extLst>
      <p:ext uri="{BB962C8B-B14F-4D97-AF65-F5344CB8AC3E}">
        <p14:creationId xmlns:p14="http://schemas.microsoft.com/office/powerpoint/2010/main" val="19582117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OpenAIRE is also worth checking out. This is an EC-funded project to provide infrastructure for open access. They’ve recently released a short video that tells you how they can help.</a:t>
            </a:r>
          </a:p>
          <a:p>
            <a:endParaRPr lang="en-GB" dirty="0" smtClean="0"/>
          </a:p>
          <a:p>
            <a:r>
              <a:rPr lang="en-GB" dirty="0" smtClean="0"/>
              <a:t>Essentially OpenAIRE aggregates metadata from different repositories</a:t>
            </a:r>
            <a:r>
              <a:rPr lang="en-GB" baseline="0" dirty="0" smtClean="0"/>
              <a:t> to compile a complete list of publications and related outputs. They mine and enrich the content, de-duplicating entries and linking together publications with data, details about the project, authors, funders etc. OpenAIRE also provides a number of useful services &amp; APIs, for example you can embed a publication list for your project in your website that is automatically updated whenever someone adds a new paper to a repository (this is harvested into OpenAIRE and pushed out to your list).</a:t>
            </a:r>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37</a:t>
            </a:fld>
            <a:endParaRPr lang="en-GB" dirty="0"/>
          </a:p>
        </p:txBody>
      </p:sp>
    </p:spTree>
    <p:extLst>
      <p:ext uri="{BB962C8B-B14F-4D97-AF65-F5344CB8AC3E}">
        <p14:creationId xmlns:p14="http://schemas.microsoft.com/office/powerpoint/2010/main" val="1973084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All share common challenges:</a:t>
            </a:r>
          </a:p>
          <a:p>
            <a:r>
              <a:rPr lang="en-GB" dirty="0" smtClean="0"/>
              <a:t>– Reference models and architectures</a:t>
            </a:r>
          </a:p>
          <a:p>
            <a:r>
              <a:rPr lang="en-GB" dirty="0" smtClean="0"/>
              <a:t>– Persistent data identifiers</a:t>
            </a:r>
          </a:p>
          <a:p>
            <a:r>
              <a:rPr lang="en-GB" dirty="0" smtClean="0"/>
              <a:t>– Metadata management</a:t>
            </a:r>
          </a:p>
          <a:p>
            <a:r>
              <a:rPr lang="en-GB" dirty="0" smtClean="0"/>
              <a:t>– Distributed data sources</a:t>
            </a:r>
          </a:p>
          <a:p>
            <a:r>
              <a:rPr lang="en-GB" dirty="0" smtClean="0"/>
              <a:t>– Data interoperability</a:t>
            </a:r>
            <a:endParaRPr lang="en-GB" dirty="0"/>
          </a:p>
        </p:txBody>
      </p:sp>
      <p:sp>
        <p:nvSpPr>
          <p:cNvPr id="4" name="Slide Number Placeholder 3"/>
          <p:cNvSpPr>
            <a:spLocks noGrp="1"/>
          </p:cNvSpPr>
          <p:nvPr>
            <p:ph type="sldNum" sz="quarter" idx="10"/>
          </p:nvPr>
        </p:nvSpPr>
        <p:spPr/>
        <p:txBody>
          <a:bodyPr/>
          <a:lstStyle/>
          <a:p>
            <a:fld id="{7D228C0B-2348-4FD8-BF51-EC56E7D6ED2C}" type="slidenum">
              <a:rPr lang="en-GB" smtClean="0"/>
              <a:pPr/>
              <a:t>39</a:t>
            </a:fld>
            <a:endParaRPr lang="en-GB" dirty="0"/>
          </a:p>
        </p:txBody>
      </p:sp>
    </p:spTree>
    <p:extLst>
      <p:ext uri="{BB962C8B-B14F-4D97-AF65-F5344CB8AC3E}">
        <p14:creationId xmlns:p14="http://schemas.microsoft.com/office/powerpoint/2010/main" val="19543692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The background to this is about making the most of the data that has been created through publicly funded research. The guidelines speak of:</a:t>
            </a:r>
          </a:p>
          <a:p>
            <a:pPr eaLnBrk="1" hangingPunct="1"/>
            <a:r>
              <a:rPr lang="en-GB" altLang="en-US" dirty="0" smtClean="0">
                <a:latin typeface="Calibri" pitchFamily="34" charset="0"/>
              </a:rPr>
              <a:t>- Improved quality of results</a:t>
            </a:r>
          </a:p>
          <a:p>
            <a:pPr eaLnBrk="1" hangingPunct="1"/>
            <a:r>
              <a:rPr lang="en-GB" altLang="en-US" dirty="0" smtClean="0">
                <a:latin typeface="Calibri" pitchFamily="34" charset="0"/>
              </a:rPr>
              <a:t>- Greater efficiency</a:t>
            </a:r>
          </a:p>
          <a:p>
            <a:pPr eaLnBrk="1" hangingPunct="1"/>
            <a:r>
              <a:rPr lang="en-GB" altLang="en-US" dirty="0" smtClean="0">
                <a:latin typeface="Calibri" pitchFamily="34" charset="0"/>
              </a:rPr>
              <a:t>- Faster to market = faster growth</a:t>
            </a:r>
          </a:p>
          <a:p>
            <a:pPr eaLnBrk="1" hangingPunct="1"/>
            <a:r>
              <a:rPr lang="en-GB" altLang="en-US" dirty="0" smtClean="0">
                <a:latin typeface="Calibri" pitchFamily="34" charset="0"/>
              </a:rPr>
              <a:t>- Improved transparency of the scientific process</a:t>
            </a:r>
          </a:p>
        </p:txBody>
      </p:sp>
      <p:sp>
        <p:nvSpPr>
          <p:cNvPr id="37892"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A91D08E6-CEB5-49C0-8C01-4FCAD54EA410}" type="slidenum">
              <a:rPr lang="en-GB" altLang="en-US" sz="1200">
                <a:solidFill>
                  <a:srgbClr val="000000"/>
                </a:solidFill>
                <a:latin typeface="Calibri" pitchFamily="34" charset="0"/>
              </a:rPr>
              <a:pPr algn="r" defTabSz="422041"/>
              <a:t>3</a:t>
            </a:fld>
            <a:endParaRPr lang="en-GB" altLang="en-US" sz="1200"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a:ln/>
        </p:spPr>
      </p:sp>
      <p:sp>
        <p:nvSpPr>
          <p:cNvPr id="38915"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Moving from a ‘best-effort’ in FP7 to an ‘obligation’ under Horizon 2020</a:t>
            </a:r>
          </a:p>
          <a:p>
            <a:pPr eaLnBrk="1" hangingPunct="1"/>
            <a:r>
              <a:rPr lang="en-US" dirty="0" smtClean="0"/>
              <a:t>6 months embargo (science, technology, medicine) and 12 months (humanities and social sciences)</a:t>
            </a:r>
            <a:endParaRPr lang="en-GB" altLang="en-US" dirty="0" smtClean="0">
              <a:latin typeface="Calibri" pitchFamily="34" charset="0"/>
            </a:endParaRPr>
          </a:p>
          <a:p>
            <a:pPr eaLnBrk="1" hangingPunct="1"/>
            <a:endParaRPr lang="en-GB" altLang="en-US" dirty="0" smtClean="0">
              <a:latin typeface="Calibri" pitchFamily="34" charset="0"/>
            </a:endParaRPr>
          </a:p>
        </p:txBody>
      </p:sp>
      <p:sp>
        <p:nvSpPr>
          <p:cNvPr id="38916"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91BF2D73-9471-47DF-9DED-D06454696C0D}" type="slidenum">
              <a:rPr lang="en-GB" altLang="en-US" sz="1200">
                <a:solidFill>
                  <a:srgbClr val="000000"/>
                </a:solidFill>
                <a:latin typeface="Calibri" pitchFamily="34" charset="0"/>
              </a:rPr>
              <a:pPr algn="r" defTabSz="422041"/>
              <a:t>7</a:t>
            </a:fld>
            <a:endParaRPr lang="en-GB" altLang="en-US" sz="1200" dirty="0">
              <a:solidFill>
                <a:srgbClr val="000000"/>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txBox="1">
            <a:spLocks noGrp="1"/>
          </p:cNvSpPr>
          <p:nvPr>
            <p:ph type="body" sz="quarter" idx="1"/>
          </p:nvPr>
        </p:nvSpPr>
        <p:spPr bwMode="auto">
          <a:noFill/>
        </p:spPr>
        <p:txBody>
          <a:bodyPr numCol="1">
            <a:prstTxWarp prst="textNoShape">
              <a:avLst/>
            </a:prstTxWarp>
          </a:bodyPr>
          <a:lstStyle/>
          <a:p>
            <a:pPr eaLnBrk="1" hangingPunct="1"/>
            <a:endParaRPr lang="en-GB" altLang="en-US" dirty="0" smtClean="0">
              <a:latin typeface="Calibri" pitchFamily="34" charset="0"/>
            </a:endParaRPr>
          </a:p>
        </p:txBody>
      </p:sp>
      <p:sp>
        <p:nvSpPr>
          <p:cNvPr id="39940"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E52F64DF-81D3-42F7-947F-0B17DCA6D357}" type="slidenum">
              <a:rPr lang="en-GB" altLang="en-US" sz="1200">
                <a:solidFill>
                  <a:srgbClr val="000000"/>
                </a:solidFill>
                <a:latin typeface="Calibri" pitchFamily="34" charset="0"/>
              </a:rPr>
              <a:pPr algn="r" defTabSz="422041"/>
              <a:t>8</a:t>
            </a:fld>
            <a:endParaRPr lang="en-GB" altLang="en-US" sz="1200" dirty="0">
              <a:solidFill>
                <a:srgbClr val="000000"/>
              </a:solidFill>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GB" dirty="0" smtClean="0"/>
              <a:t>We also mentioned the importance of open access publishing, so I want to walk through the different options available. Essentially</a:t>
            </a:r>
            <a:r>
              <a:rPr lang="en-GB" baseline="0" dirty="0" smtClean="0"/>
              <a:t> researchers may choose to publish in open access journals or traditional subscription-based journals. You can check what OA options are available by searching for your journal in the RoMEO directory. </a:t>
            </a:r>
          </a:p>
          <a:p>
            <a:endParaRPr lang="en-GB" baseline="0" dirty="0" smtClean="0"/>
          </a:p>
          <a:p>
            <a:r>
              <a:rPr lang="en-GB" baseline="0" dirty="0" smtClean="0"/>
              <a:t>If you publish in an open access journal, an Article Processing Charge may be applied. Your article will then be made immediately available via the publisher. This is often terms ‘gold OA’ </a:t>
            </a:r>
          </a:p>
          <a:p>
            <a:endParaRPr lang="en-GB" baseline="0" dirty="0" smtClean="0"/>
          </a:p>
          <a:p>
            <a:r>
              <a:rPr lang="en-GB" baseline="0" dirty="0" smtClean="0"/>
              <a:t>Alternatively you may choose to publish with a traditional publisher. Some subscription based journals are termed ‘hybrid journals’ as they also have a gold OA option. Essentially you pay to make your individual article freely available alongside others that remain available only to subscribers. Again, once you pay the APC, your article will be freely available to all via the publisher’s website.</a:t>
            </a:r>
          </a:p>
          <a:p>
            <a:endParaRPr lang="en-GB" baseline="0" dirty="0" smtClean="0"/>
          </a:p>
          <a:p>
            <a:r>
              <a:rPr lang="en-GB" baseline="0" dirty="0" smtClean="0"/>
              <a:t>Another, cheaper route is to follow green OA. This essentially means that you take your copy of the paper (usually a pre-print, not the publisher’s final version) and deposit that in an OA repository. You can search for a repository via OpenDOAR, or check with your institution. There is usually a local institutional repository. Once you self-archive, your article will be freely available via the repository. This is often called delayed open access as publishers will normally impose an embargo in the region of 6-12 months so they can get money from providing access to the article first.</a:t>
            </a:r>
          </a:p>
          <a:p>
            <a:endParaRPr lang="en-GB" baseline="0" dirty="0" smtClean="0"/>
          </a:p>
          <a:p>
            <a:r>
              <a:rPr lang="en-GB" baseline="0" dirty="0" smtClean="0"/>
              <a:t>A final point to note is that gold and green routes are not mutually exclusive. You can pay an APC and also deposit in a repository. In fact, there may be an obligation / encouragement on you to do this from your funder or uni.</a:t>
            </a:r>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16</a:t>
            </a:fld>
            <a:endParaRPr lang="en-GB" dirty="0"/>
          </a:p>
        </p:txBody>
      </p:sp>
    </p:spTree>
    <p:extLst>
      <p:ext uri="{BB962C8B-B14F-4D97-AF65-F5344CB8AC3E}">
        <p14:creationId xmlns:p14="http://schemas.microsoft.com/office/powerpoint/2010/main" val="37549243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is the Sherpah RoMEO service. You can search for your journal title</a:t>
            </a:r>
            <a:r>
              <a:rPr lang="en-GB" baseline="0" dirty="0" smtClean="0"/>
              <a:t> and then see what is allowed.</a:t>
            </a:r>
          </a:p>
          <a:p>
            <a:endParaRPr lang="en-GB" baseline="0" dirty="0" smtClean="0"/>
          </a:p>
          <a:p>
            <a:r>
              <a:rPr lang="en-GB" baseline="0" dirty="0" smtClean="0"/>
              <a:t>In this example, the author can archive a pre-print but not the publisher’s final version, and certain restrictions apply e.g. a 6 month embargo.</a:t>
            </a:r>
            <a:endParaRPr lang="en-GB" dirty="0"/>
          </a:p>
        </p:txBody>
      </p:sp>
      <p:sp>
        <p:nvSpPr>
          <p:cNvPr id="4" name="Slide Number Placeholder 3"/>
          <p:cNvSpPr>
            <a:spLocks noGrp="1"/>
          </p:cNvSpPr>
          <p:nvPr>
            <p:ph type="sldNum" sz="quarter" idx="10"/>
          </p:nvPr>
        </p:nvSpPr>
        <p:spPr/>
        <p:txBody>
          <a:bodyPr/>
          <a:lstStyle/>
          <a:p>
            <a:fld id="{60B138FC-B7B4-4E5A-8F05-99E0ADE8939C}" type="slidenum">
              <a:rPr lang="en-GB" smtClean="0"/>
              <a:pPr/>
              <a:t>17</a:t>
            </a:fld>
            <a:endParaRPr lang="en-GB" dirty="0"/>
          </a:p>
        </p:txBody>
      </p:sp>
    </p:spTree>
    <p:extLst>
      <p:ext uri="{BB962C8B-B14F-4D97-AF65-F5344CB8AC3E}">
        <p14:creationId xmlns:p14="http://schemas.microsoft.com/office/powerpoint/2010/main" val="24414792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There are seven areas participating in the pilot. This corresponds to about €3 billion or 20% of the overall Horizon 2020 budget in 2014 and 2015.</a:t>
            </a:r>
          </a:p>
          <a:p>
            <a:pPr eaLnBrk="1" hangingPunct="1"/>
            <a:endParaRPr lang="en-GB" altLang="en-US" dirty="0" smtClean="0">
              <a:latin typeface="Calibri" pitchFamily="34" charset="0"/>
            </a:endParaRPr>
          </a:p>
          <a:p>
            <a:pPr eaLnBrk="1" hangingPunct="1"/>
            <a:r>
              <a:rPr lang="en-GB" altLang="en-US" dirty="0" smtClean="0">
                <a:latin typeface="Calibri" pitchFamily="34" charset="0"/>
              </a:rPr>
              <a:t>Projects in others can take part on a voluntary basis. It’s an opt in / opt out basis.</a:t>
            </a:r>
          </a:p>
        </p:txBody>
      </p:sp>
      <p:sp>
        <p:nvSpPr>
          <p:cNvPr id="40964"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13D6A923-57B6-45AA-82B5-97286D1379CA}" type="slidenum">
              <a:rPr lang="en-GB" altLang="en-US" sz="1200">
                <a:solidFill>
                  <a:srgbClr val="000000"/>
                </a:solidFill>
                <a:latin typeface="Calibri" pitchFamily="34" charset="0"/>
              </a:rPr>
              <a:pPr algn="r" defTabSz="422041"/>
              <a:t>21</a:t>
            </a:fld>
            <a:endParaRPr lang="en-GB" altLang="en-US" sz="1200" dirty="0">
              <a:solidFill>
                <a:srgbClr val="000000"/>
              </a:solidFill>
              <a:latin typeface="Calibri"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Projects in these seven areas aren’t forced to participate. There are various reasons to opt out e.g. if results can’t be shared due to confidentiality, legal restrictions or commercial opportunities.</a:t>
            </a:r>
          </a:p>
          <a:p>
            <a:pPr eaLnBrk="1" hangingPunct="1"/>
            <a:endParaRPr lang="en-GB" altLang="en-US" dirty="0" smtClean="0">
              <a:latin typeface="Calibri" pitchFamily="34" charset="0"/>
            </a:endParaRPr>
          </a:p>
          <a:p>
            <a:pPr eaLnBrk="1" hangingPunct="1"/>
            <a:r>
              <a:rPr lang="en-GB" altLang="en-US" dirty="0" smtClean="0">
                <a:latin typeface="Calibri" pitchFamily="34" charset="0"/>
              </a:rPr>
              <a:t>Opt out is available at any point. It can also apply to certain parts of the data e.g. they could share some aspects but not others.</a:t>
            </a:r>
          </a:p>
        </p:txBody>
      </p:sp>
      <p:sp>
        <p:nvSpPr>
          <p:cNvPr id="41988"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D4CC893B-A822-4B06-938A-7ED1B817BB28}" type="slidenum">
              <a:rPr lang="en-GB" altLang="en-US" sz="1200">
                <a:solidFill>
                  <a:srgbClr val="000000"/>
                </a:solidFill>
                <a:latin typeface="Calibri" pitchFamily="34" charset="0"/>
              </a:rPr>
              <a:pPr algn="r" defTabSz="422041"/>
              <a:t>22</a:t>
            </a:fld>
            <a:endParaRPr lang="en-GB" altLang="en-US" sz="1200" dirty="0">
              <a:solidFill>
                <a:srgbClr val="000000"/>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ln/>
        </p:spPr>
      </p:sp>
      <p:sp>
        <p:nvSpPr>
          <p:cNvPr id="43011" name="Notes Placeholder 2"/>
          <p:cNvSpPr txBox="1">
            <a:spLocks noGrp="1"/>
          </p:cNvSpPr>
          <p:nvPr>
            <p:ph type="body" sz="quarter" idx="1"/>
          </p:nvPr>
        </p:nvSpPr>
        <p:spPr bwMode="auto">
          <a:noFill/>
        </p:spPr>
        <p:txBody>
          <a:bodyPr numCol="1">
            <a:prstTxWarp prst="textNoShape">
              <a:avLst/>
            </a:prstTxWarp>
          </a:bodyPr>
          <a:lstStyle/>
          <a:p>
            <a:pPr eaLnBrk="1" hangingPunct="1"/>
            <a:r>
              <a:rPr lang="en-GB" altLang="en-US" dirty="0" smtClean="0">
                <a:latin typeface="Calibri" pitchFamily="34" charset="0"/>
              </a:rPr>
              <a:t>For those that do take part in the pilot, the starting point is to make all data that underpin publications open. After that, it’s for researchers to define what else should be shared and can be made open. This should be outlined in the DMP.</a:t>
            </a:r>
          </a:p>
          <a:p>
            <a:pPr eaLnBrk="1" hangingPunct="1"/>
            <a:endParaRPr lang="en-GB" altLang="en-US" dirty="0" smtClean="0">
              <a:latin typeface="Calibri" pitchFamily="34" charset="0"/>
            </a:endParaRPr>
          </a:p>
          <a:p>
            <a:pPr eaLnBrk="1" hangingPunct="1"/>
            <a:r>
              <a:rPr lang="en-GB" altLang="en-US" dirty="0" smtClean="0">
                <a:latin typeface="Calibri" pitchFamily="34" charset="0"/>
              </a:rPr>
              <a:t>Sometimes sharing is not appropriate (e.g. due to ethical rules of personal data, intellectual property protection, commercial restrictions etc). It’s fine to apply restrictions in such cases. This could be an embargo period prior to publication or while a patent is sought, or controlling access and re-use to protect participants’ identities (e.g. via the use of secure data services / data enclaves or data sharing agreements). Restrictions should be outlined up-front in the DMP.</a:t>
            </a:r>
          </a:p>
        </p:txBody>
      </p:sp>
      <p:sp>
        <p:nvSpPr>
          <p:cNvPr id="43012" name="Slide Number Placeholder 3"/>
          <p:cNvSpPr txBox="1">
            <a:spLocks noChangeArrowheads="1"/>
          </p:cNvSpPr>
          <p:nvPr/>
        </p:nvSpPr>
        <p:spPr bwMode="auto">
          <a:xfrm>
            <a:off x="3884463" y="8685878"/>
            <a:ext cx="2972004" cy="456704"/>
          </a:xfrm>
          <a:prstGeom prst="rect">
            <a:avLst/>
          </a:prstGeom>
          <a:noFill/>
          <a:ln w="9525">
            <a:noFill/>
            <a:miter lim="800000"/>
            <a:headEnd/>
            <a:tailEnd/>
          </a:ln>
        </p:spPr>
        <p:txBody>
          <a:bodyPr lIns="91430" tIns="45715" rIns="91430" bIns="45715" anchor="b"/>
          <a:lstStyle/>
          <a:p>
            <a:pPr algn="r" defTabSz="422041"/>
            <a:fld id="{F7B2F9F0-F222-4E53-9A49-B4C4593B1964}" type="slidenum">
              <a:rPr lang="en-GB" altLang="en-US" sz="1200">
                <a:solidFill>
                  <a:srgbClr val="000000"/>
                </a:solidFill>
                <a:latin typeface="Calibri" pitchFamily="34" charset="0"/>
              </a:rPr>
              <a:pPr algn="r" defTabSz="422041"/>
              <a:t>24</a:t>
            </a:fld>
            <a:endParaRPr lang="en-GB" altLang="en-US" sz="1200" dirty="0">
              <a:solidFill>
                <a:srgbClr val="000000"/>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636912"/>
            <a:ext cx="7772400" cy="2163687"/>
          </a:xfrm>
        </p:spPr>
        <p:txBody>
          <a:bodyPr anchor="ctr">
            <a:noAutofit/>
          </a:bodyPr>
          <a:lstStyle>
            <a:lvl1pPr>
              <a:lnSpc>
                <a:spcPct val="100000"/>
              </a:lnSpc>
              <a:defRPr sz="4000" cap="none" spc="-80" baseline="0">
                <a:solidFill>
                  <a:schemeClr val="tx1"/>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57200" y="4800600"/>
            <a:ext cx="6858000" cy="914400"/>
          </a:xfrm>
        </p:spPr>
        <p:txBody>
          <a:bodyPr/>
          <a:lstStyle>
            <a:lvl1pPr marL="0" indent="0" algn="l">
              <a:buNone/>
              <a:defRPr b="0" cap="all" spc="120" baseline="0">
                <a:solidFill>
                  <a:schemeClr val="tx2"/>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9" name="Rectangle 8"/>
          <p:cNvSpPr/>
          <p:nvPr/>
        </p:nvSpPr>
        <p:spPr>
          <a:xfrm>
            <a:off x="9001124" y="4846320"/>
            <a:ext cx="142876" cy="201168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‹n.›</a:t>
            </a:fld>
            <a:endParaRPr lang="en-GB"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‹n.›</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‹n.›</a:t>
            </a:fld>
            <a:endParaRPr lang="en-GB"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40750"/>
            <a:ext cx="8363272" cy="683994"/>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67BDBC9-2DB0-46F3-A943-B0F145512E68}" type="slidenum">
              <a:rPr lang="en-GB" smtClean="0"/>
              <a:pPr/>
              <a:t>‹n.›</a:t>
            </a:fld>
            <a:endParaRPr lang="en-GB"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0" y="1447800"/>
            <a:ext cx="7772400" cy="4321175"/>
          </a:xfrm>
        </p:spPr>
        <p:txBody>
          <a:bodyPr anchor="ctr">
            <a:noAutofit/>
          </a:bodyPr>
          <a:lstStyle>
            <a:lvl1pPr algn="l">
              <a:lnSpc>
                <a:spcPct val="100000"/>
              </a:lnSpc>
              <a:defRPr sz="8800" b="0" cap="all" spc="-80" baseline="0">
                <a:solidFill>
                  <a:schemeClr val="tx1"/>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228601"/>
            <a:ext cx="7772400" cy="1066800"/>
          </a:xfrm>
        </p:spPr>
        <p:txBody>
          <a:bodyPr anchor="b"/>
          <a:lstStyle>
            <a:lvl1pPr marL="0" indent="0">
              <a:buNone/>
              <a:defRPr sz="2000" b="0" cap="all" spc="12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8" name="Slide Number Placeholder 7"/>
          <p:cNvSpPr>
            <a:spLocks noGrp="1"/>
          </p:cNvSpPr>
          <p:nvPr>
            <p:ph type="sldNum" sz="quarter" idx="11"/>
          </p:nvPr>
        </p:nvSpPr>
        <p:spPr/>
        <p:txBody>
          <a:bodyPr/>
          <a:lstStyle/>
          <a:p>
            <a:fld id="{F67BDBC9-2DB0-46F3-A943-B0F145512E68}" type="slidenum">
              <a:rPr lang="en-GB" smtClean="0"/>
              <a:pPr/>
              <a:t>‹n.›</a:t>
            </a:fld>
            <a:endParaRPr lang="en-GB" dirty="0"/>
          </a:p>
        </p:txBody>
      </p:sp>
      <p:sp>
        <p:nvSpPr>
          <p:cNvPr id="9" name="Footer Placeholder 8"/>
          <p:cNvSpPr>
            <a:spLocks noGrp="1"/>
          </p:cNvSpPr>
          <p:nvPr>
            <p:ph type="ftr" sz="quarter" idx="12"/>
          </p:nvPr>
        </p:nvSpPr>
        <p:spPr/>
        <p:txBody>
          <a:bodyPr/>
          <a:lstStyle/>
          <a:p>
            <a:endParaRPr lang="en-GB"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718"/>
            <a:ext cx="8363272" cy="756002"/>
          </a:xfrm>
        </p:spPr>
        <p:txBody>
          <a:bodyPr>
            <a:normAutofit/>
          </a:bodyPr>
          <a:lstStyle>
            <a:lvl1pPr>
              <a:defRPr sz="4000" cap="none" baseline="0"/>
            </a:lvl1pPr>
          </a:lstStyle>
          <a:p>
            <a:r>
              <a:rPr lang="en-US" dirty="0" smtClean="0"/>
              <a:t>Click to edit Master title style</a:t>
            </a:r>
            <a:endParaRPr lang="en-US" dirty="0"/>
          </a:p>
        </p:txBody>
      </p:sp>
      <p:sp>
        <p:nvSpPr>
          <p:cNvPr id="3" name="Content Placeholder 2"/>
          <p:cNvSpPr>
            <a:spLocks noGrp="1"/>
          </p:cNvSpPr>
          <p:nvPr>
            <p:ph sz="half" idx="1"/>
          </p:nvPr>
        </p:nvSpPr>
        <p:spPr>
          <a:xfrm>
            <a:off x="467544" y="1196752"/>
            <a:ext cx="3816424"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27984" y="1196752"/>
            <a:ext cx="3954016" cy="490401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7BDBC9-2DB0-46F3-A943-B0F145512E68}" type="slidenum">
              <a:rPr lang="en-GB" smtClean="0"/>
              <a:pPr/>
              <a:t>‹n.›</a:t>
            </a:fld>
            <a:endParaRPr lang="en-GB"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27632" y="1572768"/>
            <a:ext cx="3291840" cy="639762"/>
          </a:xfrm>
        </p:spPr>
        <p:txBody>
          <a:bodyPr anchor="b">
            <a:noAutofit/>
          </a:bodyPr>
          <a:lstStyle>
            <a:lvl1pPr marL="0" indent="0">
              <a:buNone/>
              <a:defRPr sz="1800" b="0" cap="all" spc="100" baseline="0">
                <a:solidFill>
                  <a:schemeClr val="tx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627632"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93208" y="1572768"/>
            <a:ext cx="3291840" cy="639762"/>
          </a:xfrm>
        </p:spPr>
        <p:txBody>
          <a:bodyPr anchor="b">
            <a:noAutofit/>
          </a:bodyPr>
          <a:lstStyle>
            <a:lvl1pPr marL="0" indent="0">
              <a:buNone/>
              <a:defRPr lang="en-US" sz="1800" b="0" kern="1200" cap="all" spc="100" baseline="0" dirty="0" smtClean="0">
                <a:solidFill>
                  <a:schemeClr val="tx1"/>
                </a:solidFill>
                <a:latin typeface="+mj-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spcBef>
                <a:spcPct val="20000"/>
              </a:spcBef>
              <a:buFont typeface="Arial" pitchFamily="34" charset="0"/>
              <a:buNone/>
            </a:pPr>
            <a:r>
              <a:rPr lang="en-US" smtClean="0"/>
              <a:t>Click to edit Master text styles</a:t>
            </a:r>
          </a:p>
        </p:txBody>
      </p:sp>
      <p:sp>
        <p:nvSpPr>
          <p:cNvPr id="6" name="Content Placeholder 5"/>
          <p:cNvSpPr>
            <a:spLocks noGrp="1"/>
          </p:cNvSpPr>
          <p:nvPr>
            <p:ph sz="quarter" idx="4"/>
          </p:nvPr>
        </p:nvSpPr>
        <p:spPr>
          <a:xfrm>
            <a:off x="5093208" y="2259366"/>
            <a:ext cx="3291840" cy="38404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67BDBC9-2DB0-46F3-A943-B0F145512E68}" type="slidenum">
              <a:rPr lang="en-GB" smtClean="0"/>
              <a:pPr/>
              <a:t>‹n.›</a:t>
            </a:fld>
            <a:endParaRPr lang="en-GB"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67BDBC9-2DB0-46F3-A943-B0F145512E68}" type="slidenum">
              <a:rPr lang="en-GB" smtClean="0"/>
              <a:pPr/>
              <a:t>‹n.›</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67BDBC9-2DB0-46F3-A943-B0F145512E68}" type="slidenum">
              <a:rPr lang="en-GB" smtClean="0"/>
              <a:pPr/>
              <a:t>‹n.›</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67BDBC9-2DB0-46F3-A943-B0F145512E68}" type="slidenum">
              <a:rPr lang="en-GB" smtClean="0"/>
              <a:pPr/>
              <a:t>‹n.›</a:t>
            </a:fld>
            <a:endParaRPr lang="en-GB" dirty="0"/>
          </a:p>
        </p:txBody>
      </p:sp>
      <p:sp>
        <p:nvSpPr>
          <p:cNvPr id="8" name="Title 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9001124" y="4846320"/>
            <a:ext cx="142876" cy="201168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idx="1"/>
          </p:nvPr>
        </p:nvSpPr>
        <p:spPr>
          <a:xfrm>
            <a:off x="-1" y="0"/>
            <a:ext cx="9000877" cy="4846320"/>
          </a:xfrm>
          <a:solidFill>
            <a:schemeClr val="bg1">
              <a:lumMod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57200" y="5715000"/>
            <a:ext cx="8153400" cy="4572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DCEC77-EEAF-49C6-AC3C-F1C0AAE629F2}" type="datetimeFigureOut">
              <a:rPr lang="en-GB" smtClean="0"/>
              <a:pPr/>
              <a:t>19/11/15</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F67BDBC9-2DB0-46F3-A943-B0F145512E68}" type="slidenum">
              <a:rPr lang="en-GB" smtClean="0"/>
              <a:pPr/>
              <a:t>‹n.›</a:t>
            </a:fld>
            <a:endParaRPr lang="en-GB" dirty="0"/>
          </a:p>
        </p:txBody>
      </p:sp>
      <p:sp>
        <p:nvSpPr>
          <p:cNvPr id="8" name="Title 7"/>
          <p:cNvSpPr>
            <a:spLocks noGrp="1"/>
          </p:cNvSpPr>
          <p:nvPr>
            <p:ph type="title"/>
          </p:nvPr>
        </p:nvSpPr>
        <p:spPr>
          <a:xfrm>
            <a:off x="457200" y="4953000"/>
            <a:ext cx="8153400" cy="762000"/>
          </a:xfrm>
        </p:spPr>
        <p:txBody>
          <a:bodyPr anchor="t">
            <a:normAutofit/>
          </a:bodyPr>
          <a:lstStyle>
            <a:lvl1pPr>
              <a:defRPr sz="3200"/>
            </a:lvl1pPr>
          </a:lstStyle>
          <a:p>
            <a:r>
              <a:rPr lang="en-US" smtClean="0"/>
              <a:t>Click to edit Master title style</a:t>
            </a:r>
            <a:endParaRPr lang="en-US" dirty="0"/>
          </a:p>
        </p:txBody>
      </p:sp>
      <p:sp>
        <p:nvSpPr>
          <p:cNvPr id="10" name="Rectangle 9"/>
          <p:cNvSpPr/>
          <p:nvPr/>
        </p:nvSpPr>
        <p:spPr>
          <a:xfrm>
            <a:off x="9001124" y="0"/>
            <a:ext cx="142876" cy="484632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96734"/>
            <a:ext cx="8363272" cy="683994"/>
          </a:xfrm>
          <a:prstGeom prst="rect">
            <a:avLst/>
          </a:prstGeom>
        </p:spPr>
        <p:txBody>
          <a:bodyPr vert="horz" lIns="91440" tIns="45720" rIns="91440" bIns="45720" rtlCol="0" anchor="b">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24744"/>
            <a:ext cx="8075240" cy="500141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5148064" y="6453336"/>
            <a:ext cx="3429000" cy="304800"/>
          </a:xfrm>
          <a:prstGeom prst="rect">
            <a:avLst/>
          </a:prstGeom>
        </p:spPr>
        <p:txBody>
          <a:bodyPr vert="horz" lIns="91440" tIns="45720" rIns="91440" bIns="0" rtlCol="0" anchor="b"/>
          <a:lstStyle>
            <a:lvl1pPr algn="l">
              <a:defRPr sz="1000">
                <a:solidFill>
                  <a:schemeClr val="tx1"/>
                </a:solidFill>
              </a:defRPr>
            </a:lvl1pPr>
          </a:lstStyle>
          <a:p>
            <a:fld id="{DDDCEC77-EEAF-49C6-AC3C-F1C0AAE629F2}" type="datetimeFigureOut">
              <a:rPr lang="en-GB" smtClean="0"/>
              <a:pPr/>
              <a:t>19/11/15</a:t>
            </a:fld>
            <a:endParaRPr lang="en-GB"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GB" dirty="0"/>
          </a:p>
        </p:txBody>
      </p:sp>
      <p:sp>
        <p:nvSpPr>
          <p:cNvPr id="6" name="Slide Number Placeholder 5"/>
          <p:cNvSpPr>
            <a:spLocks noGrp="1"/>
          </p:cNvSpPr>
          <p:nvPr>
            <p:ph type="sldNum" sz="quarter" idx="4"/>
          </p:nvPr>
        </p:nvSpPr>
        <p:spPr>
          <a:xfrm rot="16200000">
            <a:off x="8227377" y="5885497"/>
            <a:ext cx="1315721" cy="365125"/>
          </a:xfrm>
          <a:prstGeom prst="rect">
            <a:avLst/>
          </a:prstGeom>
        </p:spPr>
        <p:txBody>
          <a:bodyPr vert="horz" lIns="91440" tIns="45720" rIns="91440" bIns="45720" rtlCol="0" anchor="ctr"/>
          <a:lstStyle>
            <a:lvl1pPr algn="l">
              <a:defRPr sz="2400" b="1">
                <a:solidFill>
                  <a:schemeClr val="tx2"/>
                </a:solidFill>
              </a:defRPr>
            </a:lvl1pPr>
          </a:lstStyle>
          <a:p>
            <a:fld id="{F67BDBC9-2DB0-46F3-A943-B0F145512E68}" type="slidenum">
              <a:rPr lang="en-GB" smtClean="0"/>
              <a:pPr/>
              <a:t>‹n.›</a:t>
            </a:fld>
            <a:endParaRPr lang="en-GB" dirty="0"/>
          </a:p>
        </p:txBody>
      </p:sp>
      <p:sp>
        <p:nvSpPr>
          <p:cNvPr id="7" name="Rectangle 6"/>
          <p:cNvSpPr/>
          <p:nvPr/>
        </p:nvSpPr>
        <p:spPr>
          <a:xfrm>
            <a:off x="9001124" y="0"/>
            <a:ext cx="142876" cy="137160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p:cNvSpPr/>
          <p:nvPr/>
        </p:nvSpPr>
        <p:spPr>
          <a:xfrm>
            <a:off x="9001124" y="1371600"/>
            <a:ext cx="142876" cy="5486400"/>
          </a:xfrm>
          <a:prstGeom prst="rect">
            <a:avLst/>
          </a:prstGeom>
          <a:solidFill>
            <a:srgbClr val="9E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defTabSz="914400" rtl="0" eaLnBrk="1" latinLnBrk="0" hangingPunct="1">
        <a:spcBef>
          <a:spcPct val="0"/>
        </a:spcBef>
        <a:buNone/>
        <a:defRPr sz="4000" b="1" kern="1200" cap="none" spc="-60" baseline="0">
          <a:solidFill>
            <a:srgbClr val="0635BA"/>
          </a:solidFill>
          <a:latin typeface="+mj-lt"/>
          <a:ea typeface="+mj-ea"/>
          <a:cs typeface="+mj-cs"/>
        </a:defRPr>
      </a:lvl1pPr>
    </p:titleStyle>
    <p:bodyStyle>
      <a:lvl1pPr marL="0" indent="0" algn="l" defTabSz="914400" rtl="0" eaLnBrk="1" latinLnBrk="0" hangingPunct="1">
        <a:spcBef>
          <a:spcPct val="20000"/>
        </a:spcBef>
        <a:spcAft>
          <a:spcPts val="600"/>
        </a:spcAft>
        <a:buFont typeface="Arial" pitchFamily="34" charset="0"/>
        <a:buNone/>
        <a:defRPr sz="2800" b="0" kern="1200">
          <a:solidFill>
            <a:schemeClr val="tx1"/>
          </a:solidFill>
          <a:latin typeface="+mn-lt"/>
          <a:ea typeface="+mn-ea"/>
          <a:cs typeface="+mn-cs"/>
        </a:defRPr>
      </a:lvl1pPr>
      <a:lvl2pPr marL="457200" indent="-182880" algn="l" defTabSz="914400" rtl="0" eaLnBrk="1" latinLnBrk="0" hangingPunct="1">
        <a:spcBef>
          <a:spcPct val="20000"/>
        </a:spcBef>
        <a:buClr>
          <a:schemeClr val="tx2"/>
        </a:buClr>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chemeClr val="tx2"/>
        </a:buClr>
        <a:buFont typeface="Arial"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chemeClr val="tx2"/>
        </a:buClr>
        <a:buFont typeface="Arial" pitchFamily="34" charset="0"/>
        <a:buChar char="•"/>
        <a:defRPr sz="2400" kern="1200" baseline="0">
          <a:solidFill>
            <a:schemeClr val="tx1"/>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sarah.jones@glasgow.ac.uk" TargetMode="External"/><Relationship Id="rId3"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roar.eprints.org/" TargetMode="External"/><Relationship Id="rId4" Type="http://schemas.openxmlformats.org/officeDocument/2006/relationships/hyperlink" Target="http://www.opendoar.org/" TargetMode="External"/><Relationship Id="rId1" Type="http://schemas.openxmlformats.org/officeDocument/2006/relationships/slideLayout" Target="../slideLayouts/slideLayout2.xml"/><Relationship Id="rId2" Type="http://schemas.openxmlformats.org/officeDocument/2006/relationships/hyperlink" Target="http://www.zenodo.org/"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1" Type="http://schemas.openxmlformats.org/officeDocument/2006/relationships/image" Target="../media/image16.gif"/><Relationship Id="rId12" Type="http://schemas.openxmlformats.org/officeDocument/2006/relationships/hyperlink" Target="http://www.sherpa.ac.uk/romeo" TargetMode="External"/><Relationship Id="rId13"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9.jpeg"/><Relationship Id="rId4" Type="http://schemas.openxmlformats.org/officeDocument/2006/relationships/image" Target="../media/image10.jpeg"/><Relationship Id="rId5" Type="http://schemas.openxmlformats.org/officeDocument/2006/relationships/image" Target="../media/image11.jpeg"/><Relationship Id="rId6" Type="http://schemas.openxmlformats.org/officeDocument/2006/relationships/image" Target="../media/image12.jpeg"/><Relationship Id="rId7" Type="http://schemas.openxmlformats.org/officeDocument/2006/relationships/hyperlink" Target="http://opendoar.org/" TargetMode="External"/><Relationship Id="rId8" Type="http://schemas.openxmlformats.org/officeDocument/2006/relationships/image" Target="../media/image13.jpeg"/><Relationship Id="rId9" Type="http://schemas.openxmlformats.org/officeDocument/2006/relationships/image" Target="../media/image14.jpeg"/><Relationship Id="rId10"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hyperlink" Target="https://openaccessbutton.or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hyperlink" Target="http://www.dcc.ac.uk/" TargetMode="External"/><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hyperlink" Target="http://ec.europa.eu/research/participants/data/ref/h2020/grants_manual/hi/oa_pilot/h2020-hi-oa-pilot-guide_en.pdf" TargetMode="External"/><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5.jp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4" Type="http://schemas.openxmlformats.org/officeDocument/2006/relationships/image" Target="../media/image28.jpeg"/><Relationship Id="rId5"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image" Target="../media/image26.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recodeproject.eu/wp-content/uploads/2015/01/recode_guideline_en_web_version_full_FINAL.pdf"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hyperlink" Target="http://www.pasteur4oa.eu/"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fosteropenscience.eu/" TargetMode="External"/><Relationship Id="rId3"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hyperlink" Target="http://vimeo.com/108790101" TargetMode="External"/><Relationship Id="rId5" Type="http://schemas.openxmlformats.org/officeDocument/2006/relationships/hyperlink" Target="https://www.openaire.eu/" TargetMode="External"/><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38.xml.rels><?xml version="1.0" encoding="UTF-8" standalone="yes"?>
<Relationships xmlns="http://schemas.openxmlformats.org/package/2006/relationships"><Relationship Id="rId11" Type="http://schemas.openxmlformats.org/officeDocument/2006/relationships/image" Target="../media/image40.png"/><Relationship Id="rId12" Type="http://schemas.openxmlformats.org/officeDocument/2006/relationships/image" Target="../media/image41.jpeg"/><Relationship Id="rId1" Type="http://schemas.openxmlformats.org/officeDocument/2006/relationships/slideLayout" Target="../slideLayouts/slideLayout2.xml"/><Relationship Id="rId2" Type="http://schemas.openxmlformats.org/officeDocument/2006/relationships/image" Target="../media/image31.png"/><Relationship Id="rId3" Type="http://schemas.openxmlformats.org/officeDocument/2006/relationships/image" Target="../media/image32.png"/><Relationship Id="rId4" Type="http://schemas.openxmlformats.org/officeDocument/2006/relationships/image" Target="../media/image33.png"/><Relationship Id="rId5" Type="http://schemas.openxmlformats.org/officeDocument/2006/relationships/image" Target="../media/image34.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s>
</file>

<file path=ppt/slides/_rels/slide39.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hyperlink" Target="http://www.eudat.eu/" TargetMode="External"/><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4.png"/></Relationships>
</file>

<file path=ppt/slides/_rels/slide41.xml.rels><?xml version="1.0" encoding="UTF-8" standalone="yes"?>
<Relationships xmlns="http://schemas.openxmlformats.org/package/2006/relationships"><Relationship Id="rId3" Type="http://schemas.openxmlformats.org/officeDocument/2006/relationships/hyperlink" Target="http://ec.europa.eu/research/participants/data/ref/h2020/grants_manual/hi/oa_pilot/h2020-hi-oa-pilot-guide_en.pdf" TargetMode="External"/><Relationship Id="rId4" Type="http://schemas.openxmlformats.org/officeDocument/2006/relationships/hyperlink" Target="http://ec.europa.eu/research/participants/data/ref/h2020/grants_manual/hi/oa_pilot/h2020-hi-oa-data-mgt_en.pdf" TargetMode="External"/><Relationship Id="rId1" Type="http://schemas.openxmlformats.org/officeDocument/2006/relationships/slideLayout" Target="../slideLayouts/slideLayout2.xml"/><Relationship Id="rId2" Type="http://schemas.openxmlformats.org/officeDocument/2006/relationships/hyperlink" Target="https://ec.europa.eu/programmes/horizon2020/sites/horizon2020/files/FactSheet_Open_Access.pdf"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openaire.eu/oa-in-h2020/h2020/h2020-oa-data-pilot" TargetMode="External"/><Relationship Id="rId3" Type="http://schemas.openxmlformats.org/officeDocument/2006/relationships/hyperlink" Target="https://www.h2020uk.org/home" TargetMode="Externa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dcc.ac.uk/resources" TargetMode="External"/><Relationship Id="rId3" Type="http://schemas.openxmlformats.org/officeDocument/2006/relationships/image" Target="../media/image4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hyperlink" Target="http://ec.europa.eu/research/participants/data/ref/h2020/grants_manual/hi/oa_pilot/h2020-hi-oa-data-mgt_en.pd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67544" y="1628800"/>
            <a:ext cx="8280920" cy="2163687"/>
          </a:xfrm>
        </p:spPr>
        <p:txBody>
          <a:bodyPr/>
          <a:lstStyle/>
          <a:p>
            <a:r>
              <a:rPr lang="en-GB" dirty="0" smtClean="0">
                <a:solidFill>
                  <a:srgbClr val="0635BA"/>
                </a:solidFill>
              </a:rPr>
              <a:t>The European Framework: Horizon 2020 and the Open Research Data pilot</a:t>
            </a:r>
            <a:endParaRPr lang="en-GB" dirty="0">
              <a:solidFill>
                <a:srgbClr val="0635BA"/>
              </a:solidFill>
            </a:endParaRPr>
          </a:p>
        </p:txBody>
      </p:sp>
      <p:sp>
        <p:nvSpPr>
          <p:cNvPr id="3" name="Subtitle 2"/>
          <p:cNvSpPr>
            <a:spLocks noGrp="1"/>
          </p:cNvSpPr>
          <p:nvPr>
            <p:ph type="subTitle" idx="1"/>
          </p:nvPr>
        </p:nvSpPr>
        <p:spPr>
          <a:xfrm>
            <a:off x="2150482" y="3861048"/>
            <a:ext cx="4625752" cy="1728192"/>
          </a:xfrm>
        </p:spPr>
        <p:txBody>
          <a:bodyPr>
            <a:noAutofit/>
          </a:bodyPr>
          <a:lstStyle/>
          <a:p>
            <a:pPr algn="ctr">
              <a:spcAft>
                <a:spcPts val="0"/>
              </a:spcAft>
            </a:pPr>
            <a:r>
              <a:rPr lang="en-GB" sz="2000" cap="none" dirty="0" smtClean="0">
                <a:solidFill>
                  <a:schemeClr val="tx1"/>
                </a:solidFill>
                <a:latin typeface="+mn-lt"/>
              </a:rPr>
              <a:t>Sarah Jones</a:t>
            </a:r>
          </a:p>
          <a:p>
            <a:pPr algn="ctr">
              <a:spcAft>
                <a:spcPts val="0"/>
              </a:spcAft>
            </a:pPr>
            <a:r>
              <a:rPr lang="en-GB" sz="2000" cap="none" dirty="0" smtClean="0">
                <a:solidFill>
                  <a:schemeClr val="tx1"/>
                </a:solidFill>
                <a:latin typeface="+mn-lt"/>
              </a:rPr>
              <a:t>Digital Curation Centre, Glasgow</a:t>
            </a:r>
          </a:p>
          <a:p>
            <a:pPr algn="ctr">
              <a:spcAft>
                <a:spcPts val="0"/>
              </a:spcAft>
            </a:pPr>
            <a:r>
              <a:rPr lang="en-GB" sz="2000" cap="none" dirty="0" smtClean="0">
                <a:solidFill>
                  <a:schemeClr val="tx1"/>
                </a:solidFill>
                <a:latin typeface="+mn-lt"/>
                <a:hlinkClick r:id="rId2"/>
              </a:rPr>
              <a:t>sarah.jones@glasgow.ac.uk</a:t>
            </a:r>
            <a:endParaRPr lang="en-GB" sz="2000" cap="none" dirty="0" smtClean="0">
              <a:solidFill>
                <a:schemeClr val="tx1"/>
              </a:solidFill>
              <a:latin typeface="+mn-lt"/>
            </a:endParaRPr>
          </a:p>
          <a:p>
            <a:pPr algn="ctr">
              <a:spcAft>
                <a:spcPts val="0"/>
              </a:spcAft>
            </a:pPr>
            <a:r>
              <a:rPr lang="en-GB" sz="2000" cap="none" dirty="0" smtClean="0">
                <a:solidFill>
                  <a:schemeClr val="tx1"/>
                </a:solidFill>
                <a:latin typeface="+mn-lt"/>
              </a:rPr>
              <a:t>Twitter: @sjDCC</a:t>
            </a:r>
            <a:endParaRPr lang="en-GB" sz="2000" cap="none" dirty="0">
              <a:solidFill>
                <a:schemeClr val="tx1"/>
              </a:solidFill>
              <a:latin typeface="+mn-lt"/>
            </a:endParaRPr>
          </a:p>
        </p:txBody>
      </p:sp>
      <p:pic>
        <p:nvPicPr>
          <p:cNvPr id="4" name="Picture 3" descr="DCC_logo.png"/>
          <p:cNvPicPr>
            <a:picLocks noChangeAspect="1"/>
          </p:cNvPicPr>
          <p:nvPr/>
        </p:nvPicPr>
        <p:blipFill>
          <a:blip r:embed="rId3" cstate="print"/>
          <a:srcRect/>
          <a:stretch>
            <a:fillRect/>
          </a:stretch>
        </p:blipFill>
        <p:spPr bwMode="auto">
          <a:xfrm>
            <a:off x="215900" y="404664"/>
            <a:ext cx="4038600" cy="841375"/>
          </a:xfrm>
          <a:prstGeom prst="rect">
            <a:avLst/>
          </a:prstGeom>
          <a:noFill/>
          <a:ln w="9525">
            <a:noFill/>
            <a:miter lim="800000"/>
            <a:headEnd/>
            <a:tailEnd/>
          </a:ln>
        </p:spPr>
      </p:pic>
      <p:sp>
        <p:nvSpPr>
          <p:cNvPr id="6" name="Rectangle 5"/>
          <p:cNvSpPr>
            <a:spLocks noChangeArrowheads="1"/>
          </p:cNvSpPr>
          <p:nvPr/>
        </p:nvSpPr>
        <p:spPr bwMode="auto">
          <a:xfrm>
            <a:off x="1331640" y="6379785"/>
            <a:ext cx="6696744" cy="307777"/>
          </a:xfrm>
          <a:prstGeom prst="rect">
            <a:avLst/>
          </a:prstGeom>
          <a:noFill/>
          <a:ln w="9525" algn="ctr">
            <a:noFill/>
            <a:miter lim="800000"/>
            <a:headEnd/>
            <a:tailEnd/>
          </a:ln>
        </p:spPr>
        <p:txBody>
          <a:bodyPr wrap="square">
            <a:spAutoFit/>
          </a:bodyPr>
          <a:lstStyle/>
          <a:p>
            <a:pPr algn="ctr"/>
            <a:r>
              <a:rPr lang="en-GB" sz="1400" i="1" dirty="0" smtClean="0"/>
              <a:t>Data Management Plans: principles and practice workshop, 19 </a:t>
            </a:r>
            <a:r>
              <a:rPr lang="en-GB" sz="1400" i="1" dirty="0"/>
              <a:t>November 2015, </a:t>
            </a:r>
            <a:r>
              <a:rPr lang="en-GB" sz="1400" i="1" dirty="0" smtClean="0"/>
              <a:t>Bologna</a:t>
            </a:r>
            <a:endParaRPr lang="en-GB" sz="1400" i="1" dirty="0"/>
          </a:p>
        </p:txBody>
      </p:sp>
    </p:spTree>
    <p:extLst>
      <p:ext uri="{BB962C8B-B14F-4D97-AF65-F5344CB8AC3E}">
        <p14:creationId xmlns:p14="http://schemas.microsoft.com/office/powerpoint/2010/main" val="328505451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t="14103" b="14103"/>
          <a:stretch>
            <a:fillRect/>
          </a:stretch>
        </p:blipFill>
        <p:spPr/>
      </p:pic>
      <p:sp>
        <p:nvSpPr>
          <p:cNvPr id="6" name="Text Placeholder 5"/>
          <p:cNvSpPr>
            <a:spLocks noGrp="1"/>
          </p:cNvSpPr>
          <p:nvPr>
            <p:ph type="body" sz="half" idx="2"/>
          </p:nvPr>
        </p:nvSpPr>
        <p:spPr/>
        <p:txBody>
          <a:bodyPr>
            <a:normAutofit/>
          </a:bodyPr>
          <a:lstStyle/>
          <a:p>
            <a:pPr algn="ctr"/>
            <a:r>
              <a:rPr lang="en-GB" sz="1800" dirty="0" smtClean="0"/>
              <a:t>What is required in terms of publications?</a:t>
            </a:r>
            <a:endParaRPr lang="en-GB" sz="1800" dirty="0"/>
          </a:p>
        </p:txBody>
      </p:sp>
      <p:sp>
        <p:nvSpPr>
          <p:cNvPr id="4" name="Title 3"/>
          <p:cNvSpPr>
            <a:spLocks noGrp="1"/>
          </p:cNvSpPr>
          <p:nvPr>
            <p:ph type="title"/>
          </p:nvPr>
        </p:nvSpPr>
        <p:spPr/>
        <p:txBody>
          <a:bodyPr/>
          <a:lstStyle/>
          <a:p>
            <a:r>
              <a:rPr lang="en-GB" dirty="0" smtClean="0"/>
              <a:t>Horizon 2020 and open access</a:t>
            </a:r>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67544" y="908720"/>
            <a:ext cx="8064896" cy="683994"/>
          </a:xfrm>
        </p:spPr>
        <p:txBody>
          <a:bodyPr>
            <a:noAutofit/>
          </a:bodyPr>
          <a:lstStyle/>
          <a:p>
            <a:r>
              <a:rPr lang="de-DE" dirty="0"/>
              <a:t>Grant Agreement: § 29.2 </a:t>
            </a:r>
            <a:r>
              <a:rPr lang="en-US" dirty="0"/>
              <a:t>Open access to scientific publications</a:t>
            </a:r>
            <a:endParaRPr lang="de-DE" dirty="0"/>
          </a:p>
        </p:txBody>
      </p:sp>
      <p:sp>
        <p:nvSpPr>
          <p:cNvPr id="3" name="Inhaltsplatzhalter 2"/>
          <p:cNvSpPr>
            <a:spLocks noGrp="1"/>
          </p:cNvSpPr>
          <p:nvPr>
            <p:ph idx="1"/>
          </p:nvPr>
        </p:nvSpPr>
        <p:spPr>
          <a:xfrm>
            <a:off x="467544" y="1916832"/>
            <a:ext cx="8075240" cy="4785395"/>
          </a:xfrm>
        </p:spPr>
        <p:txBody>
          <a:bodyPr>
            <a:normAutofit fontScale="62500" lnSpcReduction="20000"/>
          </a:bodyPr>
          <a:lstStyle/>
          <a:p>
            <a:pPr marL="0" indent="0">
              <a:buNone/>
            </a:pPr>
            <a:r>
              <a:rPr lang="en-US" sz="2900" i="1" dirty="0" smtClean="0"/>
              <a:t>Each </a:t>
            </a:r>
            <a:r>
              <a:rPr lang="en-US" sz="2900" i="1" dirty="0"/>
              <a:t>beneficiary </a:t>
            </a:r>
            <a:r>
              <a:rPr lang="en-US" sz="2900" i="1" dirty="0">
                <a:solidFill>
                  <a:srgbClr val="ED7C00"/>
                </a:solidFill>
              </a:rPr>
              <a:t>must ensure open access </a:t>
            </a:r>
            <a:r>
              <a:rPr lang="en-US" sz="2900" i="1" dirty="0"/>
              <a:t>(free of charge, online access for any user) to </a:t>
            </a:r>
            <a:r>
              <a:rPr lang="en-US" sz="2900" i="1" dirty="0" smtClean="0">
                <a:solidFill>
                  <a:srgbClr val="ED7C00"/>
                </a:solidFill>
              </a:rPr>
              <a:t>all peer-reviewed </a:t>
            </a:r>
            <a:r>
              <a:rPr lang="en-US" sz="2900" i="1" dirty="0">
                <a:solidFill>
                  <a:srgbClr val="ED7C00"/>
                </a:solidFill>
              </a:rPr>
              <a:t>scientific publications relating to its results</a:t>
            </a:r>
            <a:r>
              <a:rPr lang="en-US" sz="2900" i="1" dirty="0" smtClean="0"/>
              <a:t>.</a:t>
            </a:r>
            <a:endParaRPr lang="en-US" sz="2900" i="1" dirty="0"/>
          </a:p>
          <a:p>
            <a:pPr marL="0" indent="0">
              <a:buNone/>
            </a:pPr>
            <a:endParaRPr lang="en-US" sz="2600" dirty="0" smtClean="0"/>
          </a:p>
          <a:p>
            <a:pPr marL="0" indent="0">
              <a:buNone/>
            </a:pPr>
            <a:r>
              <a:rPr lang="en-US" sz="2600" dirty="0" smtClean="0"/>
              <a:t>In particular, it </a:t>
            </a:r>
            <a:r>
              <a:rPr lang="en-US" sz="2600" dirty="0"/>
              <a:t>must:</a:t>
            </a:r>
          </a:p>
          <a:p>
            <a:pPr marL="274320" lvl="1" indent="0">
              <a:buNone/>
            </a:pPr>
            <a:r>
              <a:rPr lang="en-US" sz="2300" dirty="0"/>
              <a:t>(a) </a:t>
            </a:r>
            <a:r>
              <a:rPr lang="en-US" sz="2300" dirty="0">
                <a:solidFill>
                  <a:srgbClr val="ED7C00"/>
                </a:solidFill>
              </a:rPr>
              <a:t>as soon as possible and at the latest on publication</a:t>
            </a:r>
            <a:r>
              <a:rPr lang="en-US" sz="2300" dirty="0"/>
              <a:t>, </a:t>
            </a:r>
            <a:r>
              <a:rPr lang="en-US" sz="2300" dirty="0">
                <a:solidFill>
                  <a:srgbClr val="ED7C00"/>
                </a:solidFill>
              </a:rPr>
              <a:t>deposit</a:t>
            </a:r>
            <a:r>
              <a:rPr lang="en-US" sz="2300" dirty="0"/>
              <a:t> a </a:t>
            </a:r>
            <a:r>
              <a:rPr lang="en-US" sz="2300" dirty="0" smtClean="0"/>
              <a:t>machine-readable electronic </a:t>
            </a:r>
            <a:r>
              <a:rPr lang="en-US" sz="2300" dirty="0"/>
              <a:t>copy of the </a:t>
            </a:r>
            <a:r>
              <a:rPr lang="en-US" sz="2300" dirty="0">
                <a:solidFill>
                  <a:srgbClr val="ED7C00"/>
                </a:solidFill>
              </a:rPr>
              <a:t>published version or final peer-reviewed manuscript </a:t>
            </a:r>
            <a:r>
              <a:rPr lang="en-US" sz="2300" dirty="0" smtClean="0"/>
              <a:t>accepted for </a:t>
            </a:r>
            <a:r>
              <a:rPr lang="en-US" sz="2300" dirty="0"/>
              <a:t>publication in a </a:t>
            </a:r>
            <a:r>
              <a:rPr lang="en-US" sz="2300" dirty="0">
                <a:solidFill>
                  <a:srgbClr val="ED7C00"/>
                </a:solidFill>
              </a:rPr>
              <a:t>repository</a:t>
            </a:r>
            <a:r>
              <a:rPr lang="en-US" sz="2300" dirty="0"/>
              <a:t> for scientific publications;</a:t>
            </a:r>
          </a:p>
          <a:p>
            <a:pPr marL="274320" lvl="1" indent="0">
              <a:buNone/>
            </a:pPr>
            <a:r>
              <a:rPr lang="en-US" sz="2300" dirty="0"/>
              <a:t>Moreover, the beneficiary must </a:t>
            </a:r>
            <a:r>
              <a:rPr lang="en-US" sz="2300" dirty="0">
                <a:solidFill>
                  <a:srgbClr val="ED7C00"/>
                </a:solidFill>
              </a:rPr>
              <a:t>aim to deposit at the same time the research </a:t>
            </a:r>
            <a:r>
              <a:rPr lang="en-US" sz="2300" dirty="0" smtClean="0">
                <a:solidFill>
                  <a:srgbClr val="ED7C00"/>
                </a:solidFill>
              </a:rPr>
              <a:t>data </a:t>
            </a:r>
            <a:r>
              <a:rPr lang="en-US" sz="2300" dirty="0" smtClean="0"/>
              <a:t>needed </a:t>
            </a:r>
            <a:r>
              <a:rPr lang="en-US" sz="2300" dirty="0"/>
              <a:t>to validate the results presented in the deposited scientific publications.</a:t>
            </a:r>
          </a:p>
          <a:p>
            <a:pPr marL="274320" lvl="1" indent="0">
              <a:buNone/>
            </a:pPr>
            <a:r>
              <a:rPr lang="en-US" sz="2300" dirty="0"/>
              <a:t>(b) </a:t>
            </a:r>
            <a:r>
              <a:rPr lang="en-US" sz="2300" dirty="0">
                <a:solidFill>
                  <a:srgbClr val="ED7C00"/>
                </a:solidFill>
              </a:rPr>
              <a:t>ensure open access </a:t>
            </a:r>
            <a:r>
              <a:rPr lang="en-US" sz="2300" dirty="0"/>
              <a:t>to the deposited publication — via the repository — at the latest:</a:t>
            </a:r>
          </a:p>
          <a:p>
            <a:pPr marL="548640" lvl="2" indent="0">
              <a:buNone/>
            </a:pPr>
            <a:r>
              <a:rPr lang="en-US" sz="2300" dirty="0">
                <a:solidFill>
                  <a:srgbClr val="ED7C00"/>
                </a:solidFill>
              </a:rPr>
              <a:t>(i) on publication, if an electronic version is available for free via the publisher, or</a:t>
            </a:r>
          </a:p>
          <a:p>
            <a:pPr marL="548640" lvl="2" indent="0">
              <a:buNone/>
            </a:pPr>
            <a:r>
              <a:rPr lang="en-US" sz="2300" dirty="0">
                <a:solidFill>
                  <a:srgbClr val="ED7C00"/>
                </a:solidFill>
              </a:rPr>
              <a:t>(ii) within six months of publication (twelve months for publications in the </a:t>
            </a:r>
            <a:r>
              <a:rPr lang="en-US" sz="2300" dirty="0" smtClean="0">
                <a:solidFill>
                  <a:srgbClr val="ED7C00"/>
                </a:solidFill>
              </a:rPr>
              <a:t>social sciences </a:t>
            </a:r>
            <a:r>
              <a:rPr lang="en-US" sz="2300" dirty="0">
                <a:solidFill>
                  <a:srgbClr val="ED7C00"/>
                </a:solidFill>
              </a:rPr>
              <a:t>and humanities) in any other case.</a:t>
            </a:r>
          </a:p>
          <a:p>
            <a:pPr marL="274320" lvl="1" indent="0">
              <a:buNone/>
            </a:pPr>
            <a:r>
              <a:rPr lang="en-US" sz="2300" dirty="0"/>
              <a:t>(c) ensure open access — via the repository — to the </a:t>
            </a:r>
            <a:r>
              <a:rPr lang="en-US" sz="2300" dirty="0">
                <a:solidFill>
                  <a:srgbClr val="ED7C00"/>
                </a:solidFill>
              </a:rPr>
              <a:t>bibliographic metadata </a:t>
            </a:r>
            <a:r>
              <a:rPr lang="en-US" sz="2300" dirty="0"/>
              <a:t>that </a:t>
            </a:r>
            <a:r>
              <a:rPr lang="en-US" sz="2300" dirty="0" smtClean="0"/>
              <a:t>identify the </a:t>
            </a:r>
            <a:r>
              <a:rPr lang="en-US" sz="2300" dirty="0"/>
              <a:t>deposited </a:t>
            </a:r>
            <a:r>
              <a:rPr lang="en-US" sz="2300" dirty="0" smtClean="0"/>
              <a:t>publication.</a:t>
            </a:r>
          </a:p>
          <a:p>
            <a:pPr marL="274320" lvl="1" indent="0">
              <a:buNone/>
            </a:pPr>
            <a:r>
              <a:rPr lang="en-US" sz="2300" dirty="0" smtClean="0"/>
              <a:t>The </a:t>
            </a:r>
            <a:r>
              <a:rPr lang="en-US" sz="2300" dirty="0"/>
              <a:t>bibliographic metadata must be in a </a:t>
            </a:r>
            <a:r>
              <a:rPr lang="en-US" sz="2300" dirty="0">
                <a:solidFill>
                  <a:srgbClr val="ED7C00"/>
                </a:solidFill>
              </a:rPr>
              <a:t>standard format and must include all of </a:t>
            </a:r>
            <a:r>
              <a:rPr lang="en-US" sz="2300" dirty="0" smtClean="0">
                <a:solidFill>
                  <a:srgbClr val="ED7C00"/>
                </a:solidFill>
              </a:rPr>
              <a:t>the following</a:t>
            </a:r>
            <a:r>
              <a:rPr lang="en-US" sz="2300" dirty="0"/>
              <a:t>:</a:t>
            </a:r>
          </a:p>
          <a:p>
            <a:pPr marL="274320" lvl="1" indent="0">
              <a:buNone/>
            </a:pPr>
            <a:r>
              <a:rPr lang="en-US" sz="2300" dirty="0"/>
              <a:t>- the terms ["European Union (EU)" and "Horizon 2020"]["Euratom" </a:t>
            </a:r>
            <a:r>
              <a:rPr lang="en-US" sz="2300" dirty="0" smtClean="0"/>
              <a:t>and Euratom </a:t>
            </a:r>
            <a:r>
              <a:rPr lang="en-US" sz="2300" dirty="0"/>
              <a:t>research and training programme 2014-2018"];</a:t>
            </a:r>
          </a:p>
          <a:p>
            <a:pPr marL="274320" lvl="1" indent="0">
              <a:buNone/>
            </a:pPr>
            <a:r>
              <a:rPr lang="en-US" sz="2300" dirty="0"/>
              <a:t>- the name of the action, acronym and grant number;</a:t>
            </a:r>
          </a:p>
          <a:p>
            <a:pPr marL="274320" lvl="1" indent="0">
              <a:buNone/>
            </a:pPr>
            <a:r>
              <a:rPr lang="en-US" sz="2300" dirty="0"/>
              <a:t>- the publication date, and length of embargo period if applicable, and</a:t>
            </a:r>
          </a:p>
          <a:p>
            <a:pPr marL="274320" lvl="1" indent="0">
              <a:buNone/>
            </a:pPr>
            <a:r>
              <a:rPr lang="en-US" sz="2300" dirty="0"/>
              <a:t>- a persistent identifier.</a:t>
            </a:r>
            <a:endParaRPr lang="de-DE" sz="2300" dirty="0"/>
          </a:p>
        </p:txBody>
      </p:sp>
    </p:spTree>
    <p:extLst>
      <p:ext uri="{BB962C8B-B14F-4D97-AF65-F5344CB8AC3E}">
        <p14:creationId xmlns:p14="http://schemas.microsoft.com/office/powerpoint/2010/main" val="244761436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What</a:t>
            </a:r>
            <a:r>
              <a:rPr lang="de-DE" dirty="0" smtClean="0"/>
              <a:t> </a:t>
            </a:r>
            <a:r>
              <a:rPr lang="de-DE" dirty="0" err="1" smtClean="0"/>
              <a:t>does</a:t>
            </a:r>
            <a:r>
              <a:rPr lang="de-DE" dirty="0" smtClean="0"/>
              <a:t> </a:t>
            </a:r>
            <a:r>
              <a:rPr lang="de-DE" dirty="0" err="1" smtClean="0"/>
              <a:t>this</a:t>
            </a:r>
            <a:r>
              <a:rPr lang="de-DE" dirty="0" smtClean="0"/>
              <a:t> </a:t>
            </a:r>
            <a:r>
              <a:rPr lang="de-DE" dirty="0" err="1" smtClean="0"/>
              <a:t>mean</a:t>
            </a:r>
            <a:r>
              <a:rPr lang="de-DE" dirty="0" smtClean="0"/>
              <a:t>?</a:t>
            </a:r>
            <a:endParaRPr lang="de-DE" dirty="0"/>
          </a:p>
        </p:txBody>
      </p:sp>
      <p:sp>
        <p:nvSpPr>
          <p:cNvPr id="3" name="Inhaltsplatzhalter 2"/>
          <p:cNvSpPr>
            <a:spLocks noGrp="1"/>
          </p:cNvSpPr>
          <p:nvPr>
            <p:ph idx="1"/>
          </p:nvPr>
        </p:nvSpPr>
        <p:spPr>
          <a:xfrm>
            <a:off x="467544" y="1412776"/>
            <a:ext cx="8075240" cy="5001419"/>
          </a:xfrm>
        </p:spPr>
        <p:txBody>
          <a:bodyPr>
            <a:normAutofit lnSpcReduction="10000"/>
          </a:bodyPr>
          <a:lstStyle/>
          <a:p>
            <a:r>
              <a:rPr lang="de-DE" sz="2400" dirty="0" err="1" smtClean="0"/>
              <a:t>Authors</a:t>
            </a:r>
            <a:r>
              <a:rPr lang="de-DE" sz="2400" dirty="0" smtClean="0"/>
              <a:t> </a:t>
            </a:r>
            <a:r>
              <a:rPr lang="de-DE" sz="2400" dirty="0" err="1" smtClean="0"/>
              <a:t>are</a:t>
            </a:r>
            <a:r>
              <a:rPr lang="de-DE" sz="2400" dirty="0" smtClean="0"/>
              <a:t> </a:t>
            </a:r>
            <a:r>
              <a:rPr lang="de-DE" sz="2400" dirty="0" err="1" smtClean="0"/>
              <a:t>free</a:t>
            </a:r>
            <a:r>
              <a:rPr lang="de-DE" sz="2400" dirty="0" smtClean="0"/>
              <a:t> </a:t>
            </a:r>
            <a:r>
              <a:rPr lang="de-DE" sz="2400" dirty="0" err="1" smtClean="0"/>
              <a:t>to</a:t>
            </a:r>
            <a:r>
              <a:rPr lang="de-DE" sz="2400" dirty="0" smtClean="0"/>
              <a:t> </a:t>
            </a:r>
            <a:r>
              <a:rPr lang="de-DE" sz="2400" dirty="0" err="1" smtClean="0"/>
              <a:t>choose</a:t>
            </a:r>
            <a:r>
              <a:rPr lang="de-DE" sz="2400" dirty="0" smtClean="0"/>
              <a:t> </a:t>
            </a:r>
            <a:r>
              <a:rPr lang="de-DE" sz="2400" dirty="0" err="1" smtClean="0"/>
              <a:t>between</a:t>
            </a:r>
            <a:r>
              <a:rPr lang="de-DE" sz="2400" dirty="0" smtClean="0"/>
              <a:t> </a:t>
            </a:r>
            <a:r>
              <a:rPr lang="de-DE" sz="2400" dirty="0" err="1" smtClean="0"/>
              <a:t>the</a:t>
            </a:r>
            <a:r>
              <a:rPr lang="de-DE" sz="2400" dirty="0" smtClean="0"/>
              <a:t> </a:t>
            </a:r>
            <a:r>
              <a:rPr lang="de-DE" sz="2400" dirty="0" err="1" smtClean="0"/>
              <a:t>two</a:t>
            </a:r>
            <a:r>
              <a:rPr lang="de-DE" sz="2400" dirty="0" smtClean="0"/>
              <a:t> </a:t>
            </a:r>
            <a:r>
              <a:rPr lang="de-DE" sz="2400" dirty="0" err="1" smtClean="0"/>
              <a:t>main</a:t>
            </a:r>
            <a:r>
              <a:rPr lang="de-DE" sz="2400" dirty="0" smtClean="0"/>
              <a:t> </a:t>
            </a:r>
            <a:r>
              <a:rPr lang="de-DE" sz="2400" dirty="0" err="1" smtClean="0"/>
              <a:t>and</a:t>
            </a:r>
            <a:r>
              <a:rPr lang="de-DE" sz="2400" dirty="0" smtClean="0"/>
              <a:t> non-</a:t>
            </a:r>
            <a:r>
              <a:rPr lang="de-DE" sz="2400" dirty="0" err="1" smtClean="0"/>
              <a:t>exclusive</a:t>
            </a:r>
            <a:r>
              <a:rPr lang="de-DE" sz="2400" dirty="0" smtClean="0"/>
              <a:t> </a:t>
            </a:r>
            <a:r>
              <a:rPr lang="de-DE" sz="2400" dirty="0" err="1" smtClean="0"/>
              <a:t>routes</a:t>
            </a:r>
            <a:r>
              <a:rPr lang="de-DE" sz="2400" dirty="0" smtClean="0"/>
              <a:t> </a:t>
            </a:r>
            <a:r>
              <a:rPr lang="de-DE" sz="2400" dirty="0" err="1" smtClean="0"/>
              <a:t>toward</a:t>
            </a:r>
            <a:r>
              <a:rPr lang="de-DE" sz="2400" dirty="0" smtClean="0"/>
              <a:t> Open Access</a:t>
            </a:r>
          </a:p>
          <a:p>
            <a:pPr lvl="1"/>
            <a:r>
              <a:rPr lang="de-DE" sz="2400" dirty="0" smtClean="0">
                <a:solidFill>
                  <a:srgbClr val="ED7C00"/>
                </a:solidFill>
              </a:rPr>
              <a:t>Self-archiving (green open access): </a:t>
            </a:r>
            <a:r>
              <a:rPr lang="de-DE" sz="2400" dirty="0" smtClean="0"/>
              <a:t>the published article or the final peer reviewed manuscript is uploaded in an online repository</a:t>
            </a:r>
            <a:r>
              <a:rPr lang="de-DE" sz="2400" dirty="0"/>
              <a:t> </a:t>
            </a:r>
            <a:r>
              <a:rPr lang="de-DE" sz="2400" dirty="0" smtClean="0"/>
              <a:t>– access is often delayed (embargo period)</a:t>
            </a:r>
          </a:p>
          <a:p>
            <a:pPr lvl="1"/>
            <a:r>
              <a:rPr lang="de-DE" sz="2400" dirty="0" smtClean="0">
                <a:solidFill>
                  <a:srgbClr val="ED7C00"/>
                </a:solidFill>
              </a:rPr>
              <a:t>Open access publishing (gold open access): </a:t>
            </a:r>
            <a:r>
              <a:rPr lang="de-DE" sz="2400" dirty="0" smtClean="0"/>
              <a:t>the article is immediately in open access mode, through the publisher. The associated costs (Article Processing Charges) are covered by the author/institution/funder.</a:t>
            </a:r>
          </a:p>
          <a:p>
            <a:endParaRPr lang="de-DE" sz="2400" dirty="0" smtClean="0"/>
          </a:p>
          <a:p>
            <a:r>
              <a:rPr lang="de-DE" sz="2400" b="1" dirty="0" smtClean="0"/>
              <a:t>The </a:t>
            </a:r>
            <a:r>
              <a:rPr lang="de-DE" sz="2400" b="1" dirty="0" smtClean="0">
                <a:solidFill>
                  <a:srgbClr val="ED7C00"/>
                </a:solidFill>
              </a:rPr>
              <a:t>article must always be deposited in a repository</a:t>
            </a:r>
            <a:r>
              <a:rPr lang="de-DE" sz="2400" b="1" dirty="0" smtClean="0"/>
              <a:t>, even if the gold route has been chosen.</a:t>
            </a:r>
          </a:p>
          <a:p>
            <a:pPr marL="0" indent="0">
              <a:buNone/>
            </a:pPr>
            <a:endParaRPr lang="de-DE" dirty="0" smtClean="0"/>
          </a:p>
        </p:txBody>
      </p:sp>
    </p:spTree>
    <p:extLst>
      <p:ext uri="{BB962C8B-B14F-4D97-AF65-F5344CB8AC3E}">
        <p14:creationId xmlns:p14="http://schemas.microsoft.com/office/powerpoint/2010/main" val="3113023220"/>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What to deposit?</a:t>
            </a:r>
            <a:endParaRPr lang="de-DE" dirty="0"/>
          </a:p>
        </p:txBody>
      </p:sp>
      <p:sp>
        <p:nvSpPr>
          <p:cNvPr id="3" name="Inhaltsplatzhalter 2"/>
          <p:cNvSpPr>
            <a:spLocks noGrp="1"/>
          </p:cNvSpPr>
          <p:nvPr>
            <p:ph idx="1"/>
          </p:nvPr>
        </p:nvSpPr>
        <p:spPr>
          <a:xfrm>
            <a:off x="467544" y="1484784"/>
            <a:ext cx="8075240" cy="5001419"/>
          </a:xfrm>
        </p:spPr>
        <p:txBody>
          <a:bodyPr>
            <a:normAutofit/>
          </a:bodyPr>
          <a:lstStyle/>
          <a:p>
            <a:r>
              <a:rPr lang="de-DE" sz="2400" dirty="0" smtClean="0"/>
              <a:t>The </a:t>
            </a:r>
            <a:r>
              <a:rPr lang="de-DE" sz="2400" dirty="0" smtClean="0">
                <a:solidFill>
                  <a:srgbClr val="ED7C00"/>
                </a:solidFill>
              </a:rPr>
              <a:t>final peer-</a:t>
            </a:r>
            <a:r>
              <a:rPr lang="de-DE" sz="2400" dirty="0" err="1" smtClean="0">
                <a:solidFill>
                  <a:srgbClr val="ED7C00"/>
                </a:solidFill>
              </a:rPr>
              <a:t>reviewed</a:t>
            </a:r>
            <a:r>
              <a:rPr lang="de-DE" sz="2400" dirty="0" smtClean="0">
                <a:solidFill>
                  <a:srgbClr val="ED7C00"/>
                </a:solidFill>
              </a:rPr>
              <a:t> </a:t>
            </a:r>
            <a:r>
              <a:rPr lang="de-DE" sz="2400" dirty="0" err="1" smtClean="0">
                <a:solidFill>
                  <a:srgbClr val="ED7C00"/>
                </a:solidFill>
              </a:rPr>
              <a:t>manuscript</a:t>
            </a:r>
            <a:r>
              <a:rPr lang="de-DE" sz="2400" dirty="0" smtClean="0"/>
              <a:t>, </a:t>
            </a:r>
            <a:r>
              <a:rPr lang="de-DE" sz="2400" dirty="0" err="1" smtClean="0"/>
              <a:t>accepted</a:t>
            </a:r>
            <a:r>
              <a:rPr lang="de-DE" sz="2400" dirty="0" smtClean="0"/>
              <a:t> </a:t>
            </a:r>
            <a:r>
              <a:rPr lang="de-DE" sz="2400" dirty="0" err="1" smtClean="0"/>
              <a:t>for</a:t>
            </a:r>
            <a:r>
              <a:rPr lang="de-DE" sz="2400" dirty="0" smtClean="0"/>
              <a:t> </a:t>
            </a:r>
            <a:r>
              <a:rPr lang="de-DE" sz="2400" dirty="0" err="1" smtClean="0"/>
              <a:t>publication</a:t>
            </a:r>
            <a:r>
              <a:rPr lang="de-DE" sz="2400" dirty="0" smtClean="0"/>
              <a:t>, </a:t>
            </a:r>
            <a:r>
              <a:rPr lang="de-DE" sz="2400" dirty="0" err="1" smtClean="0"/>
              <a:t>including</a:t>
            </a:r>
            <a:r>
              <a:rPr lang="de-DE" sz="2400" dirty="0" smtClean="0"/>
              <a:t> all </a:t>
            </a:r>
            <a:r>
              <a:rPr lang="de-DE" sz="2400" dirty="0" err="1" smtClean="0"/>
              <a:t>modifications</a:t>
            </a:r>
            <a:r>
              <a:rPr lang="de-DE" sz="2400" dirty="0" smtClean="0"/>
              <a:t> </a:t>
            </a:r>
            <a:r>
              <a:rPr lang="de-DE" sz="2400" dirty="0" err="1" smtClean="0"/>
              <a:t>from</a:t>
            </a:r>
            <a:r>
              <a:rPr lang="de-DE" sz="2400" dirty="0" smtClean="0"/>
              <a:t> </a:t>
            </a:r>
            <a:r>
              <a:rPr lang="de-DE" sz="2400" dirty="0" err="1" smtClean="0"/>
              <a:t>the</a:t>
            </a:r>
            <a:r>
              <a:rPr lang="de-DE" sz="2400" dirty="0" smtClean="0"/>
              <a:t> peer-review </a:t>
            </a:r>
            <a:r>
              <a:rPr lang="de-DE" sz="2400" dirty="0" err="1" smtClean="0"/>
              <a:t>process</a:t>
            </a:r>
            <a:endParaRPr lang="de-DE" sz="2400" dirty="0" smtClean="0"/>
          </a:p>
          <a:p>
            <a:pPr marL="0" indent="0">
              <a:buNone/>
            </a:pPr>
            <a:r>
              <a:rPr lang="de-DE" sz="2400" dirty="0" smtClean="0"/>
              <a:t>OR</a:t>
            </a:r>
          </a:p>
          <a:p>
            <a:r>
              <a:rPr lang="de-DE" sz="2400" dirty="0" smtClean="0"/>
              <a:t>A </a:t>
            </a:r>
            <a:r>
              <a:rPr lang="de-DE" sz="2400" dirty="0" err="1" smtClean="0"/>
              <a:t>machine-readable</a:t>
            </a:r>
            <a:r>
              <a:rPr lang="de-DE" sz="2400" dirty="0" smtClean="0"/>
              <a:t> </a:t>
            </a:r>
            <a:r>
              <a:rPr lang="de-DE" sz="2400" dirty="0" err="1" smtClean="0"/>
              <a:t>copy</a:t>
            </a:r>
            <a:r>
              <a:rPr lang="de-DE" sz="2400" dirty="0" smtClean="0"/>
              <a:t> </a:t>
            </a:r>
            <a:r>
              <a:rPr lang="de-DE" sz="2400" dirty="0" err="1" smtClean="0"/>
              <a:t>of</a:t>
            </a:r>
            <a:r>
              <a:rPr lang="de-DE" sz="2400" dirty="0" smtClean="0"/>
              <a:t> </a:t>
            </a:r>
            <a:r>
              <a:rPr lang="de-DE" sz="2400" dirty="0" err="1" smtClean="0"/>
              <a:t>the</a:t>
            </a:r>
            <a:r>
              <a:rPr lang="de-DE" sz="2400" dirty="0" smtClean="0"/>
              <a:t> </a:t>
            </a:r>
            <a:r>
              <a:rPr lang="de-DE" sz="2400" dirty="0" err="1" smtClean="0">
                <a:solidFill>
                  <a:srgbClr val="ED7C00"/>
                </a:solidFill>
              </a:rPr>
              <a:t>published</a:t>
            </a:r>
            <a:r>
              <a:rPr lang="de-DE" sz="2400" dirty="0" smtClean="0">
                <a:solidFill>
                  <a:srgbClr val="ED7C00"/>
                </a:solidFill>
              </a:rPr>
              <a:t> </a:t>
            </a:r>
            <a:r>
              <a:rPr lang="de-DE" sz="2400" dirty="0" err="1" smtClean="0">
                <a:solidFill>
                  <a:srgbClr val="ED7C00"/>
                </a:solidFill>
              </a:rPr>
              <a:t>version</a:t>
            </a:r>
            <a:r>
              <a:rPr lang="de-DE" sz="2400" dirty="0" smtClean="0">
                <a:solidFill>
                  <a:srgbClr val="ED7C00"/>
                </a:solidFill>
              </a:rPr>
              <a:t> </a:t>
            </a:r>
            <a:r>
              <a:rPr lang="de-DE" sz="2400" dirty="0" smtClean="0"/>
              <a:t>(</a:t>
            </a:r>
            <a:r>
              <a:rPr lang="de-DE" sz="2400" dirty="0" err="1" smtClean="0"/>
              <a:t>usually</a:t>
            </a:r>
            <a:r>
              <a:rPr lang="de-DE" sz="2400" dirty="0" smtClean="0"/>
              <a:t> a PDF </a:t>
            </a:r>
            <a:r>
              <a:rPr lang="de-DE" sz="2400" dirty="0" err="1" smtClean="0"/>
              <a:t>document</a:t>
            </a:r>
            <a:r>
              <a:rPr lang="de-DE" sz="2400" dirty="0" smtClean="0"/>
              <a:t>)</a:t>
            </a:r>
          </a:p>
          <a:p>
            <a:endParaRPr lang="de-DE" sz="2400" dirty="0"/>
          </a:p>
          <a:p>
            <a:pPr marL="0" indent="0">
              <a:buNone/>
            </a:pPr>
            <a:r>
              <a:rPr lang="de-DE" sz="2400" dirty="0" smtClean="0"/>
              <a:t>In </a:t>
            </a:r>
            <a:r>
              <a:rPr lang="de-DE" sz="2400" dirty="0" err="1" smtClean="0"/>
              <a:t>principle</a:t>
            </a:r>
            <a:r>
              <a:rPr lang="de-DE" sz="2400" dirty="0" smtClean="0"/>
              <a:t> </a:t>
            </a:r>
            <a:r>
              <a:rPr lang="de-DE" sz="2400" dirty="0" err="1" smtClean="0"/>
              <a:t>this</a:t>
            </a:r>
            <a:r>
              <a:rPr lang="de-DE" sz="2400" dirty="0" smtClean="0"/>
              <a:t> </a:t>
            </a:r>
            <a:r>
              <a:rPr lang="de-DE" sz="2400" dirty="0" err="1" smtClean="0"/>
              <a:t>applies</a:t>
            </a:r>
            <a:r>
              <a:rPr lang="de-DE" sz="2400" dirty="0" smtClean="0"/>
              <a:t> </a:t>
            </a:r>
            <a:r>
              <a:rPr lang="de-DE" sz="2400" dirty="0" err="1" smtClean="0"/>
              <a:t>to</a:t>
            </a:r>
            <a:r>
              <a:rPr lang="de-DE" sz="2400" dirty="0" smtClean="0"/>
              <a:t> all </a:t>
            </a:r>
            <a:r>
              <a:rPr lang="de-DE" sz="2400" dirty="0" err="1" smtClean="0"/>
              <a:t>kinds</a:t>
            </a:r>
            <a:r>
              <a:rPr lang="de-DE" sz="2400" dirty="0" smtClean="0"/>
              <a:t> </a:t>
            </a:r>
            <a:r>
              <a:rPr lang="de-DE" sz="2400" dirty="0" err="1" smtClean="0"/>
              <a:t>of</a:t>
            </a:r>
            <a:r>
              <a:rPr lang="de-DE" sz="2400" dirty="0" smtClean="0"/>
              <a:t> </a:t>
            </a:r>
            <a:r>
              <a:rPr lang="de-DE" sz="2400" dirty="0" err="1" smtClean="0"/>
              <a:t>publications</a:t>
            </a:r>
            <a:r>
              <a:rPr lang="de-DE" sz="2400" dirty="0" smtClean="0"/>
              <a:t>, but </a:t>
            </a:r>
            <a:r>
              <a:rPr lang="de-DE" sz="2400" dirty="0" err="1" smtClean="0"/>
              <a:t>emphasis</a:t>
            </a:r>
            <a:r>
              <a:rPr lang="de-DE" sz="2400" dirty="0" smtClean="0"/>
              <a:t> </a:t>
            </a:r>
            <a:r>
              <a:rPr lang="de-DE" sz="2400" dirty="0" err="1" smtClean="0"/>
              <a:t>is</a:t>
            </a:r>
            <a:r>
              <a:rPr lang="de-DE" sz="2400" dirty="0" smtClean="0"/>
              <a:t> on peer-</a:t>
            </a:r>
            <a:r>
              <a:rPr lang="de-DE" sz="2400" dirty="0" err="1" smtClean="0"/>
              <a:t>reviewed</a:t>
            </a:r>
            <a:r>
              <a:rPr lang="de-DE" sz="2400" dirty="0" smtClean="0"/>
              <a:t> </a:t>
            </a:r>
            <a:r>
              <a:rPr lang="de-DE" sz="2400" dirty="0" err="1" smtClean="0"/>
              <a:t>journal</a:t>
            </a:r>
            <a:r>
              <a:rPr lang="de-DE" sz="2400" dirty="0" smtClean="0"/>
              <a:t> </a:t>
            </a:r>
            <a:r>
              <a:rPr lang="de-DE" sz="2400" dirty="0" err="1" smtClean="0"/>
              <a:t>articles</a:t>
            </a:r>
            <a:r>
              <a:rPr lang="de-DE" sz="2400" dirty="0" smtClean="0"/>
              <a:t>. </a:t>
            </a:r>
            <a:endParaRPr lang="de-DE" sz="2400" dirty="0"/>
          </a:p>
        </p:txBody>
      </p:sp>
    </p:spTree>
    <p:extLst>
      <p:ext uri="{BB962C8B-B14F-4D97-AF65-F5344CB8AC3E}">
        <p14:creationId xmlns:p14="http://schemas.microsoft.com/office/powerpoint/2010/main" val="389713960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Where to deposit?</a:t>
            </a:r>
            <a:endParaRPr lang="de-DE" dirty="0"/>
          </a:p>
        </p:txBody>
      </p:sp>
      <p:sp>
        <p:nvSpPr>
          <p:cNvPr id="3" name="Inhaltsplatzhalter 2"/>
          <p:cNvSpPr>
            <a:spLocks noGrp="1"/>
          </p:cNvSpPr>
          <p:nvPr>
            <p:ph idx="1"/>
          </p:nvPr>
        </p:nvSpPr>
        <p:spPr>
          <a:xfrm>
            <a:off x="539552" y="1412776"/>
            <a:ext cx="8075240" cy="5256584"/>
          </a:xfrm>
        </p:spPr>
        <p:txBody>
          <a:bodyPr>
            <a:normAutofit/>
          </a:bodyPr>
          <a:lstStyle/>
          <a:p>
            <a:pPr marL="457200" indent="-457200">
              <a:buFont typeface="Arial" panose="020B0604020202020204" pitchFamily="34" charset="0"/>
              <a:buChar char="•"/>
            </a:pPr>
            <a:r>
              <a:rPr lang="de-DE" sz="2400" dirty="0" smtClean="0"/>
              <a:t>Institutional repository </a:t>
            </a:r>
          </a:p>
          <a:p>
            <a:pPr marL="457200" indent="-457200">
              <a:buFont typeface="Arial" panose="020B0604020202020204" pitchFamily="34" charset="0"/>
              <a:buChar char="•"/>
            </a:pPr>
            <a:r>
              <a:rPr lang="de-DE" sz="2400" dirty="0" smtClean="0"/>
              <a:t>Disciplinary repository (arXiv, Europe PubMed Central, etc.)</a:t>
            </a:r>
          </a:p>
          <a:p>
            <a:pPr marL="457200" indent="-457200">
              <a:buFont typeface="Arial" panose="020B0604020202020204" pitchFamily="34" charset="0"/>
              <a:buChar char="•"/>
            </a:pPr>
            <a:r>
              <a:rPr lang="de-DE" sz="2400" dirty="0" smtClean="0"/>
              <a:t>Zenodo (</a:t>
            </a:r>
            <a:r>
              <a:rPr lang="de-DE" sz="2400" dirty="0" smtClean="0">
                <a:hlinkClick r:id="rId2"/>
              </a:rPr>
              <a:t>www.zenodo.org</a:t>
            </a:r>
            <a:r>
              <a:rPr lang="de-DE" sz="2400" dirty="0" smtClean="0"/>
              <a:t>) if none of the above is available – a EC co-funded, multidisciplinary repository, for publications &amp; data </a:t>
            </a:r>
          </a:p>
          <a:p>
            <a:pPr marL="0" indent="0">
              <a:buNone/>
            </a:pPr>
            <a:endParaRPr lang="de-DE" sz="2400" dirty="0" smtClean="0"/>
          </a:p>
          <a:p>
            <a:r>
              <a:rPr lang="de-DE" sz="2400" dirty="0" smtClean="0"/>
              <a:t>You can find repositories via registries: </a:t>
            </a:r>
            <a:r>
              <a:rPr lang="de-DE" sz="2400" dirty="0"/>
              <a:t>ROAR </a:t>
            </a:r>
            <a:r>
              <a:rPr lang="de-DE" sz="2400" dirty="0">
                <a:hlinkClick r:id="rId3"/>
              </a:rPr>
              <a:t>http://</a:t>
            </a:r>
            <a:r>
              <a:rPr lang="de-DE" sz="2400" dirty="0" smtClean="0">
                <a:hlinkClick r:id="rId3"/>
              </a:rPr>
              <a:t>roar.eprints.org</a:t>
            </a:r>
            <a:r>
              <a:rPr lang="de-DE" sz="2400" dirty="0" smtClean="0"/>
              <a:t> or OpenDOAR</a:t>
            </a:r>
            <a:r>
              <a:rPr lang="de-DE" sz="2400" dirty="0"/>
              <a:t> </a:t>
            </a:r>
            <a:r>
              <a:rPr lang="de-DE" sz="2400" dirty="0">
                <a:hlinkClick r:id="rId4"/>
              </a:rPr>
              <a:t>http://</a:t>
            </a:r>
            <a:r>
              <a:rPr lang="de-DE" sz="2400" dirty="0" smtClean="0">
                <a:hlinkClick r:id="rId4"/>
              </a:rPr>
              <a:t>www.opendoar.org</a:t>
            </a:r>
            <a:r>
              <a:rPr lang="de-DE" sz="2400" dirty="0" smtClean="0"/>
              <a:t> </a:t>
            </a:r>
          </a:p>
          <a:p>
            <a:endParaRPr lang="de-DE" sz="2400" dirty="0" smtClean="0"/>
          </a:p>
          <a:p>
            <a:r>
              <a:rPr lang="de-DE" sz="2400" b="1" dirty="0" smtClean="0"/>
              <a:t>A list of publications on the project website is not sufficient. </a:t>
            </a:r>
            <a:endParaRPr lang="de-DE" sz="2400" b="1" dirty="0"/>
          </a:p>
        </p:txBody>
      </p:sp>
    </p:spTree>
    <p:extLst>
      <p:ext uri="{BB962C8B-B14F-4D97-AF65-F5344CB8AC3E}">
        <p14:creationId xmlns:p14="http://schemas.microsoft.com/office/powerpoint/2010/main" val="2753161899"/>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When</a:t>
            </a:r>
            <a:r>
              <a:rPr lang="de-DE" dirty="0" smtClean="0"/>
              <a:t> </a:t>
            </a:r>
            <a:r>
              <a:rPr lang="de-DE" dirty="0" err="1" smtClean="0"/>
              <a:t>to</a:t>
            </a:r>
            <a:r>
              <a:rPr lang="de-DE" dirty="0" smtClean="0"/>
              <a:t> </a:t>
            </a:r>
            <a:r>
              <a:rPr lang="de-DE" dirty="0" err="1" smtClean="0"/>
              <a:t>deposit</a:t>
            </a:r>
            <a:endParaRPr lang="de-DE" dirty="0"/>
          </a:p>
        </p:txBody>
      </p:sp>
      <p:sp>
        <p:nvSpPr>
          <p:cNvPr id="3" name="Inhaltsplatzhalter 2"/>
          <p:cNvSpPr>
            <a:spLocks noGrp="1"/>
          </p:cNvSpPr>
          <p:nvPr>
            <p:ph idx="1"/>
          </p:nvPr>
        </p:nvSpPr>
        <p:spPr>
          <a:xfrm>
            <a:off x="474398" y="1451917"/>
            <a:ext cx="8075240" cy="5001419"/>
          </a:xfrm>
        </p:spPr>
        <p:txBody>
          <a:bodyPr>
            <a:normAutofit/>
          </a:bodyPr>
          <a:lstStyle/>
          <a:p>
            <a:r>
              <a:rPr lang="de-DE" sz="2400" dirty="0" err="1" smtClean="0"/>
              <a:t>Each</a:t>
            </a:r>
            <a:r>
              <a:rPr lang="de-DE" sz="2400" dirty="0" smtClean="0"/>
              <a:t> </a:t>
            </a:r>
            <a:r>
              <a:rPr lang="de-DE" sz="2400" dirty="0" err="1" smtClean="0"/>
              <a:t>beneficiary</a:t>
            </a:r>
            <a:r>
              <a:rPr lang="de-DE" sz="2400" dirty="0" smtClean="0"/>
              <a:t> must </a:t>
            </a:r>
            <a:r>
              <a:rPr lang="de-DE" sz="2400" dirty="0" err="1" smtClean="0"/>
              <a:t>deposit</a:t>
            </a:r>
            <a:r>
              <a:rPr lang="de-DE" sz="2400" dirty="0" smtClean="0"/>
              <a:t> </a:t>
            </a:r>
            <a:r>
              <a:rPr lang="de-DE" sz="2400" dirty="0" err="1" smtClean="0"/>
              <a:t>as</a:t>
            </a:r>
            <a:r>
              <a:rPr lang="de-DE" sz="2400" dirty="0" smtClean="0"/>
              <a:t> </a:t>
            </a:r>
            <a:r>
              <a:rPr lang="de-DE" sz="2400" dirty="0" err="1" smtClean="0"/>
              <a:t>soon</a:t>
            </a:r>
            <a:r>
              <a:rPr lang="de-DE" sz="2400" dirty="0" smtClean="0"/>
              <a:t> </a:t>
            </a:r>
            <a:r>
              <a:rPr lang="de-DE" sz="2400" dirty="0" err="1" smtClean="0"/>
              <a:t>as</a:t>
            </a:r>
            <a:r>
              <a:rPr lang="de-DE" sz="2400" dirty="0" smtClean="0"/>
              <a:t> </a:t>
            </a:r>
            <a:br>
              <a:rPr lang="de-DE" sz="2400" dirty="0" smtClean="0"/>
            </a:br>
            <a:r>
              <a:rPr lang="de-DE" sz="2400" dirty="0" err="1" smtClean="0"/>
              <a:t>possible</a:t>
            </a:r>
            <a:r>
              <a:rPr lang="de-DE" sz="2400" dirty="0" smtClean="0"/>
              <a:t> </a:t>
            </a:r>
            <a:r>
              <a:rPr lang="de-DE" sz="2400" dirty="0" err="1" smtClean="0"/>
              <a:t>and</a:t>
            </a:r>
            <a:r>
              <a:rPr lang="de-DE" sz="2400" dirty="0" smtClean="0"/>
              <a:t> at </a:t>
            </a:r>
            <a:r>
              <a:rPr lang="de-DE" sz="2400" dirty="0" err="1" smtClean="0"/>
              <a:t>the</a:t>
            </a:r>
            <a:r>
              <a:rPr lang="de-DE" sz="2400" dirty="0" smtClean="0"/>
              <a:t> </a:t>
            </a:r>
            <a:r>
              <a:rPr lang="de-DE" sz="2400" dirty="0" err="1" smtClean="0"/>
              <a:t>latest</a:t>
            </a:r>
            <a:r>
              <a:rPr lang="de-DE" sz="2400" dirty="0" smtClean="0"/>
              <a:t> on </a:t>
            </a:r>
            <a:r>
              <a:rPr lang="de-DE" sz="2400" dirty="0" err="1" smtClean="0"/>
              <a:t>publication</a:t>
            </a:r>
            <a:r>
              <a:rPr lang="de-DE" sz="2400" dirty="0" smtClean="0"/>
              <a:t>.</a:t>
            </a:r>
          </a:p>
          <a:p>
            <a:r>
              <a:rPr lang="de-DE" sz="2400" dirty="0" smtClean="0"/>
              <a:t>Open </a:t>
            </a:r>
            <a:r>
              <a:rPr lang="de-DE" sz="2400" dirty="0" err="1" smtClean="0"/>
              <a:t>access</a:t>
            </a:r>
            <a:r>
              <a:rPr lang="de-DE" sz="2400" dirty="0" smtClean="0"/>
              <a:t> must </a:t>
            </a:r>
            <a:r>
              <a:rPr lang="de-DE" sz="2400" dirty="0" err="1" smtClean="0"/>
              <a:t>be</a:t>
            </a:r>
            <a:r>
              <a:rPr lang="de-DE" sz="2400" dirty="0" smtClean="0"/>
              <a:t> </a:t>
            </a:r>
            <a:r>
              <a:rPr lang="de-DE" sz="2400" dirty="0" err="1" smtClean="0"/>
              <a:t>ensured</a:t>
            </a:r>
            <a:r>
              <a:rPr lang="de-DE" sz="2400" dirty="0" smtClean="0"/>
              <a:t> </a:t>
            </a:r>
            <a:r>
              <a:rPr lang="de-DE" sz="2400" dirty="0" err="1" smtClean="0"/>
              <a:t>immediately</a:t>
            </a:r>
            <a:r>
              <a:rPr lang="de-DE" sz="2400" dirty="0" smtClean="0"/>
              <a:t> </a:t>
            </a:r>
            <a:r>
              <a:rPr lang="de-DE" sz="2400" dirty="0" err="1" smtClean="0"/>
              <a:t>or</a:t>
            </a:r>
            <a:r>
              <a:rPr lang="de-DE" sz="2400" dirty="0" smtClean="0"/>
              <a:t> after an </a:t>
            </a:r>
            <a:r>
              <a:rPr lang="de-DE" sz="2400" dirty="0" err="1" smtClean="0"/>
              <a:t>embargo</a:t>
            </a:r>
            <a:r>
              <a:rPr lang="de-DE" sz="2400" dirty="0" smtClean="0"/>
              <a:t> </a:t>
            </a:r>
            <a:r>
              <a:rPr lang="de-DE" sz="2400" dirty="0" err="1" smtClean="0"/>
              <a:t>period</a:t>
            </a:r>
            <a:r>
              <a:rPr lang="de-DE" sz="2400" dirty="0" smtClean="0"/>
              <a:t>:</a:t>
            </a:r>
          </a:p>
          <a:p>
            <a:pPr lvl="1"/>
            <a:r>
              <a:rPr lang="de-DE" sz="2400" dirty="0" smtClean="0"/>
              <a:t>GREEN </a:t>
            </a:r>
            <a:r>
              <a:rPr lang="de-DE" sz="2400" dirty="0"/>
              <a:t>–</a:t>
            </a:r>
            <a:r>
              <a:rPr lang="de-DE" sz="2400" dirty="0" smtClean="0"/>
              <a:t> 6-12 </a:t>
            </a:r>
            <a:r>
              <a:rPr lang="de-DE" sz="2400" dirty="0" err="1" smtClean="0"/>
              <a:t>months</a:t>
            </a:r>
            <a:r>
              <a:rPr lang="de-DE" sz="2400" dirty="0" smtClean="0"/>
              <a:t> </a:t>
            </a:r>
            <a:r>
              <a:rPr lang="de-DE" sz="2400" dirty="0" err="1" smtClean="0"/>
              <a:t>depending</a:t>
            </a:r>
            <a:r>
              <a:rPr lang="de-DE" sz="2400" dirty="0" smtClean="0"/>
              <a:t> on </a:t>
            </a:r>
            <a:r>
              <a:rPr lang="de-DE" sz="2400" dirty="0" err="1" smtClean="0"/>
              <a:t>the</a:t>
            </a:r>
            <a:r>
              <a:rPr lang="de-DE" sz="2400" dirty="0" smtClean="0"/>
              <a:t> </a:t>
            </a:r>
            <a:r>
              <a:rPr lang="de-DE" sz="2400" dirty="0" err="1" smtClean="0"/>
              <a:t>research</a:t>
            </a:r>
            <a:r>
              <a:rPr lang="de-DE" sz="2400" dirty="0" smtClean="0"/>
              <a:t> </a:t>
            </a:r>
            <a:r>
              <a:rPr lang="de-DE" sz="2400" dirty="0" err="1" smtClean="0"/>
              <a:t>area</a:t>
            </a:r>
            <a:r>
              <a:rPr lang="de-DE" sz="2400" dirty="0" smtClean="0"/>
              <a:t> </a:t>
            </a:r>
            <a:r>
              <a:rPr lang="de-DE" sz="2400" dirty="0" err="1" smtClean="0"/>
              <a:t>and</a:t>
            </a:r>
            <a:r>
              <a:rPr lang="de-DE" sz="2400" dirty="0" smtClean="0"/>
              <a:t> </a:t>
            </a:r>
            <a:r>
              <a:rPr lang="de-DE" sz="2400" dirty="0" err="1" smtClean="0"/>
              <a:t>the</a:t>
            </a:r>
            <a:r>
              <a:rPr lang="de-DE" sz="2400" dirty="0" smtClean="0"/>
              <a:t> </a:t>
            </a:r>
            <a:r>
              <a:rPr lang="de-DE" sz="2400" dirty="0" err="1" smtClean="0"/>
              <a:t>choice</a:t>
            </a:r>
            <a:r>
              <a:rPr lang="de-DE" sz="2400" dirty="0" smtClean="0"/>
              <a:t> </a:t>
            </a:r>
            <a:r>
              <a:rPr lang="de-DE" sz="2400" dirty="0" err="1" smtClean="0"/>
              <a:t>of</a:t>
            </a:r>
            <a:r>
              <a:rPr lang="de-DE" sz="2400" dirty="0" smtClean="0"/>
              <a:t> </a:t>
            </a:r>
            <a:r>
              <a:rPr lang="de-DE" sz="2400" dirty="0" err="1" smtClean="0"/>
              <a:t>journal</a:t>
            </a:r>
            <a:endParaRPr lang="de-DE" sz="2400" dirty="0" smtClean="0"/>
          </a:p>
          <a:p>
            <a:pPr lvl="1"/>
            <a:r>
              <a:rPr lang="de-DE" sz="2400" dirty="0" smtClean="0"/>
              <a:t>GOLD – </a:t>
            </a:r>
            <a:r>
              <a:rPr lang="de-DE" sz="2400" dirty="0" err="1" smtClean="0"/>
              <a:t>immediately</a:t>
            </a:r>
            <a:r>
              <a:rPr lang="de-DE" sz="2400" dirty="0" smtClean="0"/>
              <a:t> </a:t>
            </a:r>
          </a:p>
          <a:p>
            <a:pPr lvl="1"/>
            <a:endParaRPr lang="de-DE" sz="2400" dirty="0" smtClean="0"/>
          </a:p>
          <a:p>
            <a:pPr marL="0" indent="0">
              <a:buNone/>
            </a:pPr>
            <a:r>
              <a:rPr lang="de-DE" sz="2400" dirty="0" err="1" smtClean="0"/>
              <a:t>Some</a:t>
            </a:r>
            <a:r>
              <a:rPr lang="de-DE" sz="2400" dirty="0" smtClean="0"/>
              <a:t> </a:t>
            </a:r>
            <a:r>
              <a:rPr lang="de-DE" sz="2400" dirty="0" err="1" smtClean="0"/>
              <a:t>journals</a:t>
            </a:r>
            <a:r>
              <a:rPr lang="de-DE" sz="2400" dirty="0" smtClean="0"/>
              <a:t> </a:t>
            </a:r>
            <a:r>
              <a:rPr lang="de-DE" sz="2400" dirty="0" err="1" smtClean="0"/>
              <a:t>demand</a:t>
            </a:r>
            <a:r>
              <a:rPr lang="de-DE" sz="2400" dirty="0" smtClean="0"/>
              <a:t> </a:t>
            </a:r>
            <a:r>
              <a:rPr lang="de-DE" sz="2400" dirty="0" err="1" smtClean="0"/>
              <a:t>longer</a:t>
            </a:r>
            <a:r>
              <a:rPr lang="de-DE" sz="2400" dirty="0" smtClean="0"/>
              <a:t> </a:t>
            </a:r>
            <a:r>
              <a:rPr lang="de-DE" sz="2400" dirty="0" err="1" smtClean="0"/>
              <a:t>embargo</a:t>
            </a:r>
            <a:r>
              <a:rPr lang="de-DE" sz="2400" dirty="0" smtClean="0"/>
              <a:t> </a:t>
            </a:r>
            <a:r>
              <a:rPr lang="de-DE" sz="2400" dirty="0" err="1" smtClean="0"/>
              <a:t>periods</a:t>
            </a:r>
            <a:r>
              <a:rPr lang="de-DE" sz="2400" dirty="0"/>
              <a:t> </a:t>
            </a:r>
            <a:r>
              <a:rPr lang="de-DE" sz="2400" dirty="0" err="1" smtClean="0"/>
              <a:t>of</a:t>
            </a:r>
            <a:r>
              <a:rPr lang="de-DE" sz="2400" dirty="0" smtClean="0"/>
              <a:t> 6-36 </a:t>
            </a:r>
            <a:r>
              <a:rPr lang="de-DE" sz="2400" dirty="0" err="1" smtClean="0"/>
              <a:t>months</a:t>
            </a:r>
            <a:r>
              <a:rPr lang="de-DE" sz="2400" dirty="0" smtClean="0"/>
              <a:t> (</a:t>
            </a:r>
            <a:r>
              <a:rPr lang="de-DE" sz="2400" dirty="0" err="1" smtClean="0"/>
              <a:t>compare</a:t>
            </a:r>
            <a:r>
              <a:rPr lang="de-DE" sz="2400" dirty="0" smtClean="0"/>
              <a:t> SHERPA/</a:t>
            </a:r>
            <a:r>
              <a:rPr lang="de-DE" sz="2400" dirty="0" err="1" smtClean="0"/>
              <a:t>RoMEO</a:t>
            </a:r>
            <a:r>
              <a:rPr lang="de-DE" sz="2400" dirty="0" smtClean="0"/>
              <a:t> </a:t>
            </a:r>
            <a:r>
              <a:rPr lang="de-DE" sz="2400" dirty="0" err="1" smtClean="0"/>
              <a:t>database</a:t>
            </a:r>
            <a:r>
              <a:rPr lang="de-DE" sz="2400" dirty="0" smtClean="0"/>
              <a:t>). </a:t>
            </a:r>
            <a:endParaRPr lang="de-DE" sz="2400" dirty="0"/>
          </a:p>
          <a:p>
            <a:pPr lvl="1"/>
            <a:endParaRPr lang="de-DE" sz="2400" dirty="0"/>
          </a:p>
        </p:txBody>
      </p:sp>
      <p:grpSp>
        <p:nvGrpSpPr>
          <p:cNvPr id="4" name="Gruppieren 7"/>
          <p:cNvGrpSpPr/>
          <p:nvPr/>
        </p:nvGrpSpPr>
        <p:grpSpPr>
          <a:xfrm>
            <a:off x="6777988" y="239247"/>
            <a:ext cx="1771650" cy="1711253"/>
            <a:chOff x="6777988" y="239247"/>
            <a:chExt cx="1771650" cy="1711253"/>
          </a:xfrm>
        </p:grpSpPr>
        <p:sp>
          <p:nvSpPr>
            <p:cNvPr id="6" name="Ellipse 5"/>
            <p:cNvSpPr/>
            <p:nvPr/>
          </p:nvSpPr>
          <p:spPr>
            <a:xfrm>
              <a:off x="6777988" y="239247"/>
              <a:ext cx="1771650" cy="171125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 name="Pfeil nach oben 4"/>
            <p:cNvSpPr/>
            <p:nvPr/>
          </p:nvSpPr>
          <p:spPr>
            <a:xfrm>
              <a:off x="6777988" y="409004"/>
              <a:ext cx="1771650" cy="1348870"/>
            </a:xfrm>
            <a:prstGeom prst="upArrow">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b="1" dirty="0" smtClean="0">
                  <a:latin typeface="Trebuchet MS" panose="020B0603020202020204" pitchFamily="34" charset="0"/>
                  <a:cs typeface="Traditional Arabic" panose="02020603050405020304" pitchFamily="18" charset="-78"/>
                </a:rPr>
                <a:t>OPEN </a:t>
              </a:r>
              <a:br>
                <a:rPr lang="de-DE" sz="1600" b="1" dirty="0" smtClean="0">
                  <a:latin typeface="Trebuchet MS" panose="020B0603020202020204" pitchFamily="34" charset="0"/>
                  <a:cs typeface="Traditional Arabic" panose="02020603050405020304" pitchFamily="18" charset="-78"/>
                </a:rPr>
              </a:br>
              <a:r>
                <a:rPr lang="de-DE" sz="1600" b="1" dirty="0" smtClean="0">
                  <a:latin typeface="Trebuchet MS" panose="020B0603020202020204" pitchFamily="34" charset="0"/>
                  <a:cs typeface="Traditional Arabic" panose="02020603050405020304" pitchFamily="18" charset="-78"/>
                </a:rPr>
                <a:t>ACCESS</a:t>
              </a:r>
              <a:endParaRPr lang="de-DE" sz="1600" b="1" dirty="0">
                <a:latin typeface="Trebuchet MS" panose="020B0603020202020204" pitchFamily="34" charset="0"/>
                <a:cs typeface="Traditional Arabic" panose="02020603050405020304" pitchFamily="18" charset="-78"/>
              </a:endParaRPr>
            </a:p>
          </p:txBody>
        </p:sp>
      </p:grpSp>
    </p:spTree>
    <p:extLst>
      <p:ext uri="{BB962C8B-B14F-4D97-AF65-F5344CB8AC3E}">
        <p14:creationId xmlns:p14="http://schemas.microsoft.com/office/powerpoint/2010/main" val="2959196260"/>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7050" y="188640"/>
            <a:ext cx="8229600" cy="771199"/>
          </a:xfrm>
        </p:spPr>
        <p:txBody>
          <a:bodyPr/>
          <a:lstStyle/>
          <a:p>
            <a:r>
              <a:rPr lang="en-GB" dirty="0" smtClean="0"/>
              <a:t>Routes to open access publication</a:t>
            </a:r>
            <a:endParaRPr lang="en-GB" dirty="0"/>
          </a:p>
        </p:txBody>
      </p:sp>
      <p:grpSp>
        <p:nvGrpSpPr>
          <p:cNvPr id="3" name="Group 53"/>
          <p:cNvGrpSpPr/>
          <p:nvPr/>
        </p:nvGrpSpPr>
        <p:grpSpPr>
          <a:xfrm>
            <a:off x="4079843" y="1330757"/>
            <a:ext cx="4683818" cy="1541145"/>
            <a:chOff x="4079843" y="1330757"/>
            <a:chExt cx="4683818" cy="1541145"/>
          </a:xfrm>
        </p:grpSpPr>
        <p:sp>
          <p:nvSpPr>
            <p:cNvPr id="26" name="TextBox 25"/>
            <p:cNvSpPr txBox="1"/>
            <p:nvPr/>
          </p:nvSpPr>
          <p:spPr>
            <a:xfrm>
              <a:off x="7431724" y="2021581"/>
              <a:ext cx="1331937" cy="376666"/>
            </a:xfrm>
            <a:prstGeom prst="rect">
              <a:avLst/>
            </a:prstGeom>
            <a:noFill/>
          </p:spPr>
          <p:txBody>
            <a:bodyPr wrap="square" lIns="128016" tIns="64008" rIns="128016" bIns="64008" rtlCol="0">
              <a:spAutoFit/>
            </a:bodyPr>
            <a:lstStyle/>
            <a:p>
              <a:pPr algn="ctr"/>
              <a:r>
                <a:rPr lang="en-GB" sz="1000" dirty="0"/>
                <a:t>Immediate open access (via publisher)</a:t>
              </a:r>
            </a:p>
          </p:txBody>
        </p:sp>
        <p:pic>
          <p:nvPicPr>
            <p:cNvPr id="27" name="Picture 2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11158" y="1330757"/>
              <a:ext cx="513915" cy="658950"/>
            </a:xfrm>
            <a:prstGeom prst="rect">
              <a:avLst/>
            </a:prstGeom>
          </p:spPr>
        </p:pic>
        <p:sp>
          <p:nvSpPr>
            <p:cNvPr id="30" name="TextBox 29"/>
            <p:cNvSpPr txBox="1"/>
            <p:nvPr/>
          </p:nvSpPr>
          <p:spPr>
            <a:xfrm>
              <a:off x="4924795" y="1995688"/>
              <a:ext cx="1757150" cy="437043"/>
            </a:xfrm>
            <a:prstGeom prst="rect">
              <a:avLst/>
            </a:prstGeom>
            <a:noFill/>
          </p:spPr>
          <p:txBody>
            <a:bodyPr wrap="square" lIns="128016" tIns="64008" rIns="128016" bIns="64008" rtlCol="0">
              <a:spAutoFit/>
            </a:bodyPr>
            <a:lstStyle/>
            <a:p>
              <a:pPr algn="ctr"/>
              <a:r>
                <a:rPr lang="en-GB" sz="1000" dirty="0"/>
                <a:t>Pay Article Processing Charge (APC) - </a:t>
              </a:r>
              <a:r>
                <a:rPr lang="en-GB" sz="1000" i="1" dirty="0"/>
                <a:t>if required</a:t>
              </a:r>
              <a:endParaRPr lang="en-GB" sz="900" i="1" dirty="0"/>
            </a:p>
          </p:txBody>
        </p:sp>
        <p:cxnSp>
          <p:nvCxnSpPr>
            <p:cNvPr id="43" name="Straight Arrow Connector 42"/>
            <p:cNvCxnSpPr/>
            <p:nvPr/>
          </p:nvCxnSpPr>
          <p:spPr>
            <a:xfrm>
              <a:off x="6387367" y="1685387"/>
              <a:ext cx="932829" cy="0"/>
            </a:xfrm>
            <a:prstGeom prst="straightConnector1">
              <a:avLst/>
            </a:prstGeom>
            <a:ln w="38100">
              <a:solidFill>
                <a:srgbClr val="FFCC00"/>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a:off x="4079843" y="1685387"/>
              <a:ext cx="1128969" cy="0"/>
            </a:xfrm>
            <a:prstGeom prst="straightConnector1">
              <a:avLst/>
            </a:prstGeom>
            <a:ln w="38100">
              <a:solidFill>
                <a:srgbClr val="FFCC00"/>
              </a:solidFill>
              <a:tailEnd type="arrow"/>
            </a:ln>
          </p:spPr>
          <p:style>
            <a:lnRef idx="1">
              <a:schemeClr val="accent1"/>
            </a:lnRef>
            <a:fillRef idx="0">
              <a:schemeClr val="accent1"/>
            </a:fillRef>
            <a:effectRef idx="0">
              <a:schemeClr val="accent1"/>
            </a:effectRef>
            <a:fontRef idx="minor">
              <a:schemeClr val="tx1"/>
            </a:fontRef>
          </p:style>
        </p:cxnSp>
        <p:sp>
          <p:nvSpPr>
            <p:cNvPr id="48" name="TextBox 47"/>
            <p:cNvSpPr txBox="1"/>
            <p:nvPr/>
          </p:nvSpPr>
          <p:spPr>
            <a:xfrm>
              <a:off x="4451850" y="2553592"/>
              <a:ext cx="2418744" cy="318310"/>
            </a:xfrm>
            <a:prstGeom prst="rect">
              <a:avLst/>
            </a:prstGeom>
            <a:noFill/>
          </p:spPr>
          <p:txBody>
            <a:bodyPr wrap="square" rtlCol="0">
              <a:spAutoFit/>
            </a:bodyPr>
            <a:lstStyle/>
            <a:p>
              <a:pPr algn="ctr"/>
              <a:r>
                <a:rPr lang="en-GB" dirty="0" smtClean="0">
                  <a:solidFill>
                    <a:srgbClr val="FFC000"/>
                  </a:solidFill>
                </a:rPr>
                <a:t>GOLD OA ROUTE</a:t>
              </a:r>
              <a:endParaRPr lang="en-GB" dirty="0">
                <a:solidFill>
                  <a:srgbClr val="FFC000"/>
                </a:solidFill>
              </a:endParaRPr>
            </a:p>
          </p:txBody>
        </p:sp>
        <p:pic>
          <p:nvPicPr>
            <p:cNvPr id="7" name="Inhaltsplatzhalt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32986" y="1375085"/>
              <a:ext cx="708900" cy="640062"/>
            </a:xfrm>
            <a:prstGeom prst="rect">
              <a:avLst/>
            </a:prstGeom>
          </p:spPr>
        </p:pic>
      </p:grpSp>
      <p:grpSp>
        <p:nvGrpSpPr>
          <p:cNvPr id="4" name="Group 54"/>
          <p:cNvGrpSpPr/>
          <p:nvPr/>
        </p:nvGrpSpPr>
        <p:grpSpPr>
          <a:xfrm>
            <a:off x="3196111" y="4985418"/>
            <a:ext cx="5669881" cy="1547857"/>
            <a:chOff x="3196111" y="4985418"/>
            <a:chExt cx="5669881" cy="1547857"/>
          </a:xfrm>
        </p:grpSpPr>
        <p:sp>
          <p:nvSpPr>
            <p:cNvPr id="24" name="TextBox 23"/>
            <p:cNvSpPr txBox="1"/>
            <p:nvPr/>
          </p:nvSpPr>
          <p:spPr>
            <a:xfrm>
              <a:off x="3196111" y="5586316"/>
              <a:ext cx="1881410" cy="774553"/>
            </a:xfrm>
            <a:prstGeom prst="rect">
              <a:avLst/>
            </a:prstGeom>
            <a:noFill/>
          </p:spPr>
          <p:txBody>
            <a:bodyPr wrap="square" lIns="128016" tIns="64008" rIns="128016" bIns="64008" rtlCol="0">
              <a:spAutoFit/>
            </a:bodyPr>
            <a:lstStyle/>
            <a:p>
              <a:pPr algn="ctr"/>
              <a:r>
                <a:rPr lang="en-GB" sz="1000" dirty="0"/>
                <a:t>IF OPTION EXISTS</a:t>
              </a:r>
            </a:p>
            <a:p>
              <a:pPr algn="ctr"/>
              <a:r>
                <a:rPr lang="en-GB" sz="1000" dirty="0"/>
                <a:t>e.g.  a </a:t>
              </a:r>
              <a:r>
                <a:rPr lang="en-GB" sz="1000" b="1" dirty="0"/>
                <a:t>‘hybrid’ journal  </a:t>
              </a:r>
            </a:p>
            <a:p>
              <a:pPr algn="ctr"/>
              <a:r>
                <a:rPr lang="en-GB" sz="1000" dirty="0"/>
                <a:t>(</a:t>
              </a:r>
              <a:r>
                <a:rPr lang="en-GB" sz="1000" i="1" dirty="0"/>
                <a:t>a subscription-based journal that has a paid open access option</a:t>
              </a:r>
              <a:r>
                <a:rPr lang="en-GB" sz="900" dirty="0"/>
                <a:t>)</a:t>
              </a:r>
            </a:p>
          </p:txBody>
        </p:sp>
        <p:pic>
          <p:nvPicPr>
            <p:cNvPr id="25" name="Picture 2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8447" y="5497658"/>
              <a:ext cx="513915" cy="658950"/>
            </a:xfrm>
            <a:prstGeom prst="rect">
              <a:avLst/>
            </a:prstGeom>
          </p:spPr>
        </p:pic>
        <p:sp>
          <p:nvSpPr>
            <p:cNvPr id="28" name="TextBox 27"/>
            <p:cNvSpPr txBox="1"/>
            <p:nvPr/>
          </p:nvSpPr>
          <p:spPr>
            <a:xfrm>
              <a:off x="7505663" y="6156609"/>
              <a:ext cx="1360329" cy="376666"/>
            </a:xfrm>
            <a:prstGeom prst="rect">
              <a:avLst/>
            </a:prstGeom>
            <a:noFill/>
          </p:spPr>
          <p:txBody>
            <a:bodyPr wrap="square" lIns="128016" tIns="64008" rIns="128016" bIns="64008" rtlCol="0">
              <a:spAutoFit/>
            </a:bodyPr>
            <a:lstStyle/>
            <a:p>
              <a:pPr algn="ctr"/>
              <a:r>
                <a:rPr lang="en-GB" sz="1000" dirty="0"/>
                <a:t>Immediate open access (via publisher)</a:t>
              </a:r>
            </a:p>
          </p:txBody>
        </p:sp>
        <p:sp>
          <p:nvSpPr>
            <p:cNvPr id="29" name="TextBox 28"/>
            <p:cNvSpPr txBox="1"/>
            <p:nvPr/>
          </p:nvSpPr>
          <p:spPr>
            <a:xfrm>
              <a:off x="5374753" y="6099030"/>
              <a:ext cx="1417094" cy="376666"/>
            </a:xfrm>
            <a:prstGeom prst="rect">
              <a:avLst/>
            </a:prstGeom>
            <a:noFill/>
          </p:spPr>
          <p:txBody>
            <a:bodyPr wrap="square" lIns="128016" tIns="64008" rIns="128016" bIns="64008" rtlCol="0">
              <a:spAutoFit/>
            </a:bodyPr>
            <a:lstStyle/>
            <a:p>
              <a:pPr algn="ctr"/>
              <a:r>
                <a:rPr lang="en-GB" sz="1000" dirty="0"/>
                <a:t>Pay Article Processing Charge (APC)</a:t>
              </a:r>
              <a:endParaRPr lang="en-GB" sz="900" dirty="0"/>
            </a:p>
          </p:txBody>
        </p:sp>
        <p:cxnSp>
          <p:nvCxnSpPr>
            <p:cNvPr id="41" name="Straight Arrow Connector 40"/>
            <p:cNvCxnSpPr/>
            <p:nvPr/>
          </p:nvCxnSpPr>
          <p:spPr>
            <a:xfrm>
              <a:off x="6534656" y="5763631"/>
              <a:ext cx="970106" cy="0"/>
            </a:xfrm>
            <a:prstGeom prst="straightConnector1">
              <a:avLst/>
            </a:prstGeom>
            <a:ln w="38100">
              <a:solidFill>
                <a:srgbClr val="FFCC00"/>
              </a:solidFill>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4914480" y="5763631"/>
              <a:ext cx="736199" cy="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3687761" y="4985418"/>
              <a:ext cx="392083" cy="556570"/>
            </a:xfrm>
            <a:prstGeom prst="line">
              <a:avLst/>
            </a:prstGeom>
            <a:ln w="38100">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Inhaltsplatzhalter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5325" y="5443599"/>
              <a:ext cx="708900" cy="640062"/>
            </a:xfrm>
            <a:prstGeom prst="rect">
              <a:avLst/>
            </a:prstGeom>
          </p:spPr>
        </p:pic>
      </p:grpSp>
      <p:grpSp>
        <p:nvGrpSpPr>
          <p:cNvPr id="5" name="Group 55"/>
          <p:cNvGrpSpPr/>
          <p:nvPr/>
        </p:nvGrpSpPr>
        <p:grpSpPr>
          <a:xfrm>
            <a:off x="3736170" y="3326320"/>
            <a:ext cx="5108565" cy="1521065"/>
            <a:chOff x="3736170" y="3326320"/>
            <a:chExt cx="5108565" cy="1521065"/>
          </a:xfrm>
        </p:grpSpPr>
        <p:sp>
          <p:nvSpPr>
            <p:cNvPr id="31" name="TextBox 30"/>
            <p:cNvSpPr txBox="1"/>
            <p:nvPr/>
          </p:nvSpPr>
          <p:spPr>
            <a:xfrm>
              <a:off x="5847308" y="4256454"/>
              <a:ext cx="1374694" cy="590931"/>
            </a:xfrm>
            <a:prstGeom prst="rect">
              <a:avLst/>
            </a:prstGeom>
            <a:noFill/>
          </p:spPr>
          <p:txBody>
            <a:bodyPr wrap="square" lIns="128016" tIns="64008" rIns="128016" bIns="64008" rtlCol="0">
              <a:spAutoFit/>
            </a:bodyPr>
            <a:lstStyle/>
            <a:p>
              <a:pPr algn="ctr"/>
              <a:r>
                <a:rPr lang="en-GB" sz="1000" b="1" dirty="0"/>
                <a:t>Self-archive in a repository</a:t>
              </a:r>
              <a:r>
                <a:rPr lang="en-GB" sz="1000" dirty="0"/>
                <a:t>, based on publisher policy.</a:t>
              </a:r>
            </a:p>
          </p:txBody>
        </p:sp>
        <p:pic>
          <p:nvPicPr>
            <p:cNvPr id="32" name="Picture 3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6639" y="3547194"/>
              <a:ext cx="513915" cy="658950"/>
            </a:xfrm>
            <a:prstGeom prst="rect">
              <a:avLst/>
            </a:prstGeom>
          </p:spPr>
        </p:pic>
        <p:sp>
          <p:nvSpPr>
            <p:cNvPr id="33" name="TextBox 32"/>
            <p:cNvSpPr txBox="1"/>
            <p:nvPr/>
          </p:nvSpPr>
          <p:spPr>
            <a:xfrm>
              <a:off x="7222002" y="4256454"/>
              <a:ext cx="1622733" cy="509295"/>
            </a:xfrm>
            <a:prstGeom prst="rect">
              <a:avLst/>
            </a:prstGeom>
            <a:noFill/>
          </p:spPr>
          <p:txBody>
            <a:bodyPr wrap="square" lIns="128016" tIns="64008" rIns="128016" bIns="64008" rtlCol="0">
              <a:spAutoFit/>
            </a:bodyPr>
            <a:lstStyle/>
            <a:p>
              <a:pPr algn="ctr"/>
              <a:r>
                <a:rPr lang="en-GB" sz="1000" dirty="0" smtClean="0"/>
                <a:t>Immediate or delayed </a:t>
              </a:r>
              <a:r>
                <a:rPr lang="en-GB" sz="1000" dirty="0"/>
                <a:t>open </a:t>
              </a:r>
              <a:r>
                <a:rPr lang="en-GB" sz="1000" dirty="0" smtClean="0"/>
                <a:t>access, depending on publisher’s policy.</a:t>
              </a:r>
              <a:endParaRPr lang="en-GB" sz="1000" dirty="0"/>
            </a:p>
          </p:txBody>
        </p:sp>
        <p:pic>
          <p:nvPicPr>
            <p:cNvPr id="34" name="Picture 3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565677" y="3458536"/>
              <a:ext cx="471298" cy="425533"/>
            </a:xfrm>
            <a:prstGeom prst="rect">
              <a:avLst/>
            </a:prstGeom>
          </p:spPr>
        </p:pic>
        <p:pic>
          <p:nvPicPr>
            <p:cNvPr id="35" name="Picture 3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2789" y="3680180"/>
              <a:ext cx="693191" cy="557505"/>
            </a:xfrm>
            <a:prstGeom prst="rect">
              <a:avLst/>
            </a:prstGeom>
          </p:spPr>
        </p:pic>
        <p:sp>
          <p:nvSpPr>
            <p:cNvPr id="36" name="TextBox 35"/>
            <p:cNvSpPr txBox="1"/>
            <p:nvPr/>
          </p:nvSpPr>
          <p:spPr>
            <a:xfrm>
              <a:off x="3809814" y="4266606"/>
              <a:ext cx="2229961" cy="437043"/>
            </a:xfrm>
            <a:prstGeom prst="rect">
              <a:avLst/>
            </a:prstGeom>
            <a:noFill/>
          </p:spPr>
          <p:txBody>
            <a:bodyPr wrap="square" lIns="128016" tIns="64008" rIns="128016" bIns="64008" rtlCol="0">
              <a:spAutoFit/>
            </a:bodyPr>
            <a:lstStyle/>
            <a:p>
              <a:pPr algn="ctr"/>
              <a:r>
                <a:rPr lang="en-GB" sz="1000" b="1" dirty="0"/>
                <a:t>Search for a repository</a:t>
              </a:r>
            </a:p>
            <a:p>
              <a:pPr algn="ctr"/>
              <a:r>
                <a:rPr lang="en-GB" sz="1000" dirty="0">
                  <a:hlinkClick r:id="rId7"/>
                </a:rPr>
                <a:t>http://</a:t>
              </a:r>
              <a:r>
                <a:rPr lang="en-GB" sz="1000" dirty="0" smtClean="0">
                  <a:hlinkClick r:id="rId7"/>
                </a:rPr>
                <a:t>opendoar.org</a:t>
              </a:r>
              <a:endParaRPr lang="en-GB" sz="1000" dirty="0"/>
            </a:p>
          </p:txBody>
        </p:sp>
        <p:cxnSp>
          <p:nvCxnSpPr>
            <p:cNvPr id="45" name="Straight Arrow Connector 44"/>
            <p:cNvCxnSpPr/>
            <p:nvPr/>
          </p:nvCxnSpPr>
          <p:spPr>
            <a:xfrm>
              <a:off x="5209057" y="3901824"/>
              <a:ext cx="736199"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6829233" y="3901824"/>
              <a:ext cx="621532" cy="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flipH="1">
              <a:off x="3736170" y="3901824"/>
              <a:ext cx="589155" cy="4957"/>
            </a:xfrm>
            <a:prstGeom prst="line">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5101814" y="3326320"/>
              <a:ext cx="2418744" cy="318310"/>
            </a:xfrm>
            <a:prstGeom prst="rect">
              <a:avLst/>
            </a:prstGeom>
            <a:noFill/>
          </p:spPr>
          <p:txBody>
            <a:bodyPr wrap="square" rtlCol="0">
              <a:spAutoFit/>
            </a:bodyPr>
            <a:lstStyle/>
            <a:p>
              <a:pPr algn="ctr"/>
              <a:r>
                <a:rPr lang="en-GB" dirty="0" smtClean="0">
                  <a:solidFill>
                    <a:srgbClr val="92D050"/>
                  </a:solidFill>
                </a:rPr>
                <a:t>GREEN OA ROUTE</a:t>
              </a:r>
              <a:endParaRPr lang="en-GB" dirty="0">
                <a:solidFill>
                  <a:srgbClr val="92D050"/>
                </a:solidFill>
              </a:endParaRPr>
            </a:p>
          </p:txBody>
        </p:sp>
        <p:pic>
          <p:nvPicPr>
            <p:cNvPr id="9" name="Grafik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423517" y="3618426"/>
              <a:ext cx="750173" cy="677327"/>
            </a:xfrm>
            <a:prstGeom prst="rect">
              <a:avLst/>
            </a:prstGeom>
          </p:spPr>
        </p:pic>
      </p:grpSp>
      <p:grpSp>
        <p:nvGrpSpPr>
          <p:cNvPr id="15" name="Group 51"/>
          <p:cNvGrpSpPr/>
          <p:nvPr/>
        </p:nvGrpSpPr>
        <p:grpSpPr>
          <a:xfrm>
            <a:off x="386645" y="1350715"/>
            <a:ext cx="3709729" cy="3494146"/>
            <a:chOff x="370114" y="1350715"/>
            <a:chExt cx="3709729" cy="3494146"/>
          </a:xfrm>
        </p:grpSpPr>
        <p:pic>
          <p:nvPicPr>
            <p:cNvPr id="20" name="Picture 19"/>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47015" y="3591523"/>
              <a:ext cx="524215" cy="615305"/>
            </a:xfrm>
            <a:prstGeom prst="rect">
              <a:avLst/>
            </a:prstGeom>
          </p:spPr>
        </p:pic>
        <p:sp>
          <p:nvSpPr>
            <p:cNvPr id="21" name="TextBox 20"/>
            <p:cNvSpPr txBox="1"/>
            <p:nvPr/>
          </p:nvSpPr>
          <p:spPr>
            <a:xfrm>
              <a:off x="2656052" y="4300782"/>
              <a:ext cx="1423791" cy="509295"/>
            </a:xfrm>
            <a:prstGeom prst="rect">
              <a:avLst/>
            </a:prstGeom>
            <a:noFill/>
          </p:spPr>
          <p:txBody>
            <a:bodyPr wrap="square" lIns="128016" tIns="64008" rIns="128016" bIns="64008" rtlCol="0">
              <a:spAutoFit/>
            </a:bodyPr>
            <a:lstStyle/>
            <a:p>
              <a:pPr algn="ctr"/>
              <a:r>
                <a:rPr lang="en-GB" sz="1000" dirty="0"/>
                <a:t>Publish in a  </a:t>
              </a:r>
              <a:r>
                <a:rPr lang="en-GB" sz="1000" b="1" dirty="0"/>
                <a:t>subscription-based journal </a:t>
              </a:r>
            </a:p>
          </p:txBody>
        </p:sp>
        <p:sp>
          <p:nvSpPr>
            <p:cNvPr id="22" name="TextBox 21"/>
            <p:cNvSpPr txBox="1"/>
            <p:nvPr/>
          </p:nvSpPr>
          <p:spPr>
            <a:xfrm>
              <a:off x="2754245" y="1995688"/>
              <a:ext cx="1309755" cy="376666"/>
            </a:xfrm>
            <a:prstGeom prst="rect">
              <a:avLst/>
            </a:prstGeom>
            <a:noFill/>
          </p:spPr>
          <p:txBody>
            <a:bodyPr wrap="square" lIns="128016" tIns="64008" rIns="128016" bIns="64008" rtlCol="0">
              <a:spAutoFit/>
            </a:bodyPr>
            <a:lstStyle/>
            <a:p>
              <a:pPr algn="ctr"/>
              <a:r>
                <a:rPr lang="en-GB" sz="1000" dirty="0"/>
                <a:t>Publish in an </a:t>
              </a:r>
              <a:r>
                <a:rPr lang="en-GB" sz="1000" b="1" dirty="0"/>
                <a:t>open access journal </a:t>
              </a:r>
            </a:p>
          </p:txBody>
        </p:sp>
        <p:pic>
          <p:nvPicPr>
            <p:cNvPr id="23" name="Picture 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196111" y="1375086"/>
              <a:ext cx="492096" cy="577605"/>
            </a:xfrm>
            <a:prstGeom prst="rect">
              <a:avLst/>
            </a:prstGeom>
          </p:spPr>
        </p:pic>
        <p:cxnSp>
          <p:nvCxnSpPr>
            <p:cNvPr id="38" name="Straight Arrow Connector 37"/>
            <p:cNvCxnSpPr/>
            <p:nvPr/>
          </p:nvCxnSpPr>
          <p:spPr>
            <a:xfrm>
              <a:off x="2263282" y="1729716"/>
              <a:ext cx="606221"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2263282" y="4034810"/>
              <a:ext cx="687347" cy="0"/>
            </a:xfrm>
            <a:prstGeom prst="straightConnector1">
              <a:avLst/>
            </a:prstGeom>
            <a:ln w="381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2263282" y="1729716"/>
              <a:ext cx="0" cy="2305094"/>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nvGrpSpPr>
            <p:cNvPr id="51" name="Group 50"/>
            <p:cNvGrpSpPr/>
            <p:nvPr/>
          </p:nvGrpSpPr>
          <p:grpSpPr>
            <a:xfrm>
              <a:off x="370114" y="1350715"/>
              <a:ext cx="1893169" cy="3494146"/>
              <a:chOff x="370114" y="1350715"/>
              <a:chExt cx="1893169" cy="3494146"/>
            </a:xfrm>
          </p:grpSpPr>
          <p:pic>
            <p:nvPicPr>
              <p:cNvPr id="16" name="Picture 15" descr="scientist.png"/>
              <p:cNvPicPr>
                <a:picLocks noChangeAspect="1"/>
              </p:cNvPicPr>
              <p:nvPr/>
            </p:nvPicPr>
            <p:blipFill>
              <a:blip r:embed="rId10" cstate="email">
                <a:extLst>
                  <a:ext uri="{28A0092B-C50C-407E-A947-70E740481C1C}">
                    <a14:useLocalDpi xmlns:a14="http://schemas.microsoft.com/office/drawing/2010/main" val="0"/>
                  </a:ext>
                </a:extLst>
              </a:blip>
              <a:stretch>
                <a:fillRect/>
              </a:stretch>
            </p:blipFill>
            <p:spPr>
              <a:xfrm>
                <a:off x="741299" y="1375086"/>
                <a:ext cx="1039598" cy="938556"/>
              </a:xfrm>
              <a:prstGeom prst="rect">
                <a:avLst/>
              </a:prstGeom>
            </p:spPr>
          </p:pic>
          <p:sp>
            <p:nvSpPr>
              <p:cNvPr id="17" name="TextBox 16"/>
              <p:cNvSpPr txBox="1"/>
              <p:nvPr/>
            </p:nvSpPr>
            <p:spPr>
              <a:xfrm>
                <a:off x="692203" y="2394647"/>
                <a:ext cx="1172915" cy="509295"/>
              </a:xfrm>
              <a:prstGeom prst="rect">
                <a:avLst/>
              </a:prstGeom>
              <a:noFill/>
            </p:spPr>
            <p:txBody>
              <a:bodyPr wrap="square" lIns="128016" tIns="64008" rIns="128016" bIns="64008" rtlCol="0">
                <a:spAutoFit/>
              </a:bodyPr>
              <a:lstStyle/>
              <a:p>
                <a:pPr algn="ctr"/>
                <a:r>
                  <a:rPr lang="en-GB" sz="1000" dirty="0"/>
                  <a:t>Researcher </a:t>
                </a:r>
                <a:r>
                  <a:rPr lang="en-GB" sz="1000" b="1" dirty="0"/>
                  <a:t>decides where to publish</a:t>
                </a:r>
              </a:p>
            </p:txBody>
          </p:sp>
          <p:pic>
            <p:nvPicPr>
              <p:cNvPr id="18" name="Picture 17"/>
              <p:cNvPicPr>
                <a:picLocks noChangeAspect="1"/>
              </p:cNvPicPr>
              <p:nvPr/>
            </p:nvPicPr>
            <p:blipFill rotWithShape="1">
              <a:blip r:embed="rId11" cstate="print">
                <a:extLst>
                  <a:ext uri="{28A0092B-C50C-407E-A947-70E740481C1C}">
                    <a14:useLocalDpi xmlns:a14="http://schemas.microsoft.com/office/drawing/2010/main" val="0"/>
                  </a:ext>
                </a:extLst>
              </a:blip>
              <a:srcRect r="79076"/>
              <a:stretch/>
            </p:blipFill>
            <p:spPr>
              <a:xfrm>
                <a:off x="986780" y="3466788"/>
                <a:ext cx="716799" cy="497095"/>
              </a:xfrm>
              <a:prstGeom prst="rect">
                <a:avLst/>
              </a:prstGeom>
            </p:spPr>
          </p:pic>
          <p:sp>
            <p:nvSpPr>
              <p:cNvPr id="19" name="TextBox 18"/>
              <p:cNvSpPr txBox="1"/>
              <p:nvPr/>
            </p:nvSpPr>
            <p:spPr>
              <a:xfrm>
                <a:off x="370114" y="3946153"/>
                <a:ext cx="1785695" cy="898708"/>
              </a:xfrm>
              <a:prstGeom prst="rect">
                <a:avLst/>
              </a:prstGeom>
              <a:noFill/>
            </p:spPr>
            <p:txBody>
              <a:bodyPr wrap="square" lIns="128016" tIns="64008" rIns="128016" bIns="64008" rtlCol="0">
                <a:spAutoFit/>
              </a:bodyPr>
              <a:lstStyle/>
              <a:p>
                <a:pPr algn="ctr"/>
                <a:r>
                  <a:rPr lang="en-GB" sz="1000" dirty="0"/>
                  <a:t>Check SHERPA RoMEO to see what OA and self-archiving options are available</a:t>
                </a:r>
              </a:p>
              <a:p>
                <a:pPr algn="ctr"/>
                <a:r>
                  <a:rPr lang="en-GB" sz="1000" dirty="0">
                    <a:hlinkClick r:id="rId12"/>
                  </a:rPr>
                  <a:t>www.sherpa.ac.uk/romeo</a:t>
                </a:r>
                <a:r>
                  <a:rPr lang="en-GB" sz="1000" dirty="0"/>
                  <a:t> </a:t>
                </a:r>
              </a:p>
            </p:txBody>
          </p:sp>
          <p:cxnSp>
            <p:nvCxnSpPr>
              <p:cNvPr id="37" name="Straight Arrow Connector 36"/>
              <p:cNvCxnSpPr/>
              <p:nvPr/>
            </p:nvCxnSpPr>
            <p:spPr>
              <a:xfrm>
                <a:off x="1281358" y="2901680"/>
                <a:ext cx="0" cy="503661"/>
              </a:xfrm>
              <a:prstGeom prst="straightConnector1">
                <a:avLst/>
              </a:prstGeom>
              <a:ln w="38100">
                <a:solidFill>
                  <a:schemeClr val="bg1">
                    <a:lumMod val="65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1919609" y="2571961"/>
                <a:ext cx="343674" cy="0"/>
              </a:xfrm>
              <a:prstGeom prst="line">
                <a:avLst/>
              </a:prstGeom>
              <a:ln w="381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pic>
            <p:nvPicPr>
              <p:cNvPr id="10" name="Picture 2" descr="Kopf, Schwarz, Silhouette, Stil, Haar, Perücke"/>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055515" y="1350715"/>
                <a:ext cx="517400" cy="565181"/>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2" name="Group 56"/>
          <p:cNvGrpSpPr/>
          <p:nvPr/>
        </p:nvGrpSpPr>
        <p:grpSpPr>
          <a:xfrm>
            <a:off x="4793040" y="2184019"/>
            <a:ext cx="3165407" cy="3357276"/>
            <a:chOff x="4793040" y="2184019"/>
            <a:chExt cx="3165407" cy="3357276"/>
          </a:xfrm>
        </p:grpSpPr>
        <p:cxnSp>
          <p:nvCxnSpPr>
            <p:cNvPr id="11" name="Elbow Connector 10"/>
            <p:cNvCxnSpPr/>
            <p:nvPr/>
          </p:nvCxnSpPr>
          <p:spPr>
            <a:xfrm rot="10800000" flipV="1">
              <a:off x="4798603" y="2184019"/>
              <a:ext cx="2767075" cy="969491"/>
            </a:xfrm>
            <a:prstGeom prst="bentConnector3">
              <a:avLst>
                <a:gd name="adj1" fmla="val 24039"/>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4793041" y="3145501"/>
              <a:ext cx="5562" cy="401693"/>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p:nvPr/>
          </p:nvCxnSpPr>
          <p:spPr>
            <a:xfrm rot="10800000">
              <a:off x="4793041" y="5142703"/>
              <a:ext cx="3165406" cy="398592"/>
            </a:xfrm>
            <a:prstGeom prst="bentConnector3">
              <a:avLst>
                <a:gd name="adj1" fmla="val 31211"/>
              </a:avLst>
            </a:prstGeom>
            <a:ln w="38100">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V="1">
              <a:off x="4793040" y="4805645"/>
              <a:ext cx="2" cy="359546"/>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41893421"/>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1+#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52"/>
                                        </p:tgtEl>
                                        <p:attrNameLst>
                                          <p:attrName>style.visibility</p:attrName>
                                        </p:attrNameLst>
                                      </p:cBhvr>
                                      <p:to>
                                        <p:strVal val="visible"/>
                                      </p:to>
                                    </p:set>
                                    <p:animEffect transition="in" filter="fade">
                                      <p:cBhvr>
                                        <p:cTn id="25"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Sherpah RoMEO</a:t>
            </a:r>
            <a:endParaRPr lang="en-GB"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5536" y="1196752"/>
            <a:ext cx="3972480" cy="1581371"/>
          </a:xfrm>
          <a:prstGeom prst="rect">
            <a:avLst/>
          </a:prstGeom>
        </p:spPr>
      </p:pic>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6006" t="7419" r="10568"/>
          <a:stretch/>
        </p:blipFill>
        <p:spPr>
          <a:xfrm>
            <a:off x="1619672" y="2348880"/>
            <a:ext cx="7260771" cy="4300245"/>
          </a:xfrm>
        </p:spPr>
      </p:pic>
    </p:spTree>
    <p:extLst>
      <p:ext uri="{BB962C8B-B14F-4D97-AF65-F5344CB8AC3E}">
        <p14:creationId xmlns:p14="http://schemas.microsoft.com/office/powerpoint/2010/main" val="383338545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 access button</a:t>
            </a:r>
            <a:endParaRPr lang="en-GB" dirty="0"/>
          </a:p>
        </p:txBody>
      </p:sp>
      <p:sp>
        <p:nvSpPr>
          <p:cNvPr id="3" name="Content Placeholder 2"/>
          <p:cNvSpPr>
            <a:spLocks noGrp="1"/>
          </p:cNvSpPr>
          <p:nvPr>
            <p:ph idx="1"/>
          </p:nvPr>
        </p:nvSpPr>
        <p:spPr>
          <a:xfrm>
            <a:off x="457200" y="4615543"/>
            <a:ext cx="8229600" cy="1360715"/>
          </a:xfrm>
        </p:spPr>
        <p:txBody>
          <a:bodyPr>
            <a:normAutofit lnSpcReduction="10000"/>
          </a:bodyPr>
          <a:lstStyle/>
          <a:p>
            <a:pPr marL="0" indent="0">
              <a:buNone/>
            </a:pPr>
            <a:r>
              <a:rPr lang="en-GB" dirty="0"/>
              <a:t>The Open Access Button helps you get the research you want right </a:t>
            </a:r>
            <a:r>
              <a:rPr lang="en-GB" dirty="0" smtClean="0"/>
              <a:t>now (without paying for it), </a:t>
            </a:r>
            <a:r>
              <a:rPr lang="en-GB" dirty="0"/>
              <a:t>and adds papers you still need to your </a:t>
            </a:r>
            <a:r>
              <a:rPr lang="en-GB" dirty="0" smtClean="0"/>
              <a:t>wish list.</a:t>
            </a:r>
            <a:endParaRPr lang="en-GB" dirty="0"/>
          </a:p>
        </p:txBody>
      </p:sp>
      <p:pic>
        <p:nvPicPr>
          <p:cNvPr id="4" name="Screen Shot 2014-10-18 at 12.42.23.png"/>
          <p:cNvPicPr/>
          <p:nvPr/>
        </p:nvPicPr>
        <p:blipFill>
          <a:blip r:embed="rId2" cstate="print"/>
          <a:stretch>
            <a:fillRect/>
          </a:stretch>
        </p:blipFill>
        <p:spPr>
          <a:xfrm>
            <a:off x="424543" y="1417843"/>
            <a:ext cx="8262257" cy="3032965"/>
          </a:xfrm>
          <a:prstGeom prst="rect">
            <a:avLst/>
          </a:prstGeom>
          <a:ln w="12600">
            <a:noFill/>
          </a:ln>
        </p:spPr>
      </p:pic>
      <p:sp>
        <p:nvSpPr>
          <p:cNvPr id="5" name="Rectangle 4"/>
          <p:cNvSpPr/>
          <p:nvPr/>
        </p:nvSpPr>
        <p:spPr>
          <a:xfrm>
            <a:off x="2627784" y="6208985"/>
            <a:ext cx="4451860" cy="461665"/>
          </a:xfrm>
          <a:prstGeom prst="rect">
            <a:avLst/>
          </a:prstGeom>
        </p:spPr>
        <p:txBody>
          <a:bodyPr wrap="none">
            <a:spAutoFit/>
          </a:bodyPr>
          <a:lstStyle/>
          <a:p>
            <a:r>
              <a:rPr lang="en-GB" sz="2400" dirty="0">
                <a:latin typeface="Trebuchet MS" panose="020B0603020202020204" pitchFamily="34" charset="0"/>
                <a:hlinkClick r:id="rId3"/>
              </a:rPr>
              <a:t>https://</a:t>
            </a:r>
            <a:r>
              <a:rPr lang="en-GB" sz="2400" dirty="0" smtClean="0">
                <a:latin typeface="Trebuchet MS" panose="020B0603020202020204" pitchFamily="34" charset="0"/>
                <a:hlinkClick r:id="rId3"/>
              </a:rPr>
              <a:t>openaccessbutton.org</a:t>
            </a:r>
            <a:r>
              <a:rPr lang="en-GB" sz="2400" dirty="0" smtClean="0">
                <a:latin typeface="Trebuchet MS" panose="020B0603020202020204" pitchFamily="34" charset="0"/>
              </a:rPr>
              <a:t> </a:t>
            </a:r>
            <a:endParaRPr lang="en-GB" sz="2400" dirty="0">
              <a:latin typeface="Trebuchet MS" panose="020B0603020202020204" pitchFamily="34" charset="0"/>
            </a:endParaRPr>
          </a:p>
        </p:txBody>
      </p:sp>
    </p:spTree>
    <p:extLst>
      <p:ext uri="{BB962C8B-B14F-4D97-AF65-F5344CB8AC3E}">
        <p14:creationId xmlns:p14="http://schemas.microsoft.com/office/powerpoint/2010/main" val="318688134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half" idx="2"/>
          </p:nvPr>
        </p:nvSpPr>
        <p:spPr/>
        <p:txBody>
          <a:bodyPr>
            <a:normAutofit/>
          </a:bodyPr>
          <a:lstStyle/>
          <a:p>
            <a:pPr algn="ctr"/>
            <a:r>
              <a:rPr lang="en-GB" sz="2000" dirty="0" smtClean="0"/>
              <a:t>What is required and how to comply?</a:t>
            </a:r>
            <a:endParaRPr lang="en-GB" sz="2000" dirty="0"/>
          </a:p>
        </p:txBody>
      </p:sp>
      <p:sp>
        <p:nvSpPr>
          <p:cNvPr id="4" name="Title 3"/>
          <p:cNvSpPr>
            <a:spLocks noGrp="1"/>
          </p:cNvSpPr>
          <p:nvPr>
            <p:ph type="title"/>
          </p:nvPr>
        </p:nvSpPr>
        <p:spPr/>
        <p:txBody>
          <a:bodyPr/>
          <a:lstStyle/>
          <a:p>
            <a:r>
              <a:rPr lang="en-GB" dirty="0" smtClean="0"/>
              <a:t>The Open Research Data Pilot</a:t>
            </a:r>
            <a:endParaRPr lang="en-GB"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4007" b="14007"/>
          <a:stretch>
            <a:fillRect/>
          </a:stretch>
        </p:blipFill>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What is the Digital Curation Centre?</a:t>
            </a:r>
          </a:p>
        </p:txBody>
      </p:sp>
      <p:sp>
        <p:nvSpPr>
          <p:cNvPr id="3" name="Content Placeholder 2"/>
          <p:cNvSpPr>
            <a:spLocks noGrp="1"/>
          </p:cNvSpPr>
          <p:nvPr>
            <p:ph idx="1"/>
          </p:nvPr>
        </p:nvSpPr>
        <p:spPr>
          <a:xfrm>
            <a:off x="323528" y="1700808"/>
            <a:ext cx="8363272" cy="4425355"/>
          </a:xfrm>
        </p:spPr>
        <p:txBody>
          <a:bodyPr/>
          <a:lstStyle/>
          <a:p>
            <a:pPr algn="ctr">
              <a:buNone/>
            </a:pPr>
            <a:r>
              <a:rPr lang="en-US" dirty="0" smtClean="0">
                <a:latin typeface="Arial" charset="0"/>
                <a:ea typeface="Tahoma" pitchFamily="34" charset="0"/>
                <a:cs typeface="Arial" charset="0"/>
              </a:rPr>
              <a:t>	</a:t>
            </a:r>
            <a:r>
              <a:rPr lang="en-US" sz="2800" dirty="0" smtClean="0">
                <a:ea typeface="Tahoma" pitchFamily="34" charset="0"/>
                <a:cs typeface="Arial" charset="0"/>
              </a:rPr>
              <a:t>A UK service to support the Higher Education sector with Research Data Management (RDM)</a:t>
            </a:r>
          </a:p>
          <a:p>
            <a:pPr>
              <a:buNone/>
            </a:pPr>
            <a:endParaRPr lang="en-US" sz="2800" i="1" dirty="0" smtClean="0">
              <a:latin typeface="Calibri" charset="0"/>
              <a:ea typeface="ＭＳ Ｐゴシック" charset="0"/>
              <a:cs typeface="ＭＳ Ｐゴシック" charset="0"/>
            </a:endParaRPr>
          </a:p>
          <a:p>
            <a:endParaRPr lang="en-GB" dirty="0"/>
          </a:p>
        </p:txBody>
      </p:sp>
      <p:sp>
        <p:nvSpPr>
          <p:cNvPr id="6" name="Rectangle 5"/>
          <p:cNvSpPr/>
          <p:nvPr/>
        </p:nvSpPr>
        <p:spPr>
          <a:xfrm>
            <a:off x="3395497" y="6250762"/>
            <a:ext cx="2295244" cy="461665"/>
          </a:xfrm>
          <a:prstGeom prst="rect">
            <a:avLst/>
          </a:prstGeom>
        </p:spPr>
        <p:txBody>
          <a:bodyPr wrap="none">
            <a:spAutoFit/>
          </a:bodyPr>
          <a:lstStyle/>
          <a:p>
            <a:r>
              <a:rPr lang="en-GB" sz="2400" dirty="0" smtClean="0">
                <a:latin typeface="Trebuchet MS" panose="020B0603020202020204" pitchFamily="34" charset="0"/>
                <a:hlinkClick r:id="rId3"/>
              </a:rPr>
              <a:t>www.dcc.ac.uk</a:t>
            </a:r>
            <a:endParaRPr lang="en-GB" sz="2400" dirty="0">
              <a:latin typeface="Trebuchet MS" panose="020B0603020202020204" pitchFamily="34" charset="0"/>
            </a:endParaRPr>
          </a:p>
        </p:txBody>
      </p:sp>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932040" y="3212976"/>
            <a:ext cx="3791535"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le 7"/>
          <p:cNvSpPr/>
          <p:nvPr/>
        </p:nvSpPr>
        <p:spPr>
          <a:xfrm>
            <a:off x="460375" y="3025211"/>
            <a:ext cx="3985806" cy="201234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i="1" dirty="0" smtClean="0">
              <a:latin typeface="Trebuchet MS" panose="020B0603020202020204" pitchFamily="34" charset="0"/>
              <a:ea typeface="ＭＳ Ｐゴシック" charset="0"/>
              <a:cs typeface="ＭＳ Ｐゴシック" charset="0"/>
            </a:endParaRPr>
          </a:p>
          <a:p>
            <a:pPr algn="ctr"/>
            <a:r>
              <a:rPr lang="en-US" i="1" dirty="0" smtClean="0">
                <a:latin typeface="Trebuchet MS" panose="020B0603020202020204" pitchFamily="34" charset="0"/>
                <a:ea typeface="ＭＳ Ｐゴシック" charset="0"/>
                <a:cs typeface="ＭＳ Ｐゴシック" charset="0"/>
              </a:rPr>
              <a:t>“Helping to </a:t>
            </a:r>
            <a:r>
              <a:rPr lang="en-GB" i="1" dirty="0" smtClean="0">
                <a:latin typeface="Trebuchet MS" panose="020B0603020202020204" pitchFamily="34" charset="0"/>
              </a:rPr>
              <a:t>build capacity, capability and skills in data management and curation across the UK’s higher education research community.”</a:t>
            </a:r>
          </a:p>
          <a:p>
            <a:pPr algn="ctr"/>
            <a:endParaRPr lang="en-GB" i="1" dirty="0" smtClean="0">
              <a:latin typeface="Trebuchet MS" panose="020B0603020202020204" pitchFamily="34" charset="0"/>
            </a:endParaRPr>
          </a:p>
          <a:p>
            <a:pPr algn="r"/>
            <a:r>
              <a:rPr lang="en-GB" sz="1600" i="1" dirty="0" smtClean="0">
                <a:latin typeface="Trebuchet MS" panose="020B0603020202020204" pitchFamily="34" charset="0"/>
              </a:rPr>
              <a:t>DCC Phase 3 Business Plan</a:t>
            </a:r>
          </a:p>
          <a:p>
            <a:pPr algn="ctr"/>
            <a:endParaRPr lang="en-GB" dirty="0"/>
          </a:p>
        </p:txBody>
      </p:sp>
      <p:sp>
        <p:nvSpPr>
          <p:cNvPr id="10" name="AutoShape 2" descr="data:image/jpeg;base64,/9j/4AAQSkZJRgABAQAAAQABAAD/2wCEAAkGBwgHBgkIBwgKCgkLDRYPDQwMDRsUFRAWIB0iIiAdHx8kKDQsJCYxJx8fLT0tMTU3Ojo6Iys/RD84QzQ5OjcBCgoKDQwNGg8PGjclHyU3Nzc3Nzc3Nzc3Nzc3Nzc3Nzc3Nzc3Nzc3Nzc3Nzc3Nzc3Nzc3Nzc3Nzc3Nzc3Nzc3N//AABEIAFoAowMBEQACEQEDEQH/xAAbAAEBAAMBAQEAAAAAAAAAAAAABgQFBwMCAf/EADoQAAEDAwEDCAgFBAMAAAAAAAEAAgMEBREGEiExBxNBUWFxc7EUIjI1UoGRwSM0NkJiJDPR4UNyof/EABoBAQEAAwEBAAAAAAAAAAAAAAAFAwQGAQL/xAAuEQABAwMCAwgBBQEAAAAAAAAAAQIDBAUREiExcYETIjIzNEFRYcEUI5Gx4UL/2gAMAwEAAhEDEQA/APxccd4EAQBAEAQBAEAQBAEAQBAEAQBAEAQBAEAQBAEAQBAEAxuyNr6L3C/B5sN/SCO9FRU4nqbm4tWm7jdKfn6djGxZwHSOxtdy2oaKWZupE2NKouEEDtDl3MG42+qttSaesZsPG8dII6wVhlifE7S9DPBPHM3UxTFWIzBAEAQBAEAQBAEAQBAEAQBAEAQA8Ci8AdfsbGGy0WWN/st6B1LqoETsm7HF1Sr279/dSQ5SmhtVRBoA/DfwHcpV2REczH3+C1ZPA/P0VOmqynqrNTGFzQGMDHN+EhU6SRr4Wq0kVsT453I75z0JblErIJqmmp4nNdJFkvPVnoUy6Pa5zW+5Xs0T2tc5eCkepRaCAIAgCAIAgCAIAgCAIAgCAIAgB4IvAHYbD7lovBb5Lq4PKacVVee/mpH8pf52h8N/mFKu3iZ1/Basvgf0/JPUVqu08QqKGmndG/8AfGSM9i0Y6eZ3eYi9ClLU07XaJFTqY1ZRVFDJzdXC+F7vWw/ie1Y3xPjdh6YMsUrJUyxconweUbHyODY2ue48A0ZK+EarlwiH2qo1Mqpt4NLXqdm0KItB3jbcAVtNoah2+DSfcqZq41HlVadu9K3aloZNkcTH6y8fRzs30n2yup37I81jgWnDgQeojC1lTGym2iovA/F4D1p6eeplEdLDJI8/tY3K+2Mc9cNQ+HyMjTL1Ns3Sl6cza9Ex2OeM/RbP6GoxnSai3OlRcajXV1trrecVtLLH/Ijd9Vgkhkj8aKbEVRFN4HIpirEZggCAIAgCAIAgB4IvAHYbD7lovBb5Lq4PKacVVee/mpH8pf52h8N/mFKu3iZ1/Basvgf0/JQ6G/TlN3u81vUHp2k66eqcS3KL74i8H7qbdPNTkVrN5C8yj0dZ4qG3RVL2A1Mzdokje0HgAqFDTtjYjvdSXcqp0sqsRe6h7XbVVvtlQ6nk25JW+02McF9zV0ULtK8T4p7dNO3W3geEGtrRJgOdLEf5tWNtzgd7mR1oqG8Nyc1vX0NZLTegc1IcbT5GDeewrQuEsb1ajMcynaoJY2u7Tb6U0tltk12rmUsO4He9/wADekrTggdNJoTqb1TUtp4levQ6nQUFHaKPYga2NjG5c88T2krpI4mQswm2Dkpppah+Xbqvsaiq1raoZCyMyzYOC6Nu5az7jAi4Tc3I7TUOTK7czMt97tN6YYGSMc5w3wyjB+iyx1EM+yL0MMtHUUq6sdUIDVFFSUF3lgoHksG9zfgcehRK2NkUmli/4dFQSySwa5E/01C1DdCAIAgCAIAgB4FF4A7DYvctF4LfJdXB5TTiqrz381I/lL/O0Phv8wpV28TOv4LVl8D+hQ6G/TlN3u81vUHp2k66eqcSvKLvvMXg/dTbp5qcitZvIXmWunKtlZZqWZmP7Ya4DoIVemkSSJHIQqyJY53tX5NNf9INuFVJWUs/NTSHL2uGQT1rUqbekr9TF3U3aO6LC1GPTZCVr9L3aiDnOp+dYP3Rb/8AxTZaGdntnkWIrjTy7IuF+zTEFpIIIcOghamMLhTeztlC95OKVraSpqz7cj9gH+IVq1x9xX/Jzt6kXtEj+Nz95Q66SGkgo4nFomJdJ2gdC+rnMrWIxvueWeFHPdI72IBQjoz6Y5zHNkjJY9pBDxxC9RcLlDxURUwoe98jjJI4ue7e7PEk9KKqquVXKhEREwiYQ+V4ehAEAQBAEA7EAO/cOJ3JjI+zslnjdFaqSN3tNhaD9F1kKKkaIpxNSqOlcqfKkXykuzXUTeqN/mFJuvjZ1LlkT9t/QotDfpym73ea3qD07SbdPVOJflE98w+D91NunmpyK1n8heZprRea20Sl9JICx3tRu9krVgqZIFy3h8G5UUkVQml/H5K6h11SyACtp3xO6Sz1gqkV1Yqd9MEeayyJ4HZKS3XOiubC6iqGyAcQOI7wqEUzJUyxSVNTyQrh6E9riywSUD6+GMNni3uwPab2rRuFM1Wdo1N0KVrrHtk7Jy5ap98nUrX2aSMcY5Tn5717a1/Zx9i8tVKhF+jA5Sonc5RT79nDmHv4rDdW+FTPZHp32kSoxeCDiEAQBAEAQBAUuj9Pw3f0iWrP4EY2A1p3lx6fl91RoKVsyqrvYlXKtdTYaziv9GTW6DrI3f0VRHKzo5z1SPovqS1vRe4pjivEap327mRZtEzMqWTXORmwx20IoznJHWVlp7a5rtUimKpu7VarYU3+S53NbxAAVkg8Tk+q7g243yWSI7UUY5tnbjp+q5mslSWbUnDgdfb4FggwvHiXehv05Td7vNWKD07SBdPVOJblE98w+D91OunmpyK1n9OvMQ6LrJ7bDUxTtEz27RieNw+aJbXqxHou6+wdd42yKxU2T3NfJpW9xvwKEuHxMe3HmsLqGp4ac/wbCXKkVPFj+TfaN0/caG5emVkfo8YaWhm0Muz14W7Q0ksb9b0wTrnXQyxdmxcqb7WNSyn0/VFxGZBsNGekrdrXI2F2Sfb43PqW49iM0PdW2+5GCd2zBUgNz1O6FIt03ZyaV4KXLrTdtFqb/wAl/eLdDdqB9NKRgjLHccHoKuTwtmYrFOdpqh9PKj0OeVekbzTyuZFT8+zPqvY4cPmoT7fO12Ebk6WO6U725c7HMzLTomtqHh9xIp4gd7Q7Lz9gstPbZFXL9jXqbvE1MRbqajUdrFoub6dpBjxtRnOdx6CtSqg7CRWpwN6jqf1MSPXY1i1zaCAIAgCAy7bcqu2VAmo5Cw4wWng7sKyxTPidlpgmp452aHpt7fJaUOvKV7Wiup5I5Oks3tVeO6MVO+m5ElssiLmNdjLk1vaGsyzn3n4QzCyrcoEMCWipVd8E1fdX1VxidBSs9Gpzucc5e7/Cn1NwdL3WbIVKO1xwrqfupNKcVSw09qyjtdqipJoJnPZnJbjHFVqavjiiRi5yRay2STzLI1UwajVN2hvNfFUU7Hsa2PZw/rytSsnbO/U03KCldTxK1y8VM2zaxraFjIKtgqYmjAPBw+azQXGSPDXboa9TaY5cuYuFKOHXFqe38UTxnqLMrfbcoXcdic60VCcMKedTrm2Mb/TxzzH/AK4XjrnC3huess06r3lRCNvl7q7zMHVBDYmn8ONvBv8AtSaipfOve4Fylo46Zvd4msWsbRTWLWFVb2Np6xpqYBuDs+s3/Ko09wdGml+6EqqtTJl1s2UpI9b2hzAXmZjvh5vKoJcoMExbRU5wmDW3TXbObcy2wOLj/wAku7HyWvNdExiJDZgsy5zMvQi6iolqpXTTvMkrjkuJ3qQ9znu1PLrGNjbpYh5r5PoIAgCAIAgCAIAgCAIAgCAIAgCAIAgCAIAgCAIAgCAIAgCAIAgCAIAgCAIAgCAIAgCAIAgCAIAgCAIAgCAIAgCAIAgCAIAgCAIAgCAIAgCAIAgP/9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sp>
        <p:nvSpPr>
          <p:cNvPr id="4" name="TextBox 3"/>
          <p:cNvSpPr txBox="1"/>
          <p:nvPr/>
        </p:nvSpPr>
        <p:spPr>
          <a:xfrm>
            <a:off x="395536" y="5589240"/>
            <a:ext cx="8547676" cy="338554"/>
          </a:xfrm>
          <a:prstGeom prst="rect">
            <a:avLst/>
          </a:prstGeom>
          <a:noFill/>
        </p:spPr>
        <p:txBody>
          <a:bodyPr wrap="square" rtlCol="0">
            <a:spAutoFit/>
          </a:bodyPr>
          <a:lstStyle/>
          <a:p>
            <a:r>
              <a:rPr lang="en-GB" sz="1600" dirty="0" smtClean="0">
                <a:latin typeface="Trebuchet MS" panose="020B0603020202020204" pitchFamily="34" charset="0"/>
              </a:rPr>
              <a:t>Training | Events | Tools | Advocacy | Tailored Support | IJDC | International Conference</a:t>
            </a:r>
            <a:endParaRPr lang="en-GB" sz="1600" dirty="0">
              <a:latin typeface="Trebuchet MS" panose="020B0603020202020204" pitchFamily="34" charset="0"/>
            </a:endParaRPr>
          </a:p>
        </p:txBody>
      </p:sp>
    </p:spTree>
    <p:extLst>
      <p:ext uri="{BB962C8B-B14F-4D97-AF65-F5344CB8AC3E}">
        <p14:creationId xmlns:p14="http://schemas.microsoft.com/office/powerpoint/2010/main" val="3433440005"/>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260648"/>
            <a:ext cx="8229600" cy="936625"/>
          </a:xfrm>
        </p:spPr>
        <p:txBody>
          <a:bodyPr/>
          <a:lstStyle/>
          <a:p>
            <a:r>
              <a:rPr lang="en-GB" dirty="0"/>
              <a:t>Open Research Data </a:t>
            </a:r>
            <a:r>
              <a:rPr lang="en-GB" dirty="0" smtClean="0"/>
              <a:t>(ORD) Pilot </a:t>
            </a:r>
            <a:endParaRPr lang="en-GB" dirty="0"/>
          </a:p>
        </p:txBody>
      </p:sp>
      <p:sp>
        <p:nvSpPr>
          <p:cNvPr id="3" name="Content Placeholder 2"/>
          <p:cNvSpPr>
            <a:spLocks noGrp="1"/>
          </p:cNvSpPr>
          <p:nvPr>
            <p:ph idx="1"/>
          </p:nvPr>
        </p:nvSpPr>
        <p:spPr>
          <a:xfrm>
            <a:off x="539552" y="1628800"/>
            <a:ext cx="8229600" cy="4752528"/>
          </a:xfrm>
        </p:spPr>
        <p:txBody>
          <a:bodyPr>
            <a:normAutofit fontScale="77500" lnSpcReduction="20000"/>
          </a:bodyPr>
          <a:lstStyle/>
          <a:p>
            <a:pPr algn="just">
              <a:buClrTx/>
            </a:pPr>
            <a:r>
              <a:rPr lang="en-GB" sz="3600" b="0" dirty="0" smtClean="0"/>
              <a:t>Pilot focuses on </a:t>
            </a:r>
            <a:r>
              <a:rPr lang="en-GB" sz="3600" b="1" dirty="0" smtClean="0"/>
              <a:t>research</a:t>
            </a:r>
            <a:r>
              <a:rPr lang="en-GB" sz="3600" b="0" dirty="0" smtClean="0"/>
              <a:t> data specifically</a:t>
            </a:r>
          </a:p>
          <a:p>
            <a:endParaRPr lang="en-GB" dirty="0"/>
          </a:p>
          <a:p>
            <a:pPr marL="274320" lvl="1" indent="0">
              <a:buNone/>
            </a:pPr>
            <a:r>
              <a:rPr lang="en-GB" i="1" dirty="0" smtClean="0"/>
              <a:t>‘Research </a:t>
            </a:r>
            <a:r>
              <a:rPr lang="en-GB" i="1" dirty="0"/>
              <a:t>data’ refers to information, in </a:t>
            </a:r>
            <a:r>
              <a:rPr lang="en-GB" i="1" dirty="0" smtClean="0"/>
              <a:t>particular facts or </a:t>
            </a:r>
            <a:r>
              <a:rPr lang="en-GB" i="1" dirty="0"/>
              <a:t>numbers, collected to be examined and </a:t>
            </a:r>
            <a:r>
              <a:rPr lang="en-GB" i="1" dirty="0" smtClean="0"/>
              <a:t>considered as </a:t>
            </a:r>
            <a:r>
              <a:rPr lang="en-GB" i="1" dirty="0"/>
              <a:t>a </a:t>
            </a:r>
            <a:r>
              <a:rPr lang="en-GB" i="1" dirty="0" smtClean="0"/>
              <a:t>basis </a:t>
            </a:r>
            <a:r>
              <a:rPr lang="en-GB" i="1" dirty="0"/>
              <a:t>for reasoning, discussion or </a:t>
            </a:r>
            <a:r>
              <a:rPr lang="en-GB" i="1" dirty="0" smtClean="0"/>
              <a:t>calculation.</a:t>
            </a:r>
          </a:p>
          <a:p>
            <a:pPr marL="274320" lvl="1" indent="0">
              <a:buNone/>
            </a:pPr>
            <a:endParaRPr lang="en-GB" i="1" dirty="0" smtClean="0"/>
          </a:p>
          <a:p>
            <a:pPr marL="274320" lvl="1" indent="0">
              <a:buNone/>
            </a:pPr>
            <a:r>
              <a:rPr lang="en-GB" i="1" dirty="0" smtClean="0"/>
              <a:t>In </a:t>
            </a:r>
            <a:r>
              <a:rPr lang="en-GB" i="1" dirty="0"/>
              <a:t>a research context, examples of data include </a:t>
            </a:r>
            <a:r>
              <a:rPr lang="en-GB" i="1" dirty="0" smtClean="0"/>
              <a:t>statistics</a:t>
            </a:r>
            <a:r>
              <a:rPr lang="en-GB" i="1" dirty="0"/>
              <a:t>, </a:t>
            </a:r>
            <a:r>
              <a:rPr lang="en-GB" i="1" dirty="0" smtClean="0"/>
              <a:t>results </a:t>
            </a:r>
            <a:r>
              <a:rPr lang="en-GB" i="1" dirty="0"/>
              <a:t>of experiments, measurements, observations </a:t>
            </a:r>
            <a:r>
              <a:rPr lang="en-GB" i="1" dirty="0" smtClean="0"/>
              <a:t>resulting </a:t>
            </a:r>
            <a:r>
              <a:rPr lang="en-GB" i="1" dirty="0"/>
              <a:t>from fieldwork, survey results, </a:t>
            </a:r>
            <a:r>
              <a:rPr lang="en-GB" i="1" dirty="0" smtClean="0"/>
              <a:t>interview recordings </a:t>
            </a:r>
            <a:r>
              <a:rPr lang="en-GB" i="1" dirty="0"/>
              <a:t>and images. The focus is on research </a:t>
            </a:r>
            <a:r>
              <a:rPr lang="en-GB" i="1" dirty="0" smtClean="0"/>
              <a:t>data </a:t>
            </a:r>
            <a:r>
              <a:rPr lang="en-GB" i="1" dirty="0"/>
              <a:t>that </a:t>
            </a:r>
            <a:r>
              <a:rPr lang="en-GB" i="1" dirty="0" smtClean="0"/>
              <a:t>is </a:t>
            </a:r>
            <a:r>
              <a:rPr lang="en-GB" i="1" dirty="0"/>
              <a:t>available in digital form</a:t>
            </a:r>
            <a:r>
              <a:rPr lang="en-GB" i="1" dirty="0" smtClean="0"/>
              <a:t>.</a:t>
            </a:r>
          </a:p>
          <a:p>
            <a:endParaRPr lang="en-GB" dirty="0"/>
          </a:p>
          <a:p>
            <a:pPr algn="r"/>
            <a:r>
              <a:rPr lang="en-GB" sz="2100" dirty="0"/>
              <a:t>Guidelines on Open Access to Scientific </a:t>
            </a:r>
            <a:r>
              <a:rPr lang="en-GB" sz="2100" dirty="0" smtClean="0"/>
              <a:t>Publications </a:t>
            </a:r>
            <a:r>
              <a:rPr lang="en-GB" sz="2100" dirty="0"/>
              <a:t>and Research Data in Horizon </a:t>
            </a:r>
            <a:r>
              <a:rPr lang="en-GB" sz="2100" smtClean="0"/>
              <a:t>2020          </a:t>
            </a:r>
            <a:r>
              <a:rPr lang="en-GB" sz="2100" smtClean="0"/>
              <a:t>      </a:t>
            </a:r>
            <a:r>
              <a:rPr lang="en-GB" sz="2100" dirty="0" smtClean="0"/>
              <a:t>v.1.0, 11 December 2013</a:t>
            </a:r>
            <a:r>
              <a:rPr lang="en-GB" sz="2100" dirty="0"/>
              <a:t>, Footnote 5, p3</a:t>
            </a:r>
          </a:p>
          <a:p>
            <a:pPr marL="457200" indent="-457200" algn="just">
              <a:buClrTx/>
              <a:buFont typeface="Arial" panose="020B0604020202020204" pitchFamily="34" charset="0"/>
              <a:buChar char="•"/>
            </a:pPr>
            <a:endParaRPr lang="en-GB" b="0" dirty="0" smtClean="0"/>
          </a:p>
          <a:p>
            <a:pPr marL="342900" indent="-342900" algn="just">
              <a:buClrTx/>
              <a:buFont typeface="Wingdings" panose="05000000000000000000" pitchFamily="2" charset="2"/>
              <a:buChar char="Ø"/>
            </a:pPr>
            <a:endParaRPr lang="en-GB" b="0" dirty="0" smtClean="0"/>
          </a:p>
        </p:txBody>
      </p:sp>
    </p:spTree>
    <p:extLst>
      <p:ext uri="{BB962C8B-B14F-4D97-AF65-F5344CB8AC3E}">
        <p14:creationId xmlns:p14="http://schemas.microsoft.com/office/powerpoint/2010/main" val="472176982"/>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txBox="1">
            <a:spLocks noGrp="1"/>
          </p:cNvSpPr>
          <p:nvPr>
            <p:ph type="title"/>
          </p:nvPr>
        </p:nvSpPr>
        <p:spPr>
          <a:xfrm>
            <a:off x="467544" y="332656"/>
            <a:ext cx="8363272" cy="683994"/>
          </a:xfrm>
        </p:spPr>
        <p:txBody>
          <a:bodyPr/>
          <a:lstStyle/>
          <a:p>
            <a:r>
              <a:rPr lang="en-GB" altLang="en-US" dirty="0"/>
              <a:t>H2020 areas participating in the pilot</a:t>
            </a:r>
          </a:p>
        </p:txBody>
      </p:sp>
      <p:sp>
        <p:nvSpPr>
          <p:cNvPr id="17411" name="Content Placeholder 4"/>
          <p:cNvSpPr txBox="1">
            <a:spLocks noGrp="1"/>
          </p:cNvSpPr>
          <p:nvPr>
            <p:ph idx="1"/>
          </p:nvPr>
        </p:nvSpPr>
        <p:spPr>
          <a:xfrm>
            <a:off x="251520" y="1169368"/>
            <a:ext cx="8583613" cy="5688632"/>
          </a:xfrm>
        </p:spPr>
        <p:txBody>
          <a:bodyPr>
            <a:normAutofit fontScale="25000" lnSpcReduction="20000"/>
          </a:bodyPr>
          <a:lstStyle/>
          <a:p>
            <a:pPr marL="457200" indent="-457200" eaLnBrk="1" hangingPunct="1">
              <a:lnSpc>
                <a:spcPct val="120000"/>
              </a:lnSpc>
              <a:spcBef>
                <a:spcPts val="500"/>
              </a:spcBef>
              <a:buFont typeface="Arial" panose="020B0604020202020204" pitchFamily="34" charset="0"/>
              <a:buChar char="•"/>
            </a:pPr>
            <a:r>
              <a:rPr lang="en-GB" altLang="en-US" sz="6400" dirty="0" smtClean="0"/>
              <a:t>Future and Emerging Technologies</a:t>
            </a:r>
          </a:p>
          <a:p>
            <a:pPr marL="457200" indent="-457200">
              <a:lnSpc>
                <a:spcPct val="120000"/>
              </a:lnSpc>
              <a:spcBef>
                <a:spcPts val="500"/>
              </a:spcBef>
              <a:buFont typeface="Arial" panose="020B0604020202020204" pitchFamily="34" charset="0"/>
              <a:buChar char="•"/>
            </a:pPr>
            <a:r>
              <a:rPr lang="en-GB" altLang="en-US" sz="6400" dirty="0" smtClean="0"/>
              <a:t>Research infrastructures </a:t>
            </a:r>
            <a:r>
              <a:rPr lang="en-GB" sz="6400" dirty="0" smtClean="0"/>
              <a:t>(</a:t>
            </a:r>
            <a:r>
              <a:rPr lang="en-GB" sz="6400" dirty="0" smtClean="0">
                <a:solidFill>
                  <a:srgbClr val="FF0000"/>
                </a:solidFill>
              </a:rPr>
              <a:t>new</a:t>
            </a:r>
            <a:r>
              <a:rPr lang="en-GB" sz="6400" dirty="0" smtClean="0"/>
              <a:t>: coverage of the whole area) </a:t>
            </a:r>
            <a:endParaRPr lang="en-GB" altLang="en-US" sz="6400" dirty="0" smtClean="0"/>
          </a:p>
          <a:p>
            <a:pPr marL="457200" indent="-457200" eaLnBrk="1" hangingPunct="1">
              <a:lnSpc>
                <a:spcPct val="120000"/>
              </a:lnSpc>
              <a:spcBef>
                <a:spcPts val="500"/>
              </a:spcBef>
              <a:buFont typeface="Arial" panose="020B0604020202020204" pitchFamily="34" charset="0"/>
              <a:buChar char="•"/>
            </a:pPr>
            <a:r>
              <a:rPr lang="en-GB" altLang="en-US" sz="6400" dirty="0" smtClean="0"/>
              <a:t>Leadership in enabling and industrial technologies – Information and Communication Technologies</a:t>
            </a:r>
          </a:p>
          <a:p>
            <a:pPr marL="457200" indent="-457200">
              <a:lnSpc>
                <a:spcPct val="120000"/>
              </a:lnSpc>
              <a:spcBef>
                <a:spcPts val="500"/>
              </a:spcBef>
              <a:buFont typeface="Arial" panose="020B0604020202020204" pitchFamily="34" charset="0"/>
              <a:buChar char="•"/>
            </a:pPr>
            <a:r>
              <a:rPr lang="en-GB" sz="6400" dirty="0" smtClean="0"/>
              <a:t>Nanotechnologies, Advanced Materials, Advanced Manufacturing and Processing, and Biotechnology:  ‘nanosafety’ and ‘modelling’ </a:t>
            </a:r>
            <a:r>
              <a:rPr lang="en-GB" sz="6400" dirty="0"/>
              <a:t>topics (</a:t>
            </a:r>
            <a:r>
              <a:rPr lang="en-GB" sz="6400" dirty="0">
                <a:solidFill>
                  <a:srgbClr val="FF0000"/>
                </a:solidFill>
              </a:rPr>
              <a:t>new</a:t>
            </a:r>
            <a:r>
              <a:rPr lang="en-GB" sz="6400" dirty="0" smtClean="0"/>
              <a:t>)</a:t>
            </a:r>
            <a:endParaRPr lang="en-GB" sz="6400" dirty="0"/>
          </a:p>
          <a:p>
            <a:pPr marL="457200" indent="-457200">
              <a:lnSpc>
                <a:spcPct val="120000"/>
              </a:lnSpc>
              <a:spcBef>
                <a:spcPts val="500"/>
              </a:spcBef>
              <a:buFont typeface="Arial" panose="020B0604020202020204" pitchFamily="34" charset="0"/>
              <a:buChar char="•"/>
            </a:pPr>
            <a:r>
              <a:rPr lang="en-GB" altLang="en-US" sz="6400" dirty="0" smtClean="0"/>
              <a:t>Societal Challenge: Food security, sustainable agriculture and forestry, marine and maritime and inland water research and the bioeconomy - selected topics as specified in the work programme </a:t>
            </a:r>
            <a:r>
              <a:rPr lang="en-GB" sz="6400" dirty="0" smtClean="0"/>
              <a:t>(</a:t>
            </a:r>
            <a:r>
              <a:rPr lang="en-GB" sz="6400" dirty="0" smtClean="0">
                <a:solidFill>
                  <a:srgbClr val="FF0000"/>
                </a:solidFill>
              </a:rPr>
              <a:t>new</a:t>
            </a:r>
            <a:r>
              <a:rPr lang="en-GB" sz="6400" dirty="0" smtClean="0"/>
              <a:t>)</a:t>
            </a:r>
          </a:p>
          <a:p>
            <a:pPr marL="457200" indent="-457200" eaLnBrk="1" hangingPunct="1">
              <a:lnSpc>
                <a:spcPct val="120000"/>
              </a:lnSpc>
              <a:spcBef>
                <a:spcPts val="500"/>
              </a:spcBef>
              <a:buFont typeface="Arial" panose="020B0604020202020204" pitchFamily="34" charset="0"/>
              <a:buChar char="•"/>
            </a:pPr>
            <a:r>
              <a:rPr lang="en-GB" altLang="en-US" sz="6400" dirty="0" smtClean="0"/>
              <a:t>Societal Challenge: 'Climate Action, Environment, Resource Efficiency and Raw materials' – except raw materials</a:t>
            </a:r>
          </a:p>
          <a:p>
            <a:pPr marL="457200" indent="-457200" eaLnBrk="1" hangingPunct="1">
              <a:lnSpc>
                <a:spcPct val="120000"/>
              </a:lnSpc>
              <a:spcBef>
                <a:spcPts val="500"/>
              </a:spcBef>
              <a:buFont typeface="Arial" panose="020B0604020202020204" pitchFamily="34" charset="0"/>
              <a:buChar char="•"/>
            </a:pPr>
            <a:r>
              <a:rPr lang="en-GB" altLang="en-US" sz="6400" dirty="0" smtClean="0"/>
              <a:t>Societal Challenge: 'Europe in a changing world – inclusive, innovative and reflective Societies'</a:t>
            </a:r>
          </a:p>
          <a:p>
            <a:pPr marL="457200" indent="-457200" eaLnBrk="1" hangingPunct="1">
              <a:lnSpc>
                <a:spcPct val="120000"/>
              </a:lnSpc>
              <a:spcBef>
                <a:spcPts val="500"/>
              </a:spcBef>
              <a:buFont typeface="Arial" panose="020B0604020202020204" pitchFamily="34" charset="0"/>
              <a:buChar char="•"/>
            </a:pPr>
            <a:r>
              <a:rPr lang="en-GB" altLang="en-US" sz="6400" dirty="0" smtClean="0"/>
              <a:t>Science with and for Society</a:t>
            </a:r>
          </a:p>
          <a:p>
            <a:pPr lvl="1" indent="-457200">
              <a:lnSpc>
                <a:spcPct val="120000"/>
              </a:lnSpc>
              <a:spcBef>
                <a:spcPts val="500"/>
              </a:spcBef>
              <a:spcAft>
                <a:spcPts val="600"/>
              </a:spcAft>
              <a:buClrTx/>
            </a:pPr>
            <a:r>
              <a:rPr lang="en-GB" sz="6400" dirty="0" smtClean="0"/>
              <a:t>Cross-cutting activities - focus areas – part Smart and Sustainable Cities (</a:t>
            </a:r>
            <a:r>
              <a:rPr lang="en-GB" sz="6400" dirty="0" smtClean="0">
                <a:solidFill>
                  <a:srgbClr val="FF0000"/>
                </a:solidFill>
              </a:rPr>
              <a:t>moved from Energy WP</a:t>
            </a:r>
            <a:r>
              <a:rPr lang="en-GB" sz="6400" dirty="0" smtClean="0"/>
              <a:t>)</a:t>
            </a:r>
          </a:p>
          <a:p>
            <a:pPr algn="r" eaLnBrk="1" hangingPunct="1">
              <a:lnSpc>
                <a:spcPct val="80000"/>
              </a:lnSpc>
              <a:spcBef>
                <a:spcPts val="900"/>
              </a:spcBef>
              <a:spcAft>
                <a:spcPts val="1200"/>
              </a:spcAft>
              <a:buFont typeface="Wingdings 2" pitchFamily="18" charset="2"/>
              <a:buNone/>
            </a:pPr>
            <a:r>
              <a:rPr lang="en-GB" altLang="en-US" sz="8000" b="1" dirty="0" smtClean="0"/>
              <a:t>Projects in other areas can participate on a voluntary basis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txBox="1">
            <a:spLocks noGrp="1"/>
          </p:cNvSpPr>
          <p:nvPr>
            <p:ph type="title"/>
          </p:nvPr>
        </p:nvSpPr>
        <p:spPr/>
        <p:txBody>
          <a:bodyPr/>
          <a:lstStyle/>
          <a:p>
            <a:r>
              <a:rPr lang="en-GB" altLang="en-US" dirty="0"/>
              <a:t>Exemptions – reasons for opting out</a:t>
            </a:r>
          </a:p>
        </p:txBody>
      </p:sp>
      <p:sp>
        <p:nvSpPr>
          <p:cNvPr id="3" name="Content Placeholder 2"/>
          <p:cNvSpPr txBox="1">
            <a:spLocks noGrp="1"/>
          </p:cNvSpPr>
          <p:nvPr>
            <p:ph idx="1"/>
          </p:nvPr>
        </p:nvSpPr>
        <p:spPr>
          <a:xfrm>
            <a:off x="301625" y="1503363"/>
            <a:ext cx="8504238" cy="4862512"/>
          </a:xfrm>
        </p:spPr>
        <p:txBody>
          <a:bodyPr/>
          <a:lstStyle/>
          <a:p>
            <a:pPr marL="342900" indent="-342900" eaLnBrk="1" fontAlgn="auto" hangingPunct="1">
              <a:spcBef>
                <a:spcPts val="500"/>
              </a:spcBef>
              <a:spcAft>
                <a:spcPts val="0"/>
              </a:spcAft>
              <a:buFont typeface="Arial" panose="020B0604020202020204" pitchFamily="34" charset="0"/>
              <a:buChar char="•"/>
              <a:defRPr/>
            </a:pPr>
            <a:r>
              <a:rPr lang="en-GB" sz="2000" dirty="0" smtClean="0"/>
              <a:t>If results are expected to be commercially or industrially exploited</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If participation is incompatible with the need for confidentiality in connection with security issues</a:t>
            </a:r>
          </a:p>
          <a:p>
            <a:pPr marL="274320" indent="-274320" eaLnBrk="1" fontAlgn="auto" hangingPunct="1">
              <a:spcBef>
                <a:spcPts val="5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Incompatible with existing rules on the protection of personal data</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Would jeopardise the achievement of the main aim of the action</a:t>
            </a:r>
          </a:p>
          <a:p>
            <a:pPr marL="274320" indent="-274320" eaLnBrk="1" fontAlgn="auto" hangingPunct="1">
              <a:spcBef>
                <a:spcPts val="300"/>
              </a:spcBef>
              <a:spcAft>
                <a:spcPts val="0"/>
              </a:spcAft>
              <a:buFont typeface="Arial" panose="020B0604020202020204" pitchFamily="34" charset="0"/>
              <a:buChar char="•"/>
              <a:defRPr/>
            </a:pPr>
            <a:endParaRPr lang="en-GB" sz="1200" dirty="0" smtClean="0"/>
          </a:p>
          <a:p>
            <a:pPr marL="342900" indent="-342900" eaLnBrk="1" fontAlgn="auto" hangingPunct="1">
              <a:spcBef>
                <a:spcPts val="500"/>
              </a:spcBef>
              <a:spcAft>
                <a:spcPts val="0"/>
              </a:spcAft>
              <a:buFont typeface="Arial" panose="020B0604020202020204" pitchFamily="34" charset="0"/>
              <a:buChar char="•"/>
              <a:defRPr/>
            </a:pPr>
            <a:r>
              <a:rPr lang="en-GB" sz="2000" dirty="0" smtClean="0"/>
              <a:t>If the project will not generate / collect any research data</a:t>
            </a:r>
          </a:p>
          <a:p>
            <a:pPr eaLnBrk="1" fontAlgn="auto" hangingPunct="1">
              <a:spcBef>
                <a:spcPts val="300"/>
              </a:spcBef>
              <a:spcAft>
                <a:spcPts val="0"/>
              </a:spcAft>
              <a:defRPr/>
            </a:pPr>
            <a:r>
              <a:rPr lang="en-GB" sz="1200" dirty="0" smtClean="0"/>
              <a:t>   </a:t>
            </a:r>
          </a:p>
          <a:p>
            <a:pPr marL="342900" indent="-342900" eaLnBrk="1" fontAlgn="auto" hangingPunct="1">
              <a:spcBef>
                <a:spcPts val="500"/>
              </a:spcBef>
              <a:spcAft>
                <a:spcPts val="0"/>
              </a:spcAft>
              <a:buFont typeface="Arial" panose="020B0604020202020204" pitchFamily="34" charset="0"/>
              <a:buChar char="•"/>
              <a:defRPr/>
            </a:pPr>
            <a:r>
              <a:rPr lang="en-GB" sz="2000" dirty="0" smtClean="0"/>
              <a:t>If there are other legitimate reasons to not take part in the Pilot</a:t>
            </a:r>
          </a:p>
          <a:p>
            <a:pPr marL="274320" indent="-274320" eaLnBrk="1" fontAlgn="auto" hangingPunct="1">
              <a:spcBef>
                <a:spcPts val="400"/>
              </a:spcBef>
              <a:spcAft>
                <a:spcPts val="0"/>
              </a:spcAft>
              <a:buFont typeface="Wingdings 2"/>
              <a:buChar char=""/>
              <a:defRPr/>
            </a:pPr>
            <a:endParaRPr lang="en-GB" sz="1800" dirty="0" smtClean="0"/>
          </a:p>
          <a:p>
            <a:pPr marL="0" indent="-274320" algn="r" eaLnBrk="1" fontAlgn="auto" hangingPunct="1">
              <a:spcBef>
                <a:spcPts val="500"/>
              </a:spcBef>
              <a:spcAft>
                <a:spcPts val="0"/>
              </a:spcAft>
              <a:buFont typeface="Wingdings 2"/>
              <a:buNone/>
              <a:defRPr/>
            </a:pPr>
            <a:r>
              <a:rPr lang="en-GB" sz="2000" b="1" dirty="0" smtClean="0"/>
              <a:t>Can opt out at proposal stage OR during lifetime of project </a:t>
            </a:r>
          </a:p>
          <a:p>
            <a:pPr marL="0" indent="-274320" algn="r" eaLnBrk="1" fontAlgn="auto" hangingPunct="1">
              <a:spcBef>
                <a:spcPts val="500"/>
              </a:spcBef>
              <a:spcAft>
                <a:spcPts val="0"/>
              </a:spcAft>
              <a:buFont typeface="Wingdings 2"/>
              <a:buNone/>
              <a:defRPr/>
            </a:pPr>
            <a:r>
              <a:rPr lang="en-GB" sz="2000" b="1" dirty="0" smtClean="0"/>
              <a:t>Should describe issues in the project Data Management Plan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6017" y="1484784"/>
            <a:ext cx="4176464" cy="4281339"/>
          </a:xfrm>
        </p:spPr>
        <p:txBody>
          <a:bodyPr/>
          <a:lstStyle/>
          <a:p>
            <a:pPr marL="0" lvl="1" indent="0" algn="ctr">
              <a:spcAft>
                <a:spcPts val="600"/>
              </a:spcAft>
              <a:buClrTx/>
              <a:buNone/>
            </a:pPr>
            <a:r>
              <a:rPr lang="fr-BE" sz="3600" b="1" dirty="0" smtClean="0"/>
              <a:t>Approach: </a:t>
            </a:r>
          </a:p>
          <a:p>
            <a:pPr marL="0" lvl="1" indent="0" algn="ctr">
              <a:spcAft>
                <a:spcPts val="600"/>
              </a:spcAft>
              <a:buClrTx/>
              <a:buNone/>
            </a:pPr>
            <a:r>
              <a:rPr lang="fr-BE" sz="3600" b="1" dirty="0" smtClean="0"/>
              <a:t>as open as possible, as closed as necessary</a:t>
            </a:r>
            <a:endParaRPr lang="en-GB" sz="3600" b="1" dirty="0" smtClean="0"/>
          </a:p>
          <a:p>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8272"/>
            <a:ext cx="4602364" cy="6916271"/>
          </a:xfrm>
          <a:prstGeom prst="rect">
            <a:avLst/>
          </a:prstGeom>
        </p:spPr>
      </p:pic>
      <p:sp>
        <p:nvSpPr>
          <p:cNvPr id="5" name="TextBox 4"/>
          <p:cNvSpPr txBox="1"/>
          <p:nvPr/>
        </p:nvSpPr>
        <p:spPr>
          <a:xfrm>
            <a:off x="5063099" y="6194921"/>
            <a:ext cx="3672408" cy="461665"/>
          </a:xfrm>
          <a:prstGeom prst="rect">
            <a:avLst/>
          </a:prstGeom>
          <a:noFill/>
        </p:spPr>
        <p:txBody>
          <a:bodyPr wrap="square" rtlCol="0">
            <a:spAutoFit/>
          </a:bodyPr>
          <a:lstStyle/>
          <a:p>
            <a:r>
              <a:rPr lang="en-GB" sz="1200" dirty="0" smtClean="0"/>
              <a:t>Image: ‘Balancing rocks’ by Viewminder</a:t>
            </a:r>
            <a:r>
              <a:rPr lang="en-GB" sz="1200" dirty="0"/>
              <a:t> CC-BY-SA-ND </a:t>
            </a:r>
            <a:r>
              <a:rPr lang="en-GB" sz="1200" dirty="0" smtClean="0"/>
              <a:t>www.flickr.com/photos/light_seeker/7780857224</a:t>
            </a:r>
            <a:endParaRPr lang="en-GB" sz="1200" dirty="0"/>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txBox="1">
            <a:spLocks noGrp="1"/>
          </p:cNvSpPr>
          <p:nvPr>
            <p:ph type="title"/>
          </p:nvPr>
        </p:nvSpPr>
        <p:spPr/>
        <p:txBody>
          <a:bodyPr/>
          <a:lstStyle/>
          <a:p>
            <a:r>
              <a:rPr lang="en-GB" altLang="en-US" dirty="0"/>
              <a:t>Which data does the pilot apply to?</a:t>
            </a:r>
          </a:p>
        </p:txBody>
      </p:sp>
      <p:sp>
        <p:nvSpPr>
          <p:cNvPr id="19459" name="Content Placeholder 2"/>
          <p:cNvSpPr txBox="1">
            <a:spLocks noGrp="1"/>
          </p:cNvSpPr>
          <p:nvPr>
            <p:ph idx="1"/>
          </p:nvPr>
        </p:nvSpPr>
        <p:spPr>
          <a:xfrm>
            <a:off x="468313" y="1700213"/>
            <a:ext cx="8207375" cy="2563812"/>
          </a:xfrm>
        </p:spPr>
        <p:txBody>
          <a:bodyPr/>
          <a:lstStyle/>
          <a:p>
            <a:pPr eaLnBrk="1" hangingPunct="1"/>
            <a:r>
              <a:rPr lang="en-GB" altLang="en-US" sz="2400" dirty="0" smtClean="0"/>
              <a:t>Data, including associated metadata, needed to validate the results in scientific publications</a:t>
            </a:r>
          </a:p>
          <a:p>
            <a:pPr eaLnBrk="1" hangingPunct="1"/>
            <a:endParaRPr lang="en-GB" altLang="en-US" sz="2400" dirty="0" smtClean="0"/>
          </a:p>
          <a:p>
            <a:pPr eaLnBrk="1" hangingPunct="1"/>
            <a:r>
              <a:rPr lang="en-GB" altLang="en-US" sz="2400" dirty="0" smtClean="0"/>
              <a:t>Other curated and/or raw data, including associated metadata, as specified in the DMP</a:t>
            </a:r>
          </a:p>
        </p:txBody>
      </p:sp>
      <p:sp>
        <p:nvSpPr>
          <p:cNvPr id="19460" name="TextBox 3"/>
          <p:cNvSpPr>
            <a:spLocks noChangeArrowheads="1"/>
          </p:cNvSpPr>
          <p:nvPr/>
        </p:nvSpPr>
        <p:spPr bwMode="auto">
          <a:xfrm>
            <a:off x="457200" y="4497388"/>
            <a:ext cx="8208963" cy="954087"/>
          </a:xfrm>
          <a:prstGeom prst="roundRect">
            <a:avLst>
              <a:gd name="adj" fmla="val 16667"/>
            </a:avLst>
          </a:prstGeom>
          <a:solidFill>
            <a:srgbClr val="2DA2BF"/>
          </a:solidFill>
          <a:ln w="11430">
            <a:solidFill>
              <a:srgbClr val="1E768C"/>
            </a:solidFill>
            <a:miter lim="800000"/>
            <a:headEnd/>
            <a:tailEnd/>
          </a:ln>
        </p:spPr>
        <p:txBody>
          <a:bodyPr anchorCtr="1">
            <a:spAutoFit/>
          </a:bodyPr>
          <a:lstStyle/>
          <a:p>
            <a:pPr algn="ctr" defTabSz="457200">
              <a:spcAft>
                <a:spcPts val="1200"/>
              </a:spcAft>
            </a:pPr>
            <a:r>
              <a:rPr lang="en-GB" altLang="en-US" sz="2000" dirty="0">
                <a:solidFill>
                  <a:srgbClr val="FFFFFF"/>
                </a:solidFill>
              </a:rPr>
              <a:t>Doesn’t apply to all data (researchers to define as appropriate)</a:t>
            </a:r>
          </a:p>
          <a:p>
            <a:pPr algn="ctr" defTabSz="457200">
              <a:spcAft>
                <a:spcPts val="1200"/>
              </a:spcAft>
            </a:pPr>
            <a:r>
              <a:rPr lang="en-GB" altLang="en-US" sz="2000" dirty="0">
                <a:solidFill>
                  <a:srgbClr val="FFFFFF"/>
                </a:solidFill>
              </a:rPr>
              <a:t>Don’t have to share data if inappropriate  – exemptions apply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noGrp="1"/>
          </p:cNvSpPr>
          <p:nvPr>
            <p:ph type="title"/>
          </p:nvPr>
        </p:nvSpPr>
        <p:spPr>
          <a:xfrm>
            <a:off x="457200" y="339725"/>
            <a:ext cx="8467725" cy="688975"/>
          </a:xfrm>
        </p:spPr>
        <p:txBody>
          <a:bodyPr/>
          <a:lstStyle/>
          <a:p>
            <a:r>
              <a:rPr lang="en-GB" altLang="en-US" dirty="0"/>
              <a:t>Key requirements of the open data pilot </a:t>
            </a:r>
          </a:p>
        </p:txBody>
      </p:sp>
      <p:sp>
        <p:nvSpPr>
          <p:cNvPr id="20483" name="Content Placeholder 2"/>
          <p:cNvSpPr txBox="1">
            <a:spLocks noGrp="1"/>
          </p:cNvSpPr>
          <p:nvPr>
            <p:ph idx="1"/>
          </p:nvPr>
        </p:nvSpPr>
        <p:spPr>
          <a:xfrm>
            <a:off x="323528" y="1412776"/>
            <a:ext cx="8183562" cy="4657725"/>
          </a:xfrm>
        </p:spPr>
        <p:txBody>
          <a:bodyPr>
            <a:noAutofit/>
          </a:bodyPr>
          <a:lstStyle/>
          <a:p>
            <a:pPr>
              <a:spcBef>
                <a:spcPts val="600"/>
              </a:spcBef>
              <a:spcAft>
                <a:spcPts val="1800"/>
              </a:spcAft>
              <a:defRPr/>
            </a:pPr>
            <a:r>
              <a:rPr lang="en-GB" sz="2400" dirty="0" smtClean="0"/>
              <a:t>Beneficiaries participating in the Pilot will:</a:t>
            </a:r>
          </a:p>
          <a:p>
            <a:pPr lvl="1" indent="-457200">
              <a:spcBef>
                <a:spcPts val="600"/>
              </a:spcBef>
              <a:spcAft>
                <a:spcPts val="1800"/>
              </a:spcAft>
              <a:defRPr/>
            </a:pPr>
            <a:r>
              <a:rPr lang="en-GB" sz="2400" dirty="0" smtClean="0"/>
              <a:t>Deposit data in a research data repository of their choice</a:t>
            </a:r>
          </a:p>
          <a:p>
            <a:pPr lvl="1" indent="-457200">
              <a:spcBef>
                <a:spcPts val="600"/>
              </a:spcBef>
              <a:spcAft>
                <a:spcPts val="1800"/>
              </a:spcAft>
              <a:defRPr/>
            </a:pPr>
            <a:r>
              <a:rPr lang="fr-BE" sz="2400" dirty="0" smtClean="0"/>
              <a:t>Take measures to make it possible for others to access, mine, exploit, reproduce and disseminate the data free of charge</a:t>
            </a:r>
            <a:endParaRPr lang="en-GB" sz="2400" dirty="0" smtClean="0"/>
          </a:p>
          <a:p>
            <a:pPr lvl="1" indent="-457200">
              <a:spcBef>
                <a:spcPts val="600"/>
              </a:spcBef>
              <a:spcAft>
                <a:spcPts val="1800"/>
              </a:spcAft>
              <a:defRPr/>
            </a:pPr>
            <a:r>
              <a:rPr lang="en-GB" sz="2400" dirty="0" smtClean="0"/>
              <a:t>Provide information about tools and instruments necessary for validating the results (where possible, provide the tools and instruments themselves)</a:t>
            </a:r>
            <a:endParaRPr lang="en-GB"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txBox="1">
            <a:spLocks noGrp="1"/>
          </p:cNvSpPr>
          <p:nvPr>
            <p:ph type="title"/>
          </p:nvPr>
        </p:nvSpPr>
        <p:spPr/>
        <p:txBody>
          <a:bodyPr/>
          <a:lstStyle/>
          <a:p>
            <a:r>
              <a:rPr lang="en-GB" altLang="en-US" dirty="0"/>
              <a:t>Data Management Plans</a:t>
            </a:r>
          </a:p>
        </p:txBody>
      </p:sp>
      <p:sp>
        <p:nvSpPr>
          <p:cNvPr id="3" name="Content Placeholder 2"/>
          <p:cNvSpPr txBox="1">
            <a:spLocks noGrp="1"/>
          </p:cNvSpPr>
          <p:nvPr>
            <p:ph idx="1"/>
          </p:nvPr>
        </p:nvSpPr>
        <p:spPr>
          <a:xfrm>
            <a:off x="395536" y="1412776"/>
            <a:ext cx="8418513" cy="4437062"/>
          </a:xfrm>
        </p:spPr>
        <p:txBody>
          <a:bodyPr/>
          <a:lstStyle/>
          <a:p>
            <a:pPr marL="0" indent="0" eaLnBrk="1" fontAlgn="auto" hangingPunct="1">
              <a:spcBef>
                <a:spcPts val="300"/>
              </a:spcBef>
              <a:spcAft>
                <a:spcPts val="0"/>
              </a:spcAft>
              <a:buFont typeface="Wingdings 2"/>
              <a:buNone/>
              <a:defRPr/>
            </a:pPr>
            <a:endParaRPr lang="en-GB" sz="1600" dirty="0" smtClean="0"/>
          </a:p>
          <a:p>
            <a:pPr marL="0" indent="0" eaLnBrk="1" fontAlgn="auto" hangingPunct="1">
              <a:spcAft>
                <a:spcPts val="0"/>
              </a:spcAft>
              <a:buFont typeface="Wingdings 2"/>
              <a:buNone/>
              <a:defRPr/>
            </a:pPr>
            <a:r>
              <a:rPr lang="en-GB" dirty="0" smtClean="0"/>
              <a:t>Projects participating in the pilot will be required to develop a Data Management plan (DMP), in which they will specify what data will be open.</a:t>
            </a:r>
          </a:p>
          <a:p>
            <a:pPr marL="274320" indent="-274320" eaLnBrk="1" fontAlgn="auto" hangingPunct="1">
              <a:spcAft>
                <a:spcPts val="0"/>
              </a:spcAft>
              <a:buFont typeface="Wingdings 2"/>
              <a:buChar char=""/>
              <a:defRPr/>
            </a:pPr>
            <a:endParaRPr lang="en-GB" dirty="0" smtClean="0"/>
          </a:p>
          <a:p>
            <a:pPr marL="274320" indent="-274320" eaLnBrk="1" fontAlgn="auto" hangingPunct="1">
              <a:spcAft>
                <a:spcPts val="0"/>
              </a:spcAft>
              <a:buFont typeface="Wingdings 2"/>
              <a:buNone/>
              <a:defRPr/>
            </a:pPr>
            <a:endParaRPr lang="en-GB" dirty="0" smtClean="0"/>
          </a:p>
        </p:txBody>
      </p:sp>
      <p:sp>
        <p:nvSpPr>
          <p:cNvPr id="21508" name="TextBox 3"/>
          <p:cNvSpPr>
            <a:spLocks noChangeArrowheads="1"/>
          </p:cNvSpPr>
          <p:nvPr/>
        </p:nvSpPr>
        <p:spPr bwMode="auto">
          <a:xfrm>
            <a:off x="765175" y="3762375"/>
            <a:ext cx="7505700" cy="1976438"/>
          </a:xfrm>
          <a:prstGeom prst="roundRect">
            <a:avLst>
              <a:gd name="adj" fmla="val 16667"/>
            </a:avLst>
          </a:prstGeom>
          <a:solidFill>
            <a:srgbClr val="2DA2BF"/>
          </a:solidFill>
          <a:ln w="11430">
            <a:solidFill>
              <a:srgbClr val="1E768C"/>
            </a:solidFill>
            <a:miter lim="800000"/>
            <a:headEnd/>
            <a:tailEnd/>
          </a:ln>
        </p:spPr>
        <p:txBody>
          <a:bodyPr anchorCtr="1">
            <a:spAutoFit/>
          </a:bodyPr>
          <a:lstStyle/>
          <a:p>
            <a:pPr algn="ctr" defTabSz="457200">
              <a:spcBef>
                <a:spcPts val="1800"/>
              </a:spcBef>
            </a:pPr>
            <a:r>
              <a:rPr lang="en-GB" altLang="en-US" sz="2000" dirty="0">
                <a:solidFill>
                  <a:srgbClr val="FFFFFF"/>
                </a:solidFill>
              </a:rPr>
              <a:t>Note that the Commission does NOT require applicants to  submit a DMP at the proposal stage.</a:t>
            </a:r>
          </a:p>
          <a:p>
            <a:pPr algn="ctr" defTabSz="457200">
              <a:spcBef>
                <a:spcPts val="1800"/>
              </a:spcBef>
            </a:pPr>
            <a:r>
              <a:rPr lang="en-GB" altLang="en-US" sz="2000" dirty="0">
                <a:solidFill>
                  <a:srgbClr val="FFFFFF"/>
                </a:solidFill>
              </a:rPr>
              <a:t>A DMP is therefore NOT part of the evaluation.  </a:t>
            </a:r>
          </a:p>
          <a:p>
            <a:pPr algn="ctr" defTabSz="457200">
              <a:spcBef>
                <a:spcPts val="1800"/>
              </a:spcBef>
            </a:pPr>
            <a:r>
              <a:rPr lang="en-GB" altLang="en-US" sz="2000" dirty="0">
                <a:solidFill>
                  <a:srgbClr val="FFFFFF"/>
                </a:solidFill>
              </a:rPr>
              <a:t>DMPs are a deliverable for those participating in the pilot.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noGrp="1"/>
          </p:cNvSpPr>
          <p:nvPr>
            <p:ph idx="2"/>
          </p:nvPr>
        </p:nvSpPr>
        <p:spPr>
          <a:xfrm>
            <a:off x="301625" y="2471738"/>
            <a:ext cx="4342383" cy="3998912"/>
          </a:xfrm>
        </p:spPr>
        <p:txBody>
          <a:bodyPr>
            <a:normAutofit lnSpcReduction="10000"/>
          </a:bodyPr>
          <a:lstStyle/>
          <a:p>
            <a:pPr marL="0" indent="0" eaLnBrk="1" fontAlgn="auto" hangingPunct="1">
              <a:spcBef>
                <a:spcPts val="500"/>
              </a:spcBef>
              <a:spcAft>
                <a:spcPts val="0"/>
              </a:spcAft>
              <a:buFont typeface="Wingdings 2"/>
              <a:buNone/>
              <a:defRPr/>
            </a:pPr>
            <a:r>
              <a:rPr lang="en-GB" sz="1900" dirty="0" smtClean="0"/>
              <a:t>Where relevant*, H2020 proposals can include a section on data management which is evaluated under the criterion ‘Impact’</a:t>
            </a:r>
          </a:p>
          <a:p>
            <a:pPr marL="285750" indent="-285750" eaLnBrk="1" fontAlgn="auto" hangingPunct="1">
              <a:spcBef>
                <a:spcPts val="1200"/>
              </a:spcBef>
              <a:spcAft>
                <a:spcPts val="0"/>
              </a:spcAft>
              <a:buFont typeface="Arial" panose="020B0604020202020204" pitchFamily="34" charset="0"/>
              <a:buChar char="•"/>
              <a:defRPr/>
            </a:pPr>
            <a:r>
              <a:rPr lang="en-GB" sz="1900" dirty="0" smtClean="0"/>
              <a:t>What types of data will the project generate/collect?</a:t>
            </a:r>
          </a:p>
          <a:p>
            <a:pPr marL="285750" indent="-285750" eaLnBrk="1" fontAlgn="auto" hangingPunct="1">
              <a:spcBef>
                <a:spcPts val="1200"/>
              </a:spcBef>
              <a:spcAft>
                <a:spcPts val="0"/>
              </a:spcAft>
              <a:buFont typeface="Arial" panose="020B0604020202020204" pitchFamily="34" charset="0"/>
              <a:buChar char="•"/>
              <a:defRPr/>
            </a:pPr>
            <a:r>
              <a:rPr lang="en-GB" sz="1900" dirty="0" smtClean="0"/>
              <a:t>What standards will be used?</a:t>
            </a:r>
          </a:p>
          <a:p>
            <a:pPr marL="285750" indent="-285750" eaLnBrk="1" fontAlgn="auto" hangingPunct="1">
              <a:spcBef>
                <a:spcPts val="1200"/>
              </a:spcBef>
              <a:spcAft>
                <a:spcPts val="0"/>
              </a:spcAft>
              <a:buFont typeface="Arial" panose="020B0604020202020204" pitchFamily="34" charset="0"/>
              <a:buChar char="•"/>
              <a:defRPr/>
            </a:pPr>
            <a:r>
              <a:rPr lang="en-GB" sz="1900" dirty="0" smtClean="0"/>
              <a:t>How will this data be shared/made available? If not, why?</a:t>
            </a:r>
          </a:p>
          <a:p>
            <a:pPr marL="285750" indent="-285750" eaLnBrk="1" fontAlgn="auto" hangingPunct="1">
              <a:spcBef>
                <a:spcPts val="1200"/>
              </a:spcBef>
              <a:spcAft>
                <a:spcPts val="0"/>
              </a:spcAft>
              <a:buFont typeface="Arial" panose="020B0604020202020204" pitchFamily="34" charset="0"/>
              <a:buChar char="•"/>
              <a:defRPr/>
            </a:pPr>
            <a:r>
              <a:rPr lang="en-GB" sz="1900" dirty="0" smtClean="0"/>
              <a:t>How will this data be curated and preserved?</a:t>
            </a:r>
          </a:p>
          <a:p>
            <a:pPr marL="274320" indent="-274320" eaLnBrk="1" fontAlgn="auto" hangingPunct="1">
              <a:spcBef>
                <a:spcPts val="1200"/>
              </a:spcBef>
              <a:spcAft>
                <a:spcPts val="0"/>
              </a:spcAft>
              <a:buFont typeface="Wingdings 2"/>
              <a:buNone/>
              <a:defRPr/>
            </a:pPr>
            <a:r>
              <a:rPr lang="en-GB" sz="1200" dirty="0" smtClean="0"/>
              <a:t>* For “Research and Innovation actions” and “Innovation Actions”</a:t>
            </a:r>
          </a:p>
        </p:txBody>
      </p:sp>
      <p:sp>
        <p:nvSpPr>
          <p:cNvPr id="22533" name="Content Placeholder 5"/>
          <p:cNvSpPr txBox="1">
            <a:spLocks noGrp="1"/>
          </p:cNvSpPr>
          <p:nvPr>
            <p:ph idx="4"/>
          </p:nvPr>
        </p:nvSpPr>
        <p:spPr>
          <a:xfrm>
            <a:off x="4841304" y="2471738"/>
            <a:ext cx="4123184" cy="3821112"/>
          </a:xfrm>
        </p:spPr>
        <p:txBody>
          <a:bodyPr>
            <a:normAutofit lnSpcReduction="10000"/>
          </a:bodyPr>
          <a:lstStyle/>
          <a:p>
            <a:pPr eaLnBrk="1" hangingPunct="1">
              <a:spcBef>
                <a:spcPts val="1200"/>
              </a:spcBef>
            </a:pPr>
            <a:r>
              <a:rPr lang="en-GB" altLang="en-US" sz="1900" dirty="0" smtClean="0"/>
              <a:t>DMPs are a project deliverable for those participating in the open data pilot.</a:t>
            </a:r>
          </a:p>
          <a:p>
            <a:pPr eaLnBrk="1" hangingPunct="1">
              <a:spcBef>
                <a:spcPts val="1200"/>
              </a:spcBef>
            </a:pPr>
            <a:r>
              <a:rPr lang="en-GB" altLang="en-US" sz="1900" dirty="0" smtClean="0"/>
              <a:t>Not a fixed document – should evolve and gain precision</a:t>
            </a:r>
          </a:p>
          <a:p>
            <a:pPr lvl="1" eaLnBrk="1" hangingPunct="1">
              <a:spcBef>
                <a:spcPts val="1200"/>
              </a:spcBef>
            </a:pPr>
            <a:r>
              <a:rPr lang="en-GB" altLang="en-US" sz="1900" dirty="0" smtClean="0">
                <a:solidFill>
                  <a:srgbClr val="000000"/>
                </a:solidFill>
              </a:rPr>
              <a:t>Deliver first version within initial 6 months of project</a:t>
            </a:r>
          </a:p>
          <a:p>
            <a:pPr lvl="1" eaLnBrk="1" hangingPunct="1">
              <a:spcBef>
                <a:spcPts val="1200"/>
              </a:spcBef>
            </a:pPr>
            <a:r>
              <a:rPr lang="en-GB" altLang="en-US" sz="1900" dirty="0" smtClean="0">
                <a:solidFill>
                  <a:srgbClr val="000000"/>
                </a:solidFill>
              </a:rPr>
              <a:t>More elaborate versions whenever important changes to the project occur. At least at the mid-term and final review.</a:t>
            </a:r>
          </a:p>
          <a:p>
            <a:pPr eaLnBrk="1" hangingPunct="1">
              <a:spcBef>
                <a:spcPts val="500"/>
              </a:spcBef>
            </a:pPr>
            <a:endParaRPr lang="en-GB" altLang="en-US" sz="1900" dirty="0" smtClean="0"/>
          </a:p>
          <a:p>
            <a:pPr eaLnBrk="1" hangingPunct="1"/>
            <a:endParaRPr lang="en-GB" altLang="en-US" dirty="0" smtClean="0"/>
          </a:p>
        </p:txBody>
      </p:sp>
      <p:sp>
        <p:nvSpPr>
          <p:cNvPr id="22534" name="Title 1"/>
          <p:cNvSpPr txBox="1">
            <a:spLocks noGrp="1"/>
          </p:cNvSpPr>
          <p:nvPr>
            <p:ph type="title"/>
          </p:nvPr>
        </p:nvSpPr>
        <p:spPr>
          <a:xfrm>
            <a:off x="24571" y="476672"/>
            <a:ext cx="8964613" cy="758825"/>
          </a:xfrm>
        </p:spPr>
        <p:txBody>
          <a:bodyPr/>
          <a:lstStyle/>
          <a:p>
            <a:pPr eaLnBrk="1" hangingPunct="1"/>
            <a:r>
              <a:rPr lang="en-GB" altLang="en-US" dirty="0"/>
              <a:t>Info on </a:t>
            </a:r>
            <a:r>
              <a:rPr lang="en-GB" altLang="en-US" dirty="0" smtClean="0"/>
              <a:t>RDM: </a:t>
            </a:r>
            <a:r>
              <a:rPr lang="en-GB" altLang="en-US" dirty="0"/>
              <a:t>what and when</a:t>
            </a:r>
          </a:p>
        </p:txBody>
      </p:sp>
      <p:sp>
        <p:nvSpPr>
          <p:cNvPr id="2" name="TextBox 1"/>
          <p:cNvSpPr txBox="1"/>
          <p:nvPr/>
        </p:nvSpPr>
        <p:spPr>
          <a:xfrm>
            <a:off x="683568" y="1772816"/>
            <a:ext cx="2742226" cy="523220"/>
          </a:xfrm>
          <a:prstGeom prst="rect">
            <a:avLst/>
          </a:prstGeom>
          <a:noFill/>
        </p:spPr>
        <p:txBody>
          <a:bodyPr wrap="none" rtlCol="0">
            <a:spAutoFit/>
          </a:bodyPr>
          <a:lstStyle/>
          <a:p>
            <a:r>
              <a:rPr lang="en-GB" sz="2800" dirty="0" smtClean="0"/>
              <a:t>PROPOSAL STAGE</a:t>
            </a:r>
            <a:endParaRPr lang="en-GB" sz="2800" dirty="0"/>
          </a:p>
        </p:txBody>
      </p:sp>
      <p:sp>
        <p:nvSpPr>
          <p:cNvPr id="9" name="TextBox 8"/>
          <p:cNvSpPr txBox="1"/>
          <p:nvPr/>
        </p:nvSpPr>
        <p:spPr>
          <a:xfrm>
            <a:off x="5508104" y="1726885"/>
            <a:ext cx="1850635" cy="523220"/>
          </a:xfrm>
          <a:prstGeom prst="rect">
            <a:avLst/>
          </a:prstGeom>
          <a:noFill/>
        </p:spPr>
        <p:txBody>
          <a:bodyPr wrap="none" rtlCol="0">
            <a:spAutoFit/>
          </a:bodyPr>
          <a:lstStyle/>
          <a:p>
            <a:r>
              <a:rPr lang="en-GB" sz="2800" dirty="0" smtClean="0"/>
              <a:t>IN PROJECT</a:t>
            </a:r>
            <a:endParaRPr lang="en-GB" sz="28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txBox="1">
            <a:spLocks noGrp="1"/>
          </p:cNvSpPr>
          <p:nvPr>
            <p:ph type="title"/>
          </p:nvPr>
        </p:nvSpPr>
        <p:spPr>
          <a:xfrm>
            <a:off x="467544" y="332656"/>
            <a:ext cx="8363272" cy="683994"/>
          </a:xfrm>
        </p:spPr>
        <p:txBody>
          <a:bodyPr/>
          <a:lstStyle/>
          <a:p>
            <a:pPr eaLnBrk="1" hangingPunct="1"/>
            <a:r>
              <a:rPr lang="en-GB" altLang="en-US" dirty="0"/>
              <a:t>Initial DMP (at 6 months)</a:t>
            </a:r>
          </a:p>
        </p:txBody>
      </p:sp>
      <p:sp>
        <p:nvSpPr>
          <p:cNvPr id="23555" name="Content Placeholder 2"/>
          <p:cNvSpPr txBox="1">
            <a:spLocks noGrp="1"/>
          </p:cNvSpPr>
          <p:nvPr>
            <p:ph idx="1"/>
          </p:nvPr>
        </p:nvSpPr>
        <p:spPr>
          <a:xfrm>
            <a:off x="251520" y="1196752"/>
            <a:ext cx="8534400" cy="5015582"/>
          </a:xfrm>
        </p:spPr>
        <p:txBody>
          <a:bodyPr>
            <a:noAutofit/>
          </a:bodyPr>
          <a:lstStyle/>
          <a:p>
            <a:pPr eaLnBrk="1" hangingPunct="1">
              <a:lnSpc>
                <a:spcPct val="80000"/>
              </a:lnSpc>
              <a:spcBef>
                <a:spcPts val="300"/>
              </a:spcBef>
              <a:spcAft>
                <a:spcPts val="1200"/>
              </a:spcAft>
              <a:buFont typeface="Wingdings 2" pitchFamily="18" charset="2"/>
              <a:buNone/>
            </a:pPr>
            <a:r>
              <a:rPr lang="en-GB" altLang="en-US" sz="2000" dirty="0" smtClean="0"/>
              <a:t>The DMP should address the points below on a dataset by dataset basis:</a:t>
            </a:r>
          </a:p>
          <a:p>
            <a:pPr marL="285750" indent="-285750" eaLnBrk="1" hangingPunct="1">
              <a:lnSpc>
                <a:spcPct val="80000"/>
              </a:lnSpc>
              <a:spcBef>
                <a:spcPts val="300"/>
              </a:spcBef>
              <a:buFont typeface="Arial" panose="020B0604020202020204" pitchFamily="34" charset="0"/>
              <a:buChar char="•"/>
            </a:pPr>
            <a:r>
              <a:rPr lang="en-GB" altLang="en-US" sz="1800" dirty="0" smtClean="0"/>
              <a:t>Data set reference and name</a:t>
            </a:r>
          </a:p>
          <a:p>
            <a:pPr marL="274320" lvl="1" indent="0">
              <a:lnSpc>
                <a:spcPct val="80000"/>
              </a:lnSpc>
              <a:spcBef>
                <a:spcPts val="300"/>
              </a:spcBef>
              <a:buNone/>
            </a:pPr>
            <a:r>
              <a:rPr lang="en-GB" altLang="en-US" sz="1400" dirty="0" smtClean="0"/>
              <a:t>Identifier for the data set to be produced</a:t>
            </a:r>
          </a:p>
          <a:p>
            <a:pPr eaLnBrk="1" hangingPunct="1">
              <a:lnSpc>
                <a:spcPct val="80000"/>
              </a:lnSpc>
              <a:spcBef>
                <a:spcPts val="300"/>
              </a:spcBef>
              <a:buFont typeface="Wingdings 2" pitchFamily="18" charset="2"/>
              <a:buNone/>
            </a:pPr>
            <a:endParaRPr lang="en-GB" altLang="en-US" sz="600" b="1" dirty="0" smtClean="0"/>
          </a:p>
          <a:p>
            <a:pPr marL="285750" indent="-285750" eaLnBrk="1" hangingPunct="1">
              <a:lnSpc>
                <a:spcPct val="80000"/>
              </a:lnSpc>
              <a:spcBef>
                <a:spcPts val="300"/>
              </a:spcBef>
              <a:buFont typeface="Arial" panose="020B0604020202020204" pitchFamily="34" charset="0"/>
              <a:buChar char="•"/>
            </a:pPr>
            <a:r>
              <a:rPr lang="en-GB" altLang="en-US" sz="1800" dirty="0" smtClean="0"/>
              <a:t>Data </a:t>
            </a:r>
            <a:r>
              <a:rPr lang="en-GB" altLang="en-US" sz="1800" dirty="0"/>
              <a:t>set description</a:t>
            </a:r>
          </a:p>
          <a:p>
            <a:pPr marL="274320" lvl="1" indent="0">
              <a:lnSpc>
                <a:spcPct val="80000"/>
              </a:lnSpc>
              <a:spcBef>
                <a:spcPts val="300"/>
              </a:spcBef>
              <a:buNone/>
            </a:pPr>
            <a:r>
              <a:rPr lang="en-GB" altLang="en-US" sz="1400" dirty="0"/>
              <a:t>Description, origin and scale of the data that will be generated or collected, and to whom it could be useful</a:t>
            </a:r>
          </a:p>
          <a:p>
            <a:pPr marL="274320" lvl="1" indent="0">
              <a:lnSpc>
                <a:spcPct val="80000"/>
              </a:lnSpc>
              <a:spcBef>
                <a:spcPts val="300"/>
              </a:spcBef>
              <a:buNone/>
            </a:pPr>
            <a:r>
              <a:rPr lang="en-GB" altLang="en-US" sz="1400" dirty="0"/>
              <a:t>Information on the existence (or not) of similar data and the possibilities for integration and reuse</a:t>
            </a:r>
          </a:p>
          <a:p>
            <a:pPr eaLnBrk="1" hangingPunct="1">
              <a:lnSpc>
                <a:spcPct val="80000"/>
              </a:lnSpc>
              <a:spcBef>
                <a:spcPts val="300"/>
              </a:spcBef>
              <a:buFont typeface="Wingdings 2" pitchFamily="18" charset="2"/>
              <a:buNone/>
            </a:pPr>
            <a:endParaRPr lang="en-GB" altLang="en-US" sz="600" b="1" dirty="0" smtClean="0"/>
          </a:p>
          <a:p>
            <a:pPr marL="285750" indent="-285750">
              <a:lnSpc>
                <a:spcPct val="80000"/>
              </a:lnSpc>
              <a:spcBef>
                <a:spcPts val="300"/>
              </a:spcBef>
              <a:buFont typeface="Arial" panose="020B0604020202020204" pitchFamily="34" charset="0"/>
              <a:buChar char="•"/>
            </a:pPr>
            <a:r>
              <a:rPr lang="en-GB" altLang="en-US" sz="1800" dirty="0"/>
              <a:t>Standards and metadata</a:t>
            </a:r>
          </a:p>
          <a:p>
            <a:pPr marL="274320" lvl="1" indent="0">
              <a:lnSpc>
                <a:spcPct val="80000"/>
              </a:lnSpc>
              <a:spcBef>
                <a:spcPts val="300"/>
              </a:spcBef>
              <a:buNone/>
            </a:pPr>
            <a:r>
              <a:rPr lang="en-GB" altLang="en-US" sz="1400" dirty="0"/>
              <a:t>Reference to existing suitable standards of the discipline. If these do not exist, an outline of how and what metadata will be created.</a:t>
            </a:r>
          </a:p>
          <a:p>
            <a:pPr marL="285750" indent="-285750">
              <a:lnSpc>
                <a:spcPct val="80000"/>
              </a:lnSpc>
              <a:spcBef>
                <a:spcPts val="300"/>
              </a:spcBef>
              <a:buFont typeface="Arial" panose="020B0604020202020204" pitchFamily="34" charset="0"/>
              <a:buChar char="•"/>
            </a:pPr>
            <a:endParaRPr lang="en-GB" altLang="en-US" sz="600" dirty="0"/>
          </a:p>
          <a:p>
            <a:pPr marL="285750" indent="-285750">
              <a:lnSpc>
                <a:spcPct val="80000"/>
              </a:lnSpc>
              <a:spcBef>
                <a:spcPts val="300"/>
              </a:spcBef>
              <a:buFont typeface="Arial" panose="020B0604020202020204" pitchFamily="34" charset="0"/>
              <a:buChar char="•"/>
            </a:pPr>
            <a:r>
              <a:rPr lang="en-GB" altLang="en-US" sz="1800" dirty="0"/>
              <a:t>Data sharing</a:t>
            </a:r>
          </a:p>
          <a:p>
            <a:pPr marL="274320" lvl="1" indent="0">
              <a:lnSpc>
                <a:spcPct val="80000"/>
              </a:lnSpc>
              <a:spcBef>
                <a:spcPts val="300"/>
              </a:spcBef>
              <a:buNone/>
            </a:pPr>
            <a:r>
              <a:rPr lang="en-GB" altLang="en-US" sz="1400" dirty="0"/>
              <a:t>How the data will be shared - widely open or restricted to specific groups – or reasons why it cannot be shared</a:t>
            </a:r>
          </a:p>
          <a:p>
            <a:pPr marL="274320" lvl="1" indent="0">
              <a:lnSpc>
                <a:spcPct val="80000"/>
              </a:lnSpc>
              <a:spcBef>
                <a:spcPts val="300"/>
              </a:spcBef>
              <a:buNone/>
            </a:pPr>
            <a:r>
              <a:rPr lang="en-GB" altLang="en-US" sz="1400" dirty="0"/>
              <a:t>Access procedures, embargo periods (if any), and technical mechanisms for dissemination</a:t>
            </a:r>
          </a:p>
          <a:p>
            <a:pPr marL="274320" lvl="1" indent="0">
              <a:lnSpc>
                <a:spcPct val="80000"/>
              </a:lnSpc>
              <a:spcBef>
                <a:spcPts val="300"/>
              </a:spcBef>
              <a:buNone/>
            </a:pPr>
            <a:r>
              <a:rPr lang="en-GB" altLang="en-US" sz="1400" dirty="0"/>
              <a:t>Software and other tools necessary for re-use</a:t>
            </a:r>
          </a:p>
          <a:p>
            <a:pPr marL="274320" lvl="1" indent="0">
              <a:lnSpc>
                <a:spcPct val="80000"/>
              </a:lnSpc>
              <a:spcBef>
                <a:spcPts val="300"/>
              </a:spcBef>
              <a:buNone/>
            </a:pPr>
            <a:r>
              <a:rPr lang="en-GB" altLang="en-US" sz="1400" dirty="0"/>
              <a:t>Repository where data will be stored</a:t>
            </a:r>
          </a:p>
          <a:p>
            <a:pPr marL="285750" indent="-285750" eaLnBrk="1" hangingPunct="1">
              <a:lnSpc>
                <a:spcPct val="80000"/>
              </a:lnSpc>
              <a:spcBef>
                <a:spcPts val="300"/>
              </a:spcBef>
              <a:buFont typeface="Arial" panose="020B0604020202020204" pitchFamily="34" charset="0"/>
              <a:buChar char="•"/>
            </a:pPr>
            <a:endParaRPr lang="en-GB" altLang="en-US" sz="600" dirty="0"/>
          </a:p>
          <a:p>
            <a:pPr marL="285750" indent="-285750" eaLnBrk="1" hangingPunct="1">
              <a:lnSpc>
                <a:spcPct val="80000"/>
              </a:lnSpc>
              <a:spcBef>
                <a:spcPts val="300"/>
              </a:spcBef>
              <a:buFont typeface="Arial" panose="020B0604020202020204" pitchFamily="34" charset="0"/>
              <a:buChar char="•"/>
            </a:pPr>
            <a:r>
              <a:rPr lang="en-GB" altLang="en-US" sz="1800" dirty="0"/>
              <a:t>Archiving and preservation (including storage and backup)</a:t>
            </a:r>
          </a:p>
          <a:p>
            <a:pPr marL="274320" lvl="1" indent="0">
              <a:lnSpc>
                <a:spcPct val="80000"/>
              </a:lnSpc>
              <a:spcBef>
                <a:spcPts val="300"/>
              </a:spcBef>
              <a:buNone/>
            </a:pPr>
            <a:r>
              <a:rPr lang="en-GB" altLang="en-US" sz="1400" dirty="0"/>
              <a:t>Procedures for long-term preservation </a:t>
            </a:r>
          </a:p>
          <a:p>
            <a:pPr marL="274320" lvl="1" indent="0">
              <a:lnSpc>
                <a:spcPct val="80000"/>
              </a:lnSpc>
              <a:spcBef>
                <a:spcPts val="300"/>
              </a:spcBef>
              <a:buNone/>
            </a:pPr>
            <a:r>
              <a:rPr lang="en-GB" altLang="en-US" sz="1400" dirty="0"/>
              <a:t>How long the data should be preserved</a:t>
            </a:r>
          </a:p>
          <a:p>
            <a:pPr marL="274320" lvl="1" indent="0">
              <a:lnSpc>
                <a:spcPct val="80000"/>
              </a:lnSpc>
              <a:spcBef>
                <a:spcPts val="300"/>
              </a:spcBef>
              <a:buNone/>
            </a:pPr>
            <a:r>
              <a:rPr lang="en-GB" altLang="en-US" sz="1400" dirty="0"/>
              <a:t>Final data </a:t>
            </a:r>
            <a:r>
              <a:rPr lang="en-GB" altLang="en-US" sz="1400" dirty="0" smtClean="0"/>
              <a:t>volume</a:t>
            </a:r>
          </a:p>
          <a:p>
            <a:pPr marL="274320" lvl="1" indent="0">
              <a:lnSpc>
                <a:spcPct val="80000"/>
              </a:lnSpc>
              <a:spcBef>
                <a:spcPts val="300"/>
              </a:spcBef>
              <a:buNone/>
            </a:pPr>
            <a:r>
              <a:rPr lang="en-GB" altLang="en-US" sz="1400" dirty="0" smtClean="0"/>
              <a:t>How </a:t>
            </a:r>
            <a:r>
              <a:rPr lang="en-GB" altLang="en-US" sz="1400" dirty="0"/>
              <a:t>associated costs will be covered</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txBox="1">
            <a:spLocks noGrp="1"/>
          </p:cNvSpPr>
          <p:nvPr>
            <p:ph type="title"/>
          </p:nvPr>
        </p:nvSpPr>
        <p:spPr/>
        <p:txBody>
          <a:bodyPr/>
          <a:lstStyle/>
          <a:p>
            <a:r>
              <a:rPr lang="en-GB" altLang="en-US" dirty="0"/>
              <a:t>More elaborate DMP</a:t>
            </a:r>
          </a:p>
        </p:txBody>
      </p:sp>
      <p:sp>
        <p:nvSpPr>
          <p:cNvPr id="24579" name="Content Placeholder 2"/>
          <p:cNvSpPr txBox="1">
            <a:spLocks noGrp="1"/>
          </p:cNvSpPr>
          <p:nvPr>
            <p:ph idx="1"/>
          </p:nvPr>
        </p:nvSpPr>
        <p:spPr>
          <a:xfrm>
            <a:off x="323528" y="1340768"/>
            <a:ext cx="8280920" cy="5184576"/>
          </a:xfrm>
        </p:spPr>
        <p:txBody>
          <a:bodyPr>
            <a:normAutofit lnSpcReduction="10000"/>
          </a:bodyPr>
          <a:lstStyle/>
          <a:p>
            <a:pPr marL="0" indent="0" eaLnBrk="1" hangingPunct="1">
              <a:spcBef>
                <a:spcPts val="400"/>
              </a:spcBef>
              <a:buFont typeface="Wingdings 2" pitchFamily="18" charset="2"/>
              <a:buNone/>
            </a:pPr>
            <a:r>
              <a:rPr lang="en-GB" altLang="en-US" sz="1800" dirty="0" smtClean="0"/>
              <a:t>Scientific research data should be easily:</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1. Discoverable</a:t>
            </a:r>
          </a:p>
          <a:p>
            <a:pPr marL="273050" lvl="1" indent="0" eaLnBrk="1" hangingPunct="1">
              <a:spcBef>
                <a:spcPts val="300"/>
              </a:spcBef>
              <a:buFont typeface="Wingdings" pitchFamily="2" charset="2"/>
              <a:buNone/>
            </a:pPr>
            <a:r>
              <a:rPr lang="en-GB" altLang="en-US" sz="1400" dirty="0" smtClean="0"/>
              <a:t>Are the data and software discoverable and identifiable by a standard mechanism e.g. DOIs?</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2. Accessible</a:t>
            </a:r>
          </a:p>
          <a:p>
            <a:pPr marL="273050" lvl="1" indent="0" eaLnBrk="1" hangingPunct="1">
              <a:spcBef>
                <a:spcPts val="300"/>
              </a:spcBef>
              <a:buFont typeface="Wingdings" pitchFamily="2" charset="2"/>
              <a:buNone/>
            </a:pPr>
            <a:r>
              <a:rPr lang="en-GB" altLang="en-US" sz="1400" dirty="0" smtClean="0"/>
              <a:t>Are the data accessible and under what conditions e.g. licenses, embargoes etc?</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3. Assessable and intelligible</a:t>
            </a:r>
          </a:p>
          <a:p>
            <a:pPr marL="273050" lvl="1" indent="0" eaLnBrk="1" hangingPunct="1">
              <a:spcBef>
                <a:spcPts val="300"/>
              </a:spcBef>
              <a:buFont typeface="Wingdings" pitchFamily="2" charset="2"/>
              <a:buNone/>
            </a:pPr>
            <a:r>
              <a:rPr lang="en-GB" altLang="en-US" sz="1400" dirty="0" smtClean="0"/>
              <a:t>Are the data and software assessable and intelligible to third parties for peer-review? E.g. can judgements be made about their reliability and the competence of those who created them?</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4. Useable beyond the original purpose for which it was collected</a:t>
            </a:r>
          </a:p>
          <a:p>
            <a:pPr marL="273050" lvl="1" indent="0" eaLnBrk="1" hangingPunct="1">
              <a:spcBef>
                <a:spcPts val="300"/>
              </a:spcBef>
              <a:buFont typeface="Wingdings" pitchFamily="2" charset="2"/>
              <a:buNone/>
            </a:pPr>
            <a:r>
              <a:rPr lang="en-GB" altLang="en-US" sz="1400" dirty="0" smtClean="0"/>
              <a:t>Are the data properly curated and stored together with the minimum software and documentation to be useful by third parties in the long-term?</a:t>
            </a:r>
          </a:p>
          <a:p>
            <a:pPr marL="0" indent="0" eaLnBrk="1" hangingPunct="1">
              <a:spcBef>
                <a:spcPts val="200"/>
              </a:spcBef>
              <a:buFont typeface="Wingdings 2" pitchFamily="18" charset="2"/>
              <a:buNone/>
            </a:pPr>
            <a:endParaRPr lang="en-GB" altLang="en-US" sz="800" dirty="0" smtClean="0"/>
          </a:p>
          <a:p>
            <a:pPr marL="0" indent="0" eaLnBrk="1" hangingPunct="1">
              <a:spcBef>
                <a:spcPts val="400"/>
              </a:spcBef>
              <a:buFont typeface="Wingdings 2" pitchFamily="18" charset="2"/>
              <a:buNone/>
            </a:pPr>
            <a:r>
              <a:rPr lang="en-GB" altLang="en-US" sz="1800" dirty="0" smtClean="0"/>
              <a:t>5. Interoperable to specific quality standards</a:t>
            </a:r>
          </a:p>
          <a:p>
            <a:pPr marL="273050" lvl="1" indent="0" eaLnBrk="1" hangingPunct="1">
              <a:spcBef>
                <a:spcPts val="300"/>
              </a:spcBef>
              <a:buFont typeface="Wingdings" pitchFamily="2" charset="2"/>
              <a:buNone/>
            </a:pPr>
            <a:r>
              <a:rPr lang="en-GB" altLang="en-US" sz="1400" dirty="0" smtClean="0"/>
              <a:t>Are the data and software interoperable, allowing data exchange? E.g. were common formats and standards for metadata used?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txBox="1">
            <a:spLocks noGrp="1"/>
          </p:cNvSpPr>
          <p:nvPr>
            <p:ph type="title"/>
          </p:nvPr>
        </p:nvSpPr>
        <p:spPr/>
        <p:txBody>
          <a:bodyPr/>
          <a:lstStyle/>
          <a:p>
            <a:pPr eaLnBrk="1" hangingPunct="1"/>
            <a:r>
              <a:rPr lang="en-GB" altLang="en-US" dirty="0" smtClean="0"/>
              <a:t>Why open access and open data?</a:t>
            </a:r>
          </a:p>
        </p:txBody>
      </p:sp>
      <p:sp>
        <p:nvSpPr>
          <p:cNvPr id="14339" name="Content Placeholder 4"/>
          <p:cNvSpPr txBox="1">
            <a:spLocks noGrp="1"/>
          </p:cNvSpPr>
          <p:nvPr>
            <p:ph idx="1"/>
          </p:nvPr>
        </p:nvSpPr>
        <p:spPr>
          <a:xfrm>
            <a:off x="4256088" y="2074863"/>
            <a:ext cx="4549775" cy="4024312"/>
          </a:xfrm>
        </p:spPr>
        <p:txBody>
          <a:bodyPr anchorCtr="1">
            <a:normAutofit/>
          </a:bodyPr>
          <a:lstStyle/>
          <a:p>
            <a:pPr marL="0" indent="0" algn="ctr" eaLnBrk="1" hangingPunct="1">
              <a:spcBef>
                <a:spcPts val="500"/>
              </a:spcBef>
              <a:buFont typeface="Wingdings 2" pitchFamily="18" charset="2"/>
              <a:buNone/>
            </a:pPr>
            <a:r>
              <a:rPr lang="en-GB" altLang="en-US" sz="2400" dirty="0" smtClean="0"/>
              <a:t>“The European Commission’s vision is that information already paid for by the public purse should not be paid for again each time it is accessed or used, and that it should benefit European companies and citizens to the full.”</a:t>
            </a:r>
          </a:p>
        </p:txBody>
      </p:sp>
      <p:pic>
        <p:nvPicPr>
          <p:cNvPr id="14340" name="Picture 10" descr="Capture.PNG"/>
          <p:cNvPicPr>
            <a:picLocks noChangeAspect="1"/>
          </p:cNvPicPr>
          <p:nvPr/>
        </p:nvPicPr>
        <p:blipFill>
          <a:blip r:embed="rId3" cstate="print"/>
          <a:srcRect/>
          <a:stretch>
            <a:fillRect/>
          </a:stretch>
        </p:blipFill>
        <p:spPr bwMode="auto">
          <a:xfrm>
            <a:off x="588963" y="1484313"/>
            <a:ext cx="3249612" cy="4581525"/>
          </a:xfrm>
          <a:prstGeom prst="rect">
            <a:avLst/>
          </a:prstGeom>
          <a:noFill/>
          <a:ln w="9528">
            <a:solidFill>
              <a:srgbClr val="7F7F7F"/>
            </a:solidFill>
            <a:miter lim="800000"/>
            <a:headEnd/>
            <a:tailEnd/>
          </a:ln>
        </p:spPr>
      </p:pic>
      <p:sp>
        <p:nvSpPr>
          <p:cNvPr id="14341" name="Rectangle 11"/>
          <p:cNvSpPr>
            <a:spLocks noChangeArrowheads="1"/>
          </p:cNvSpPr>
          <p:nvPr/>
        </p:nvSpPr>
        <p:spPr bwMode="auto">
          <a:xfrm>
            <a:off x="4184650" y="5344832"/>
            <a:ext cx="4621213" cy="831850"/>
          </a:xfrm>
          <a:prstGeom prst="rect">
            <a:avLst/>
          </a:prstGeom>
          <a:noFill/>
          <a:ln w="9525">
            <a:noFill/>
            <a:miter lim="800000"/>
            <a:headEnd/>
            <a:tailEnd/>
          </a:ln>
        </p:spPr>
        <p:txBody>
          <a:bodyPr>
            <a:spAutoFit/>
          </a:bodyPr>
          <a:lstStyle/>
          <a:p>
            <a:pPr defTabSz="457200"/>
            <a:r>
              <a:rPr lang="en-GB" altLang="en-US" sz="1600" dirty="0">
                <a:solidFill>
                  <a:srgbClr val="000000"/>
                </a:solidFill>
                <a:hlinkClick r:id="rId4"/>
              </a:rPr>
              <a:t>http://ec.europa.eu/research/participants/data/ ref/h2020/grants_manual/hi/oa_pilot/h2020-hi-oa-pilot-guide_en.pdf</a:t>
            </a:r>
            <a:r>
              <a:rPr lang="en-GB" altLang="en-US" sz="1600" dirty="0">
                <a:solidFill>
                  <a:srgbClr val="000000"/>
                </a:solidFill>
              </a:rPr>
              <a:t> </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descr="Capture.PNG"/>
          <p:cNvPicPr>
            <a:picLocks noGrp="1" noChangeAspect="1"/>
          </p:cNvPicPr>
          <p:nvPr>
            <p:ph idx="1"/>
          </p:nvPr>
        </p:nvPicPr>
        <p:blipFill>
          <a:blip r:embed="rId2" cstate="print"/>
          <a:stretch>
            <a:fillRect/>
          </a:stretch>
        </p:blipFill>
        <p:spPr>
          <a:xfrm>
            <a:off x="0" y="0"/>
            <a:ext cx="9144000" cy="6870724"/>
          </a:xfrm>
        </p:spPr>
      </p:pic>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descr="Capture.PNG"/>
          <p:cNvPicPr>
            <a:picLocks noGrp="1" noChangeAspect="1"/>
          </p:cNvPicPr>
          <p:nvPr>
            <p:ph idx="1"/>
          </p:nvPr>
        </p:nvPicPr>
        <p:blipFill>
          <a:blip r:embed="rId2" cstate="print"/>
          <a:stretch>
            <a:fillRect/>
          </a:stretch>
        </p:blipFill>
        <p:spPr>
          <a:xfrm>
            <a:off x="0" y="0"/>
            <a:ext cx="9144000" cy="6864355"/>
          </a:xfr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idx="1"/>
          </p:nvPr>
        </p:nvPicPr>
        <p:blipFill>
          <a:blip r:embed="rId2">
            <a:extLst>
              <a:ext uri="{28A0092B-C50C-407E-A947-70E740481C1C}">
                <a14:useLocalDpi xmlns:a14="http://schemas.microsoft.com/office/drawing/2010/main" val="0"/>
              </a:ext>
            </a:extLst>
          </a:blip>
          <a:srcRect l="28" r="28"/>
          <a:stretch>
            <a:fillRect/>
          </a:stretch>
        </p:blipFill>
        <p:spPr/>
      </p:pic>
      <p:sp>
        <p:nvSpPr>
          <p:cNvPr id="6" name="Text Placeholder 5"/>
          <p:cNvSpPr>
            <a:spLocks noGrp="1"/>
          </p:cNvSpPr>
          <p:nvPr>
            <p:ph type="body" sz="half" idx="2"/>
          </p:nvPr>
        </p:nvSpPr>
        <p:spPr/>
        <p:txBody>
          <a:bodyPr/>
          <a:lstStyle/>
          <a:p>
            <a:endParaRPr lang="en-GB" dirty="0"/>
          </a:p>
        </p:txBody>
      </p:sp>
      <p:sp>
        <p:nvSpPr>
          <p:cNvPr id="4" name="Title 3"/>
          <p:cNvSpPr>
            <a:spLocks noGrp="1"/>
          </p:cNvSpPr>
          <p:nvPr>
            <p:ph type="title"/>
          </p:nvPr>
        </p:nvSpPr>
        <p:spPr/>
        <p:txBody>
          <a:bodyPr/>
          <a:lstStyle/>
          <a:p>
            <a:r>
              <a:rPr lang="en-GB" dirty="0" smtClean="0"/>
              <a:t>Help and support from the EC</a:t>
            </a:r>
            <a:endParaRPr lang="en-GB" dirty="0"/>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332656"/>
            <a:ext cx="8229600" cy="1512689"/>
          </a:xfrm>
        </p:spPr>
        <p:txBody>
          <a:bodyPr/>
          <a:lstStyle/>
          <a:p>
            <a:r>
              <a:rPr lang="fr-BE" dirty="0" smtClean="0"/>
              <a:t>Ongoing coordination and support actions (FP7 funded)</a:t>
            </a:r>
            <a:endParaRPr lang="en-GB" dirty="0"/>
          </a:p>
        </p:txBody>
      </p:sp>
      <p:pic>
        <p:nvPicPr>
          <p:cNvPr id="16388" name="Picture 4" descr="http://www.pasteur4oa.eu/sites/pasteur4oa/themes/bartik/images/logo.png"/>
          <p:cNvPicPr>
            <a:picLocks noChangeAspect="1" noChangeArrowheads="1"/>
          </p:cNvPicPr>
          <p:nvPr/>
        </p:nvPicPr>
        <p:blipFill>
          <a:blip r:embed="rId2" cstate="print"/>
          <a:srcRect/>
          <a:stretch>
            <a:fillRect/>
          </a:stretch>
        </p:blipFill>
        <p:spPr bwMode="auto">
          <a:xfrm>
            <a:off x="5508104" y="4509120"/>
            <a:ext cx="2857500" cy="2009776"/>
          </a:xfrm>
          <a:prstGeom prst="rect">
            <a:avLst/>
          </a:prstGeom>
          <a:noFill/>
        </p:spPr>
      </p:pic>
      <p:pic>
        <p:nvPicPr>
          <p:cNvPr id="6" name="Picture 5" descr="FOSTER-hires.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568" y="4725144"/>
            <a:ext cx="3557135" cy="1895919"/>
          </a:xfrm>
          <a:prstGeom prst="rect">
            <a:avLst/>
          </a:prstGeom>
        </p:spPr>
      </p:pic>
      <p:pic>
        <p:nvPicPr>
          <p:cNvPr id="16392" name="Picture 8" descr="http://libereurope.eu/wp-content/uploads/2014/11/recode-logo2.jpg"/>
          <p:cNvPicPr>
            <a:picLocks noChangeAspect="1" noChangeArrowheads="1"/>
          </p:cNvPicPr>
          <p:nvPr/>
        </p:nvPicPr>
        <p:blipFill>
          <a:blip r:embed="rId4" cstate="print"/>
          <a:srcRect/>
          <a:stretch>
            <a:fillRect/>
          </a:stretch>
        </p:blipFill>
        <p:spPr bwMode="auto">
          <a:xfrm>
            <a:off x="251520" y="1988840"/>
            <a:ext cx="3349252" cy="2236119"/>
          </a:xfrm>
          <a:prstGeom prst="rect">
            <a:avLst/>
          </a:prstGeom>
          <a:noFill/>
        </p:spPr>
      </p:pic>
      <p:pic>
        <p:nvPicPr>
          <p:cNvPr id="16394" name="Picture 10" descr="OpenAIRE logo image"/>
          <p:cNvPicPr>
            <a:picLocks noChangeAspect="1" noChangeArrowheads="1"/>
          </p:cNvPicPr>
          <p:nvPr/>
        </p:nvPicPr>
        <p:blipFill>
          <a:blip r:embed="rId5" cstate="print"/>
          <a:srcRect/>
          <a:stretch>
            <a:fillRect/>
          </a:stretch>
        </p:blipFill>
        <p:spPr bwMode="auto">
          <a:xfrm>
            <a:off x="5508104" y="2492896"/>
            <a:ext cx="1954907" cy="1374020"/>
          </a:xfrm>
          <a:prstGeom prst="rect">
            <a:avLst/>
          </a:prstGeom>
          <a:noFill/>
        </p:spPr>
      </p:pic>
    </p:spTree>
    <p:extLst>
      <p:ext uri="{BB962C8B-B14F-4D97-AF65-F5344CB8AC3E}">
        <p14:creationId xmlns:p14="http://schemas.microsoft.com/office/powerpoint/2010/main" val="957088496"/>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RECODE</a:t>
            </a:r>
            <a:endParaRPr lang="en-GB" dirty="0"/>
          </a:p>
        </p:txBody>
      </p:sp>
      <p:sp>
        <p:nvSpPr>
          <p:cNvPr id="3" name="Content Placeholder 2"/>
          <p:cNvSpPr>
            <a:spLocks noGrp="1"/>
          </p:cNvSpPr>
          <p:nvPr>
            <p:ph idx="1"/>
          </p:nvPr>
        </p:nvSpPr>
        <p:spPr>
          <a:xfrm>
            <a:off x="457200" y="1268760"/>
            <a:ext cx="8075240" cy="5256584"/>
          </a:xfrm>
        </p:spPr>
        <p:txBody>
          <a:bodyPr>
            <a:normAutofit lnSpcReduction="10000"/>
          </a:bodyPr>
          <a:lstStyle/>
          <a:p>
            <a:r>
              <a:rPr lang="en-GB" sz="2400" dirty="0"/>
              <a:t>Policy RECommendations for Open Access to Research Data in Europe (RECODE</a:t>
            </a:r>
            <a:r>
              <a:rPr lang="en-GB" sz="2400" dirty="0" smtClean="0"/>
              <a:t>)</a:t>
            </a:r>
          </a:p>
          <a:p>
            <a:endParaRPr lang="en-GB" sz="2400" dirty="0"/>
          </a:p>
          <a:p>
            <a:r>
              <a:rPr lang="en-GB" sz="2400" dirty="0" smtClean="0"/>
              <a:t>Project developed a set of policy recommendations for</a:t>
            </a:r>
          </a:p>
          <a:p>
            <a:pPr marL="457200" indent="-457200">
              <a:buFont typeface="Arial" panose="020B0604020202020204" pitchFamily="34" charset="0"/>
              <a:buChar char="•"/>
            </a:pPr>
            <a:r>
              <a:rPr lang="en-GB" sz="2400" dirty="0" smtClean="0"/>
              <a:t>Funders</a:t>
            </a:r>
          </a:p>
          <a:p>
            <a:pPr marL="457200" indent="-457200">
              <a:buFont typeface="Arial" panose="020B0604020202020204" pitchFamily="34" charset="0"/>
              <a:buChar char="•"/>
            </a:pPr>
            <a:r>
              <a:rPr lang="en-GB" sz="2400" dirty="0"/>
              <a:t>Research Institutions </a:t>
            </a:r>
            <a:endParaRPr lang="en-GB" sz="2400" dirty="0" smtClean="0"/>
          </a:p>
          <a:p>
            <a:pPr marL="457200" indent="-457200">
              <a:buFont typeface="Arial" panose="020B0604020202020204" pitchFamily="34" charset="0"/>
              <a:buChar char="•"/>
            </a:pPr>
            <a:r>
              <a:rPr lang="en-GB" sz="2400" dirty="0" smtClean="0"/>
              <a:t>Data </a:t>
            </a:r>
            <a:r>
              <a:rPr lang="en-GB" sz="2400" dirty="0"/>
              <a:t>Managers </a:t>
            </a:r>
            <a:endParaRPr lang="en-GB" sz="2400" dirty="0" smtClean="0"/>
          </a:p>
          <a:p>
            <a:pPr marL="457200" indent="-457200">
              <a:buFont typeface="Arial" panose="020B0604020202020204" pitchFamily="34" charset="0"/>
              <a:buChar char="•"/>
            </a:pPr>
            <a:r>
              <a:rPr lang="en-GB" sz="2400" dirty="0" smtClean="0"/>
              <a:t>Publishers</a:t>
            </a:r>
          </a:p>
          <a:p>
            <a:endParaRPr lang="en-GB" sz="2400" dirty="0" smtClean="0"/>
          </a:p>
          <a:p>
            <a:r>
              <a:rPr lang="en-GB" sz="2400" dirty="0">
                <a:hlinkClick r:id="rId3"/>
              </a:rPr>
              <a:t>http://</a:t>
            </a:r>
            <a:r>
              <a:rPr lang="en-GB" sz="2400" dirty="0" smtClean="0">
                <a:hlinkClick r:id="rId3"/>
              </a:rPr>
              <a:t>recodeproject.eu/wp-content/uploads/2015/01/ recode_guideline_en_web_version_full_FINAL.pdf</a:t>
            </a:r>
            <a:r>
              <a:rPr lang="en-GB" sz="2400" dirty="0" smtClean="0"/>
              <a:t> </a:t>
            </a:r>
          </a:p>
          <a:p>
            <a:endParaRPr lang="en-GB" dirty="0"/>
          </a:p>
          <a:p>
            <a:endParaRPr lang="en-GB" dirty="0"/>
          </a:p>
        </p:txBody>
      </p:sp>
    </p:spTree>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PASTEUR4OA</a:t>
            </a:r>
            <a:endParaRPr lang="en-GB" dirty="0"/>
          </a:p>
        </p:txBody>
      </p:sp>
      <p:sp>
        <p:nvSpPr>
          <p:cNvPr id="3" name="Content Placeholder 2"/>
          <p:cNvSpPr>
            <a:spLocks noGrp="1"/>
          </p:cNvSpPr>
          <p:nvPr>
            <p:ph idx="1"/>
          </p:nvPr>
        </p:nvSpPr>
        <p:spPr>
          <a:xfrm>
            <a:off x="457200" y="1340768"/>
            <a:ext cx="8075240" cy="5472608"/>
          </a:xfrm>
        </p:spPr>
        <p:txBody>
          <a:bodyPr>
            <a:normAutofit fontScale="92500" lnSpcReduction="10000"/>
          </a:bodyPr>
          <a:lstStyle/>
          <a:p>
            <a:pPr>
              <a:spcAft>
                <a:spcPts val="1800"/>
              </a:spcAft>
            </a:pPr>
            <a:r>
              <a:rPr lang="en-GB" dirty="0" smtClean="0"/>
              <a:t>Open </a:t>
            </a:r>
            <a:r>
              <a:rPr lang="en-GB" dirty="0"/>
              <a:t>Access Policy Alignment Strategies for European Union </a:t>
            </a:r>
            <a:r>
              <a:rPr lang="en-GB" dirty="0" smtClean="0"/>
              <a:t>Research</a:t>
            </a:r>
          </a:p>
          <a:p>
            <a:pPr marL="457200" indent="-457200">
              <a:spcAft>
                <a:spcPts val="1200"/>
              </a:spcAft>
              <a:buFont typeface="Arial" panose="020B0604020202020204" pitchFamily="34" charset="0"/>
              <a:buChar char="•"/>
            </a:pPr>
            <a:r>
              <a:rPr lang="en-GB" sz="2400" dirty="0" smtClean="0"/>
              <a:t>Help </a:t>
            </a:r>
            <a:r>
              <a:rPr lang="en-GB" sz="2400" dirty="0"/>
              <a:t>develop </a:t>
            </a:r>
            <a:r>
              <a:rPr lang="en-GB" sz="2400" dirty="0" smtClean="0"/>
              <a:t>OA strategies </a:t>
            </a:r>
            <a:r>
              <a:rPr lang="en-GB" sz="2400" dirty="0"/>
              <a:t>and policies at the national </a:t>
            </a:r>
            <a:r>
              <a:rPr lang="en-GB" sz="2400" dirty="0" smtClean="0"/>
              <a:t>level </a:t>
            </a:r>
            <a:r>
              <a:rPr lang="en-GB" sz="2400" dirty="0"/>
              <a:t>and facilitate their coordination among all Member </a:t>
            </a:r>
            <a:r>
              <a:rPr lang="en-GB" sz="2400" dirty="0" smtClean="0"/>
              <a:t>States</a:t>
            </a:r>
          </a:p>
          <a:p>
            <a:pPr marL="457200" indent="-457200">
              <a:spcAft>
                <a:spcPts val="1200"/>
              </a:spcAft>
              <a:buFont typeface="Arial" panose="020B0604020202020204" pitchFamily="34" charset="0"/>
              <a:buChar char="•"/>
            </a:pPr>
            <a:r>
              <a:rPr lang="en-GB" sz="2400" dirty="0" smtClean="0"/>
              <a:t>Developed a policy typology and mapped existing policies</a:t>
            </a:r>
          </a:p>
          <a:p>
            <a:pPr marL="457200" indent="-457200">
              <a:spcAft>
                <a:spcPts val="1200"/>
              </a:spcAft>
              <a:buFont typeface="Arial" panose="020B0604020202020204" pitchFamily="34" charset="0"/>
              <a:buChar char="•"/>
            </a:pPr>
            <a:r>
              <a:rPr lang="en-GB" sz="2400" dirty="0" smtClean="0"/>
              <a:t>Analysed the effectiveness and growth of policies</a:t>
            </a:r>
          </a:p>
          <a:p>
            <a:pPr marL="457200" indent="-457200">
              <a:spcAft>
                <a:spcPts val="1200"/>
              </a:spcAft>
              <a:buFont typeface="Arial" panose="020B0604020202020204" pitchFamily="34" charset="0"/>
              <a:buChar char="•"/>
            </a:pPr>
            <a:r>
              <a:rPr lang="en-GB" sz="2400" dirty="0" smtClean="0"/>
              <a:t>Provided a number of visualisations</a:t>
            </a:r>
          </a:p>
          <a:p>
            <a:pPr marL="457200" indent="-457200">
              <a:spcAft>
                <a:spcPts val="1200"/>
              </a:spcAft>
              <a:buFont typeface="Arial" panose="020B0604020202020204" pitchFamily="34" charset="0"/>
              <a:buChar char="•"/>
            </a:pPr>
            <a:r>
              <a:rPr lang="en-GB" sz="2400" dirty="0" smtClean="0"/>
              <a:t>Programme of advocacy and engagement for policymakers</a:t>
            </a:r>
          </a:p>
          <a:p>
            <a:pPr marL="457200" indent="-457200">
              <a:spcAft>
                <a:spcPts val="1200"/>
              </a:spcAft>
              <a:buFont typeface="Arial" panose="020B0604020202020204" pitchFamily="34" charset="0"/>
              <a:buChar char="•"/>
            </a:pPr>
            <a:r>
              <a:rPr lang="en-GB" sz="2400" dirty="0"/>
              <a:t>Establish the foundations of a </a:t>
            </a:r>
            <a:r>
              <a:rPr lang="en-GB" sz="2400" i="1" dirty="0"/>
              <a:t>Knowledge </a:t>
            </a:r>
            <a:r>
              <a:rPr lang="en-GB" sz="2400" i="1" dirty="0" smtClean="0"/>
              <a:t>Net </a:t>
            </a:r>
            <a:r>
              <a:rPr lang="en-GB" sz="2400" dirty="0" smtClean="0"/>
              <a:t>based key nodes</a:t>
            </a:r>
          </a:p>
          <a:p>
            <a:endParaRPr lang="en-GB" sz="2400" dirty="0" smtClean="0"/>
          </a:p>
          <a:p>
            <a:pPr algn="ctr"/>
            <a:r>
              <a:rPr lang="en-GB" sz="2400" dirty="0">
                <a:hlinkClick r:id="rId3"/>
              </a:rPr>
              <a:t>http://</a:t>
            </a:r>
            <a:r>
              <a:rPr lang="en-GB" sz="2400" dirty="0" smtClean="0">
                <a:hlinkClick r:id="rId3"/>
              </a:rPr>
              <a:t>www.pasteur4oa.eu</a:t>
            </a:r>
            <a:r>
              <a:rPr lang="en-GB" sz="2400" dirty="0" smtClean="0"/>
              <a:t> </a:t>
            </a:r>
            <a:endParaRPr lang="en-GB" sz="2400" dirty="0"/>
          </a:p>
        </p:txBody>
      </p:sp>
    </p:spTree>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FOSTER</a:t>
            </a:r>
            <a:endParaRPr lang="en-GB" dirty="0"/>
          </a:p>
        </p:txBody>
      </p:sp>
      <p:sp>
        <p:nvSpPr>
          <p:cNvPr id="3" name="Content Placeholder 2"/>
          <p:cNvSpPr>
            <a:spLocks noGrp="1"/>
          </p:cNvSpPr>
          <p:nvPr>
            <p:ph idx="1"/>
          </p:nvPr>
        </p:nvSpPr>
        <p:spPr>
          <a:xfrm>
            <a:off x="323528" y="1268760"/>
            <a:ext cx="8430057" cy="5001419"/>
          </a:xfrm>
        </p:spPr>
        <p:txBody>
          <a:bodyPr/>
          <a:lstStyle/>
          <a:p>
            <a:pPr>
              <a:spcAft>
                <a:spcPts val="1800"/>
              </a:spcAft>
            </a:pPr>
            <a:r>
              <a:rPr lang="en-GB" sz="2400" dirty="0" smtClean="0"/>
              <a:t>Facilitate Open Science Training for European Research</a:t>
            </a:r>
          </a:p>
          <a:p>
            <a:pPr marL="457200" indent="-457200">
              <a:spcAft>
                <a:spcPts val="1800"/>
              </a:spcAft>
              <a:buFont typeface="Arial" panose="020B0604020202020204" pitchFamily="34" charset="0"/>
              <a:buChar char="•"/>
            </a:pPr>
            <a:r>
              <a:rPr lang="en-GB" sz="2400" dirty="0" smtClean="0"/>
              <a:t>Network of open access trainers</a:t>
            </a:r>
          </a:p>
          <a:p>
            <a:pPr marL="457200" indent="-457200">
              <a:spcAft>
                <a:spcPts val="1800"/>
              </a:spcAft>
              <a:buFont typeface="Arial" panose="020B0604020202020204" pitchFamily="34" charset="0"/>
              <a:buChar char="•"/>
            </a:pPr>
            <a:r>
              <a:rPr lang="en-GB" sz="2400" dirty="0" smtClean="0"/>
              <a:t>Programme of open science courses</a:t>
            </a:r>
          </a:p>
          <a:p>
            <a:pPr marL="457200" indent="-457200">
              <a:spcAft>
                <a:spcPts val="1800"/>
              </a:spcAft>
              <a:buFont typeface="Arial" panose="020B0604020202020204" pitchFamily="34" charset="0"/>
              <a:buChar char="•"/>
            </a:pPr>
            <a:r>
              <a:rPr lang="en-GB" sz="2400" dirty="0" smtClean="0"/>
              <a:t>Portal to training materials </a:t>
            </a:r>
          </a:p>
          <a:p>
            <a:pPr marL="457200" indent="-457200">
              <a:spcAft>
                <a:spcPts val="1800"/>
              </a:spcAft>
              <a:buFont typeface="Arial" panose="020B0604020202020204" pitchFamily="34" charset="0"/>
              <a:buChar char="•"/>
            </a:pPr>
            <a:r>
              <a:rPr lang="en-GB" sz="2400" dirty="0" smtClean="0"/>
              <a:t>E-learning courses on open access, open data and open science forthcoming</a:t>
            </a:r>
          </a:p>
          <a:p>
            <a:endParaRPr lang="en-GB" dirty="0" smtClean="0"/>
          </a:p>
          <a:p>
            <a:r>
              <a:rPr lang="en-GB" dirty="0" smtClean="0">
                <a:hlinkClick r:id="rId2"/>
              </a:rPr>
              <a:t>www.fosteropenscience.eu</a:t>
            </a:r>
            <a:r>
              <a:rPr lang="en-GB" dirty="0" smtClean="0"/>
              <a:t> </a:t>
            </a:r>
            <a:endParaRPr lang="en-GB" dirty="0"/>
          </a:p>
          <a:p>
            <a:endParaRPr lang="en-GB" dirty="0" smtClean="0"/>
          </a:p>
          <a:p>
            <a:pPr marL="457200" indent="-457200">
              <a:buFont typeface="Arial" panose="020B0604020202020204" pitchFamily="34" charset="0"/>
              <a:buChar char="•"/>
            </a:pPr>
            <a:endParaRPr lang="en-GB" dirty="0"/>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13826" t="13507"/>
          <a:stretch/>
        </p:blipFill>
        <p:spPr>
          <a:xfrm>
            <a:off x="6365162" y="4653136"/>
            <a:ext cx="2522095" cy="213655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OpenAIRE</a:t>
            </a:r>
            <a:endParaRPr lang="en-GB" dirty="0"/>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5347490" y="3746533"/>
            <a:ext cx="3585576" cy="2338581"/>
          </a:xfrm>
        </p:spPr>
      </p:pic>
      <p:sp>
        <p:nvSpPr>
          <p:cNvPr id="5" name="Rectangle 4"/>
          <p:cNvSpPr/>
          <p:nvPr/>
        </p:nvSpPr>
        <p:spPr>
          <a:xfrm>
            <a:off x="5347490" y="6162877"/>
            <a:ext cx="3053144" cy="369332"/>
          </a:xfrm>
          <a:prstGeom prst="rect">
            <a:avLst/>
          </a:prstGeom>
        </p:spPr>
        <p:txBody>
          <a:bodyPr wrap="none">
            <a:spAutoFit/>
          </a:bodyPr>
          <a:lstStyle/>
          <a:p>
            <a:r>
              <a:rPr lang="en-GB" dirty="0" smtClean="0">
                <a:hlinkClick r:id="rId4"/>
              </a:rPr>
              <a:t>http://vimeo.com/108790101</a:t>
            </a:r>
            <a:r>
              <a:rPr lang="en-GB" dirty="0" smtClean="0"/>
              <a:t> </a:t>
            </a:r>
            <a:endParaRPr lang="en-GB" dirty="0"/>
          </a:p>
        </p:txBody>
      </p:sp>
      <p:sp>
        <p:nvSpPr>
          <p:cNvPr id="6" name="Content Placeholder 2"/>
          <p:cNvSpPr txBox="1">
            <a:spLocks/>
          </p:cNvSpPr>
          <p:nvPr/>
        </p:nvSpPr>
        <p:spPr>
          <a:xfrm>
            <a:off x="457200" y="1367742"/>
            <a:ext cx="8229600" cy="506916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rgbClr val="808080"/>
                </a:solidFill>
                <a:latin typeface="Trebuchet MS"/>
                <a:ea typeface="+mn-ea"/>
                <a:cs typeface="Trebuchet M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rgbClr val="808080"/>
                </a:solidFill>
                <a:latin typeface="Trebuchet MS"/>
                <a:ea typeface="+mn-ea"/>
                <a:cs typeface="Trebuchet M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rgbClr val="808080"/>
                </a:solidFill>
                <a:latin typeface="Trebuchet MS"/>
                <a:ea typeface="+mn-ea"/>
                <a:cs typeface="Trebuchet MS"/>
              </a:defRPr>
            </a:lvl3pPr>
            <a:lvl4pPr marL="1005840" indent="-182880" algn="l" defTabSz="914400" rtl="0" eaLnBrk="1" latinLnBrk="0" hangingPunct="1">
              <a:spcBef>
                <a:spcPct val="20000"/>
              </a:spcBef>
              <a:buClr>
                <a:schemeClr val="accent1"/>
              </a:buClr>
              <a:buFont typeface="Arial" pitchFamily="34" charset="0"/>
              <a:buChar char="•"/>
              <a:defRPr sz="1600" kern="1200">
                <a:solidFill>
                  <a:srgbClr val="808080"/>
                </a:solidFill>
                <a:latin typeface="Trebuchet MS"/>
                <a:ea typeface="+mn-ea"/>
                <a:cs typeface="Trebuchet M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rgbClr val="808080"/>
                </a:solidFill>
                <a:latin typeface="Trebuchet MS"/>
                <a:ea typeface="+mn-ea"/>
                <a:cs typeface="Trebuchet M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0" indent="0">
              <a:spcBef>
                <a:spcPts val="900"/>
              </a:spcBef>
              <a:spcAft>
                <a:spcPts val="1800"/>
              </a:spcAft>
              <a:buClrTx/>
              <a:buNone/>
              <a:defRPr/>
            </a:pPr>
            <a:r>
              <a:rPr lang="en-GB" dirty="0">
                <a:solidFill>
                  <a:schemeClr val="tx1"/>
                </a:solidFill>
                <a:latin typeface="+mn-lt"/>
              </a:rPr>
              <a:t>Open Access Infrastructure for research in Europe</a:t>
            </a:r>
          </a:p>
          <a:p>
            <a:pPr>
              <a:spcBef>
                <a:spcPts val="900"/>
              </a:spcBef>
              <a:spcAft>
                <a:spcPts val="1800"/>
              </a:spcAft>
              <a:buClrTx/>
              <a:defRPr/>
            </a:pPr>
            <a:r>
              <a:rPr lang="en-GB" dirty="0">
                <a:solidFill>
                  <a:schemeClr val="tx1"/>
                </a:solidFill>
                <a:latin typeface="+mn-lt"/>
              </a:rPr>
              <a:t>aggregates data on OA publications</a:t>
            </a:r>
          </a:p>
          <a:p>
            <a:pPr>
              <a:spcBef>
                <a:spcPts val="900"/>
              </a:spcBef>
              <a:spcAft>
                <a:spcPts val="1800"/>
              </a:spcAft>
              <a:buClrTx/>
              <a:defRPr/>
            </a:pPr>
            <a:r>
              <a:rPr lang="en-GB" dirty="0">
                <a:solidFill>
                  <a:schemeClr val="tx1"/>
                </a:solidFill>
                <a:latin typeface="+mn-lt"/>
              </a:rPr>
              <a:t>mines &amp; enriches it content by linking thing together</a:t>
            </a:r>
          </a:p>
          <a:p>
            <a:pPr>
              <a:spcBef>
                <a:spcPts val="900"/>
              </a:spcBef>
              <a:buClrTx/>
              <a:defRPr/>
            </a:pPr>
            <a:r>
              <a:rPr lang="en-GB" dirty="0">
                <a:solidFill>
                  <a:schemeClr val="tx1"/>
                </a:solidFill>
                <a:latin typeface="+mn-lt"/>
              </a:rPr>
              <a:t>provides services &amp; APIs e.g. </a:t>
            </a:r>
            <a:endParaRPr lang="en-GB" dirty="0" smtClean="0">
              <a:solidFill>
                <a:schemeClr val="tx1"/>
              </a:solidFill>
              <a:latin typeface="+mn-lt"/>
            </a:endParaRPr>
          </a:p>
          <a:p>
            <a:pPr marL="252000" indent="0">
              <a:spcBef>
                <a:spcPts val="900"/>
              </a:spcBef>
              <a:buClrTx/>
              <a:buNone/>
              <a:defRPr/>
            </a:pPr>
            <a:r>
              <a:rPr lang="en-GB" dirty="0" smtClean="0">
                <a:solidFill>
                  <a:schemeClr val="tx1"/>
                </a:solidFill>
                <a:latin typeface="+mn-lt"/>
              </a:rPr>
              <a:t>to generate </a:t>
            </a:r>
            <a:r>
              <a:rPr lang="en-GB" dirty="0">
                <a:solidFill>
                  <a:schemeClr val="tx1"/>
                </a:solidFill>
                <a:latin typeface="+mn-lt"/>
              </a:rPr>
              <a:t>publication </a:t>
            </a:r>
            <a:r>
              <a:rPr lang="en-GB" dirty="0" smtClean="0">
                <a:solidFill>
                  <a:schemeClr val="tx1"/>
                </a:solidFill>
                <a:latin typeface="+mn-lt"/>
              </a:rPr>
              <a:t>lists</a:t>
            </a:r>
          </a:p>
          <a:p>
            <a:pPr marL="252000" indent="0">
              <a:spcBef>
                <a:spcPts val="900"/>
              </a:spcBef>
              <a:buNone/>
              <a:defRPr/>
            </a:pPr>
            <a:endParaRPr lang="en-GB" dirty="0">
              <a:latin typeface="+mn-lt"/>
            </a:endParaRPr>
          </a:p>
          <a:p>
            <a:pPr marL="526320" lvl="1" indent="0">
              <a:spcBef>
                <a:spcPts val="900"/>
              </a:spcBef>
              <a:buNone/>
              <a:defRPr/>
            </a:pPr>
            <a:r>
              <a:rPr lang="en-GB" sz="2800" dirty="0">
                <a:latin typeface="+mn-lt"/>
                <a:hlinkClick r:id="rId5"/>
              </a:rPr>
              <a:t>www.openaire.eu</a:t>
            </a:r>
            <a:r>
              <a:rPr lang="en-GB" sz="2800" dirty="0">
                <a:latin typeface="+mn-lt"/>
              </a:rPr>
              <a:t> </a:t>
            </a:r>
          </a:p>
          <a:p>
            <a:pPr marL="252000" indent="0">
              <a:spcBef>
                <a:spcPts val="900"/>
              </a:spcBef>
              <a:buNone/>
              <a:defRPr/>
            </a:pPr>
            <a:endParaRPr lang="en-GB" dirty="0" smtClean="0"/>
          </a:p>
          <a:p>
            <a:pPr>
              <a:lnSpc>
                <a:spcPct val="120000"/>
              </a:lnSpc>
              <a:spcAft>
                <a:spcPts val="1200"/>
              </a:spcAft>
              <a:buFont typeface="Arial" pitchFamily="34" charset="0"/>
              <a:buNone/>
            </a:pPr>
            <a:endParaRPr lang="en-GB" dirty="0"/>
          </a:p>
        </p:txBody>
      </p:sp>
    </p:spTree>
    <p:extLst>
      <p:ext uri="{BB962C8B-B14F-4D97-AF65-F5344CB8AC3E}">
        <p14:creationId xmlns:p14="http://schemas.microsoft.com/office/powerpoint/2010/main" val="196366593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8" name="Picture 14" descr="CLAR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75" y="1329903"/>
            <a:ext cx="1714500" cy="8001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27658" y="332656"/>
            <a:ext cx="8363272" cy="683994"/>
          </a:xfrm>
        </p:spPr>
        <p:txBody>
          <a:bodyPr/>
          <a:lstStyle/>
          <a:p>
            <a:r>
              <a:rPr lang="en-GB" dirty="0" smtClean="0"/>
              <a:t>Discipline-specific infrastructure</a:t>
            </a:r>
            <a:endParaRPr lang="en-GB" dirty="0"/>
          </a:p>
        </p:txBody>
      </p:sp>
      <p:pic>
        <p:nvPicPr>
          <p:cNvPr id="1026" name="Picture 2" descr="http://www.elixir-europe.org/global/images/ELIXIR_logo.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3596" y="4322018"/>
            <a:ext cx="952500" cy="71437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DARIAH E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84168" y="1484784"/>
            <a:ext cx="1781175"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ERIC-ERIC"/>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88224" y="5301208"/>
            <a:ext cx="1714500" cy="914401"/>
          </a:xfrm>
          <a:prstGeom prst="rect">
            <a:avLst/>
          </a:prstGeom>
          <a:noFill/>
          <a:extLst>
            <a:ext uri="{909E8E84-426E-40dd-AFC4-6F175D3DCCD1}">
              <a14:hiddenFill xmlns:a14="http://schemas.microsoft.com/office/drawing/2010/main">
                <a:solidFill>
                  <a:srgbClr val="FFFFFF"/>
                </a:solidFill>
              </a14:hiddenFill>
            </a:ext>
          </a:extLst>
        </p:spPr>
      </p:pic>
      <p:cxnSp>
        <p:nvCxnSpPr>
          <p:cNvPr id="7" name="Straight Connector 6"/>
          <p:cNvCxnSpPr>
            <a:stCxn id="5" idx="7"/>
          </p:cNvCxnSpPr>
          <p:nvPr/>
        </p:nvCxnSpPr>
        <p:spPr>
          <a:xfrm flipV="1">
            <a:off x="4591281" y="2130003"/>
            <a:ext cx="1780919" cy="171176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8969286">
            <a:off x="4374623" y="2532174"/>
            <a:ext cx="2448272" cy="307777"/>
          </a:xfrm>
          <a:prstGeom prst="rect">
            <a:avLst/>
          </a:prstGeom>
          <a:noFill/>
        </p:spPr>
        <p:txBody>
          <a:bodyPr wrap="square" rtlCol="0">
            <a:spAutoFit/>
          </a:bodyPr>
          <a:lstStyle/>
          <a:p>
            <a:r>
              <a:rPr lang="en-GB" sz="1400" dirty="0" smtClean="0"/>
              <a:t>Arts &amp; Humanities</a:t>
            </a:r>
            <a:endParaRPr lang="en-GB" sz="1400" dirty="0"/>
          </a:p>
        </p:txBody>
      </p:sp>
      <p:cxnSp>
        <p:nvCxnSpPr>
          <p:cNvPr id="12" name="Straight Connector 11"/>
          <p:cNvCxnSpPr>
            <a:stCxn id="5" idx="5"/>
          </p:cNvCxnSpPr>
          <p:nvPr/>
        </p:nvCxnSpPr>
        <p:spPr>
          <a:xfrm>
            <a:off x="4591281" y="4096353"/>
            <a:ext cx="2140959" cy="142087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rot="2015897">
            <a:off x="4763358" y="4701783"/>
            <a:ext cx="2448272" cy="307777"/>
          </a:xfrm>
          <a:prstGeom prst="rect">
            <a:avLst/>
          </a:prstGeom>
          <a:noFill/>
        </p:spPr>
        <p:txBody>
          <a:bodyPr wrap="square" rtlCol="0">
            <a:spAutoFit/>
          </a:bodyPr>
          <a:lstStyle/>
          <a:p>
            <a:r>
              <a:rPr lang="en-GB" sz="1400" dirty="0" smtClean="0"/>
              <a:t>Materials science</a:t>
            </a:r>
            <a:endParaRPr lang="en-GB" sz="1400" dirty="0"/>
          </a:p>
        </p:txBody>
      </p:sp>
      <p:pic>
        <p:nvPicPr>
          <p:cNvPr id="1032" name="Picture 8" descr="JIV EU"/>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3534" y="5815559"/>
            <a:ext cx="1714500" cy="800100"/>
          </a:xfrm>
          <a:prstGeom prst="rect">
            <a:avLst/>
          </a:prstGeom>
          <a:noFill/>
          <a:extLst>
            <a:ext uri="{909E8E84-426E-40dd-AFC4-6F175D3DCCD1}">
              <a14:hiddenFill xmlns:a14="http://schemas.microsoft.com/office/drawing/2010/main">
                <a:solidFill>
                  <a:srgbClr val="FFFFFF"/>
                </a:solidFill>
              </a14:hiddenFill>
            </a:ext>
          </a:extLst>
        </p:spPr>
      </p:pic>
      <p:cxnSp>
        <p:nvCxnSpPr>
          <p:cNvPr id="17" name="Straight Connector 16"/>
          <p:cNvCxnSpPr>
            <a:stCxn id="5" idx="3"/>
          </p:cNvCxnSpPr>
          <p:nvPr/>
        </p:nvCxnSpPr>
        <p:spPr>
          <a:xfrm flipH="1">
            <a:off x="1102843" y="4096353"/>
            <a:ext cx="3233852" cy="1838787"/>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a:endCxn id="5" idx="1"/>
          </p:cNvCxnSpPr>
          <p:nvPr/>
        </p:nvCxnSpPr>
        <p:spPr>
          <a:xfrm>
            <a:off x="983366" y="1884834"/>
            <a:ext cx="3353329" cy="195693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rot="19816682">
            <a:off x="1704420" y="4591736"/>
            <a:ext cx="2448272" cy="307777"/>
          </a:xfrm>
          <a:prstGeom prst="rect">
            <a:avLst/>
          </a:prstGeom>
          <a:noFill/>
        </p:spPr>
        <p:txBody>
          <a:bodyPr wrap="square" rtlCol="0">
            <a:spAutoFit/>
          </a:bodyPr>
          <a:lstStyle/>
          <a:p>
            <a:r>
              <a:rPr lang="en-GB" sz="1400" dirty="0" smtClean="0"/>
              <a:t>Astronomy e-VLBI network</a:t>
            </a:r>
            <a:endParaRPr lang="en-GB" sz="1400" dirty="0"/>
          </a:p>
        </p:txBody>
      </p:sp>
      <p:sp>
        <p:nvSpPr>
          <p:cNvPr id="28" name="TextBox 27"/>
          <p:cNvSpPr txBox="1"/>
          <p:nvPr/>
        </p:nvSpPr>
        <p:spPr>
          <a:xfrm rot="21034499">
            <a:off x="1556340" y="3930951"/>
            <a:ext cx="2448272" cy="307777"/>
          </a:xfrm>
          <a:prstGeom prst="rect">
            <a:avLst/>
          </a:prstGeom>
          <a:noFill/>
        </p:spPr>
        <p:txBody>
          <a:bodyPr wrap="square" rtlCol="0">
            <a:spAutoFit/>
          </a:bodyPr>
          <a:lstStyle/>
          <a:p>
            <a:r>
              <a:rPr lang="en-GB" sz="1400" dirty="0" smtClean="0"/>
              <a:t>Biological and life sciences</a:t>
            </a:r>
            <a:endParaRPr lang="en-GB" sz="1400" dirty="0"/>
          </a:p>
        </p:txBody>
      </p:sp>
      <p:pic>
        <p:nvPicPr>
          <p:cNvPr id="1034" name="Picture 10" descr="ECRI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76781" y="1196752"/>
            <a:ext cx="1714500" cy="800100"/>
          </a:xfrm>
          <a:prstGeom prst="rect">
            <a:avLst/>
          </a:prstGeom>
          <a:noFill/>
          <a:extLst>
            <a:ext uri="{909E8E84-426E-40dd-AFC4-6F175D3DCCD1}">
              <a14:hiddenFill xmlns:a14="http://schemas.microsoft.com/office/drawing/2010/main">
                <a:solidFill>
                  <a:srgbClr val="FFFFFF"/>
                </a:solidFill>
              </a14:hiddenFill>
            </a:ext>
          </a:extLst>
        </p:spPr>
      </p:pic>
      <p:cxnSp>
        <p:nvCxnSpPr>
          <p:cNvPr id="30" name="Straight Connector 29"/>
          <p:cNvCxnSpPr/>
          <p:nvPr/>
        </p:nvCxnSpPr>
        <p:spPr>
          <a:xfrm>
            <a:off x="3419872" y="1996852"/>
            <a:ext cx="1040879" cy="179218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33" name="TextBox 32"/>
          <p:cNvSpPr txBox="1"/>
          <p:nvPr/>
        </p:nvSpPr>
        <p:spPr>
          <a:xfrm rot="3510307">
            <a:off x="3407274" y="2888506"/>
            <a:ext cx="1612485" cy="307777"/>
          </a:xfrm>
          <a:prstGeom prst="rect">
            <a:avLst/>
          </a:prstGeom>
          <a:noFill/>
        </p:spPr>
        <p:txBody>
          <a:bodyPr wrap="square" rtlCol="0">
            <a:spAutoFit/>
          </a:bodyPr>
          <a:lstStyle/>
          <a:p>
            <a:r>
              <a:rPr lang="en-GB" sz="1400" dirty="0" smtClean="0"/>
              <a:t>Clinical research</a:t>
            </a:r>
            <a:endParaRPr lang="en-GB" sz="1400" dirty="0"/>
          </a:p>
        </p:txBody>
      </p:sp>
      <p:pic>
        <p:nvPicPr>
          <p:cNvPr id="1036" name="Picture 12" descr="CLARIN"/>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64288" y="2347122"/>
            <a:ext cx="17145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EATRIS"/>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62231" y="4096353"/>
            <a:ext cx="17145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BBMRI"/>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711202" y="5935140"/>
            <a:ext cx="17145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ESS"/>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73724" y="5935140"/>
            <a:ext cx="1714500" cy="800100"/>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Euro-Argo"/>
          <p:cNvPicPr>
            <a:picLocks noChangeAspect="1" noChangeArrowheads="1"/>
          </p:cNvPicPr>
          <p:nvPr/>
        </p:nvPicPr>
        <p:blipFill rotWithShape="1">
          <a:blip r:embed="rId12">
            <a:extLst>
              <a:ext uri="{28A0092B-C50C-407E-A947-70E740481C1C}">
                <a14:useLocalDpi xmlns:a14="http://schemas.microsoft.com/office/drawing/2010/main" val="0"/>
              </a:ext>
            </a:extLst>
          </a:blip>
          <a:srcRect l="6594" t="16659" r="59153" b="10367"/>
          <a:stretch/>
        </p:blipFill>
        <p:spPr bwMode="auto">
          <a:xfrm>
            <a:off x="285750" y="3042394"/>
            <a:ext cx="817093" cy="812358"/>
          </a:xfrm>
          <a:prstGeom prst="rect">
            <a:avLst/>
          </a:prstGeom>
          <a:noFill/>
          <a:extLst>
            <a:ext uri="{909E8E84-426E-40dd-AFC4-6F175D3DCCD1}">
              <a14:hiddenFill xmlns:a14="http://schemas.microsoft.com/office/drawing/2010/main">
                <a:solidFill>
                  <a:srgbClr val="FFFFFF"/>
                </a:solidFill>
              </a14:hiddenFill>
            </a:ext>
          </a:extLst>
        </p:spPr>
      </p:pic>
      <p:cxnSp>
        <p:nvCxnSpPr>
          <p:cNvPr id="41" name="Straight Connector 40"/>
          <p:cNvCxnSpPr/>
          <p:nvPr/>
        </p:nvCxnSpPr>
        <p:spPr>
          <a:xfrm>
            <a:off x="1205286" y="3476362"/>
            <a:ext cx="3150690" cy="45669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p:nvCxnSpPr>
        <p:spPr>
          <a:xfrm flipV="1">
            <a:off x="1547664" y="4005064"/>
            <a:ext cx="2736303" cy="491339"/>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4283968" y="3789040"/>
            <a:ext cx="360040" cy="360040"/>
          </a:xfrm>
          <a:prstGeom prst="ellipse">
            <a:avLst/>
          </a:prstGeom>
          <a:solidFill>
            <a:srgbClr val="FFC000"/>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48" name="Straight Connector 47"/>
          <p:cNvCxnSpPr/>
          <p:nvPr/>
        </p:nvCxnSpPr>
        <p:spPr>
          <a:xfrm flipV="1">
            <a:off x="4644008" y="2780928"/>
            <a:ext cx="2801466" cy="1116124"/>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a:stCxn id="5" idx="6"/>
          </p:cNvCxnSpPr>
          <p:nvPr/>
        </p:nvCxnSpPr>
        <p:spPr>
          <a:xfrm>
            <a:off x="4644008" y="3969060"/>
            <a:ext cx="2520280" cy="281673"/>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a:stCxn id="1042" idx="0"/>
          </p:cNvCxnSpPr>
          <p:nvPr/>
        </p:nvCxnSpPr>
        <p:spPr>
          <a:xfrm flipV="1">
            <a:off x="3568452" y="4091212"/>
            <a:ext cx="818964" cy="1843928"/>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a:stCxn id="5" idx="4"/>
          </p:cNvCxnSpPr>
          <p:nvPr/>
        </p:nvCxnSpPr>
        <p:spPr>
          <a:xfrm>
            <a:off x="4463988" y="4149080"/>
            <a:ext cx="1089291" cy="182941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rot="20321190">
            <a:off x="5403340" y="2922010"/>
            <a:ext cx="1847239" cy="307777"/>
          </a:xfrm>
          <a:prstGeom prst="rect">
            <a:avLst/>
          </a:prstGeom>
          <a:noFill/>
        </p:spPr>
        <p:txBody>
          <a:bodyPr wrap="square" rtlCol="0">
            <a:spAutoFit/>
          </a:bodyPr>
          <a:lstStyle/>
          <a:p>
            <a:r>
              <a:rPr lang="en-GB" sz="1400" dirty="0" smtClean="0"/>
              <a:t>Language research</a:t>
            </a:r>
            <a:endParaRPr lang="en-GB" sz="1400" dirty="0"/>
          </a:p>
        </p:txBody>
      </p:sp>
      <p:sp>
        <p:nvSpPr>
          <p:cNvPr id="63" name="TextBox 62"/>
          <p:cNvSpPr txBox="1"/>
          <p:nvPr/>
        </p:nvSpPr>
        <p:spPr>
          <a:xfrm rot="364565">
            <a:off x="5232404" y="3802867"/>
            <a:ext cx="1847239" cy="307777"/>
          </a:xfrm>
          <a:prstGeom prst="rect">
            <a:avLst/>
          </a:prstGeom>
          <a:noFill/>
        </p:spPr>
        <p:txBody>
          <a:bodyPr wrap="square" rtlCol="0">
            <a:spAutoFit/>
          </a:bodyPr>
          <a:lstStyle/>
          <a:p>
            <a:r>
              <a:rPr lang="en-GB" sz="1400" dirty="0" smtClean="0"/>
              <a:t>Translational medicine</a:t>
            </a:r>
            <a:endParaRPr lang="en-GB" sz="1400" dirty="0"/>
          </a:p>
        </p:txBody>
      </p:sp>
      <p:sp>
        <p:nvSpPr>
          <p:cNvPr id="64" name="TextBox 63"/>
          <p:cNvSpPr txBox="1"/>
          <p:nvPr/>
        </p:nvSpPr>
        <p:spPr>
          <a:xfrm rot="3382153">
            <a:off x="4572097" y="5053520"/>
            <a:ext cx="1416629" cy="307777"/>
          </a:xfrm>
          <a:prstGeom prst="rect">
            <a:avLst/>
          </a:prstGeom>
          <a:noFill/>
        </p:spPr>
        <p:txBody>
          <a:bodyPr wrap="square" rtlCol="0">
            <a:spAutoFit/>
          </a:bodyPr>
          <a:lstStyle/>
          <a:p>
            <a:r>
              <a:rPr lang="en-GB" sz="1400" dirty="0" smtClean="0"/>
              <a:t>Social science</a:t>
            </a:r>
            <a:endParaRPr lang="en-GB" sz="1400" dirty="0"/>
          </a:p>
        </p:txBody>
      </p:sp>
      <p:sp>
        <p:nvSpPr>
          <p:cNvPr id="65" name="TextBox 64"/>
          <p:cNvSpPr txBox="1"/>
          <p:nvPr/>
        </p:nvSpPr>
        <p:spPr>
          <a:xfrm rot="17788967">
            <a:off x="2917638" y="4868920"/>
            <a:ext cx="1798978" cy="307777"/>
          </a:xfrm>
          <a:prstGeom prst="rect">
            <a:avLst/>
          </a:prstGeom>
          <a:noFill/>
        </p:spPr>
        <p:txBody>
          <a:bodyPr wrap="square" rtlCol="0">
            <a:spAutoFit/>
          </a:bodyPr>
          <a:lstStyle/>
          <a:p>
            <a:r>
              <a:rPr lang="en-GB" sz="1400" dirty="0" smtClean="0"/>
              <a:t>Biological resources</a:t>
            </a:r>
            <a:endParaRPr lang="en-GB" sz="1400" dirty="0"/>
          </a:p>
        </p:txBody>
      </p:sp>
      <p:sp>
        <p:nvSpPr>
          <p:cNvPr id="67" name="TextBox 66"/>
          <p:cNvSpPr txBox="1"/>
          <p:nvPr/>
        </p:nvSpPr>
        <p:spPr>
          <a:xfrm rot="1850341">
            <a:off x="1235081" y="2705225"/>
            <a:ext cx="3393512" cy="307777"/>
          </a:xfrm>
          <a:prstGeom prst="rect">
            <a:avLst/>
          </a:prstGeom>
          <a:noFill/>
        </p:spPr>
        <p:txBody>
          <a:bodyPr wrap="square" rtlCol="0">
            <a:spAutoFit/>
          </a:bodyPr>
          <a:lstStyle/>
          <a:p>
            <a:r>
              <a:rPr lang="en-GB" sz="1400" dirty="0"/>
              <a:t>databank on health, ageing and retirement</a:t>
            </a:r>
          </a:p>
        </p:txBody>
      </p:sp>
      <p:sp>
        <p:nvSpPr>
          <p:cNvPr id="68" name="TextBox 67"/>
          <p:cNvSpPr txBox="1"/>
          <p:nvPr/>
        </p:nvSpPr>
        <p:spPr>
          <a:xfrm rot="480969">
            <a:off x="2047285" y="3389737"/>
            <a:ext cx="1814181" cy="307777"/>
          </a:xfrm>
          <a:prstGeom prst="rect">
            <a:avLst/>
          </a:prstGeom>
          <a:noFill/>
        </p:spPr>
        <p:txBody>
          <a:bodyPr wrap="square" rtlCol="0">
            <a:spAutoFit/>
          </a:bodyPr>
          <a:lstStyle/>
          <a:p>
            <a:r>
              <a:rPr lang="en-GB" sz="1400" dirty="0" smtClean="0"/>
              <a:t>Oceanography</a:t>
            </a:r>
            <a:endParaRPr lang="en-GB" sz="1400" dirty="0"/>
          </a:p>
        </p:txBody>
      </p:sp>
    </p:spTree>
    <p:extLst>
      <p:ext uri="{BB962C8B-B14F-4D97-AF65-F5344CB8AC3E}">
        <p14:creationId xmlns:p14="http://schemas.microsoft.com/office/powerpoint/2010/main" val="1459402992"/>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EUDAT services</a:t>
            </a:r>
            <a:endParaRPr lang="en-GB" dirty="0"/>
          </a:p>
        </p:txBody>
      </p:sp>
      <p:sp>
        <p:nvSpPr>
          <p:cNvPr id="3" name="Content Placeholder 2"/>
          <p:cNvSpPr>
            <a:spLocks noGrp="1"/>
          </p:cNvSpPr>
          <p:nvPr>
            <p:ph idx="1"/>
          </p:nvPr>
        </p:nvSpPr>
        <p:spPr>
          <a:xfrm>
            <a:off x="457200" y="1124745"/>
            <a:ext cx="8003232" cy="1008112"/>
          </a:xfrm>
        </p:spPr>
        <p:txBody>
          <a:bodyPr>
            <a:normAutofit/>
          </a:bodyPr>
          <a:lstStyle/>
          <a:p>
            <a:r>
              <a:rPr lang="en-GB" sz="2400" dirty="0"/>
              <a:t>EUDAT offers a pan-European </a:t>
            </a:r>
            <a:r>
              <a:rPr lang="en-GB" sz="2400" dirty="0" smtClean="0"/>
              <a:t>solution, providing </a:t>
            </a:r>
            <a:r>
              <a:rPr lang="en-GB" sz="2400" dirty="0"/>
              <a:t>a </a:t>
            </a:r>
            <a:r>
              <a:rPr lang="en-GB" sz="2400" dirty="0" smtClean="0"/>
              <a:t>generic set </a:t>
            </a:r>
            <a:r>
              <a:rPr lang="en-GB" sz="2400" dirty="0"/>
              <a:t>of </a:t>
            </a:r>
            <a:r>
              <a:rPr lang="en-GB" sz="2400" dirty="0" smtClean="0"/>
              <a:t>services to </a:t>
            </a:r>
            <a:r>
              <a:rPr lang="en-GB" sz="2400" dirty="0"/>
              <a:t>ensure minimum level of </a:t>
            </a:r>
            <a:r>
              <a:rPr lang="en-GB" sz="2400" dirty="0" smtClean="0"/>
              <a:t>interoperability</a:t>
            </a:r>
          </a:p>
          <a:p>
            <a:endParaRPr lang="en-GB" sz="2400" dirty="0"/>
          </a:p>
          <a:p>
            <a:endParaRPr lang="en-GB"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7864" y="2127168"/>
            <a:ext cx="5161140" cy="4706097"/>
          </a:xfrm>
          <a:prstGeom prst="rect">
            <a:avLst/>
          </a:prstGeom>
        </p:spPr>
      </p:pic>
      <p:sp>
        <p:nvSpPr>
          <p:cNvPr id="5" name="TextBox 4"/>
          <p:cNvSpPr txBox="1"/>
          <p:nvPr/>
        </p:nvSpPr>
        <p:spPr>
          <a:xfrm>
            <a:off x="323528" y="2996952"/>
            <a:ext cx="2808312" cy="1846659"/>
          </a:xfrm>
          <a:prstGeom prst="rect">
            <a:avLst/>
          </a:prstGeom>
          <a:noFill/>
        </p:spPr>
        <p:txBody>
          <a:bodyPr wrap="square" rtlCol="0">
            <a:spAutoFit/>
          </a:bodyPr>
          <a:lstStyle/>
          <a:p>
            <a:r>
              <a:rPr lang="en-GB" sz="2400" dirty="0"/>
              <a:t>Building common data services in close </a:t>
            </a:r>
            <a:r>
              <a:rPr lang="en-GB" sz="2400" dirty="0" smtClean="0"/>
              <a:t>collaboration with 25+ communities</a:t>
            </a:r>
            <a:endParaRPr lang="en-GB" sz="2400" dirty="0"/>
          </a:p>
          <a:p>
            <a:endParaRPr lang="en-GB" dirty="0"/>
          </a:p>
        </p:txBody>
      </p:sp>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1520" y="5589240"/>
            <a:ext cx="1728192" cy="1053775"/>
          </a:xfrm>
          <a:prstGeom prst="rect">
            <a:avLst/>
          </a:prstGeom>
        </p:spPr>
      </p:pic>
      <p:sp>
        <p:nvSpPr>
          <p:cNvPr id="7" name="Rectangle 6"/>
          <p:cNvSpPr/>
          <p:nvPr/>
        </p:nvSpPr>
        <p:spPr>
          <a:xfrm>
            <a:off x="6156176" y="6352128"/>
            <a:ext cx="2089739" cy="461665"/>
          </a:xfrm>
          <a:prstGeom prst="rect">
            <a:avLst/>
          </a:prstGeom>
        </p:spPr>
        <p:txBody>
          <a:bodyPr wrap="none">
            <a:spAutoFit/>
          </a:bodyPr>
          <a:lstStyle/>
          <a:p>
            <a:r>
              <a:rPr lang="en-GB" sz="2400" dirty="0" smtClean="0">
                <a:hlinkClick r:id="rId5"/>
              </a:rPr>
              <a:t>www.eudat.eu</a:t>
            </a:r>
            <a:r>
              <a:rPr lang="en-GB" sz="2400" dirty="0" smtClean="0"/>
              <a:t> </a:t>
            </a:r>
            <a:endParaRPr lang="en-GB" sz="2400" dirty="0"/>
          </a:p>
        </p:txBody>
      </p:sp>
    </p:spTree>
    <p:extLst>
      <p:ext uri="{BB962C8B-B14F-4D97-AF65-F5344CB8AC3E}">
        <p14:creationId xmlns:p14="http://schemas.microsoft.com/office/powerpoint/2010/main" val="286163348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4" name="Content Placeholder 3" descr="Capture.PNG"/>
          <p:cNvPicPr>
            <a:picLocks noGrp="1" noChangeAspect="1"/>
          </p:cNvPicPr>
          <p:nvPr>
            <p:ph idx="1"/>
          </p:nvPr>
        </p:nvPicPr>
        <p:blipFill>
          <a:blip r:embed="rId2" cstate="print"/>
          <a:stretch>
            <a:fillRect/>
          </a:stretch>
        </p:blipFill>
        <p:spPr>
          <a:xfrm>
            <a:off x="-1" y="0"/>
            <a:ext cx="9146705" cy="6858000"/>
          </a:xfr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EUDAT B2 service suite</a:t>
            </a:r>
            <a:endParaRPr lang="en-GB" dirty="0"/>
          </a:p>
        </p:txBody>
      </p:sp>
      <p:pic>
        <p:nvPicPr>
          <p:cNvPr id="4" name="Content Placeholder 3"/>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t="3845"/>
          <a:stretch/>
        </p:blipFill>
        <p:spPr>
          <a:xfrm>
            <a:off x="179512" y="1412776"/>
            <a:ext cx="4641333" cy="4808351"/>
          </a:xfrm>
        </p:spPr>
      </p:pic>
      <p:sp>
        <p:nvSpPr>
          <p:cNvPr id="5" name="Rectangle 4"/>
          <p:cNvSpPr/>
          <p:nvPr/>
        </p:nvSpPr>
        <p:spPr>
          <a:xfrm>
            <a:off x="5137974" y="1844824"/>
            <a:ext cx="3744416" cy="3785652"/>
          </a:xfrm>
          <a:prstGeom prst="rect">
            <a:avLst/>
          </a:prstGeom>
        </p:spPr>
        <p:txBody>
          <a:bodyPr wrap="square">
            <a:spAutoFit/>
          </a:bodyPr>
          <a:lstStyle/>
          <a:p>
            <a:pPr algn="ctr"/>
            <a:r>
              <a:rPr lang="en-GB" sz="2400" dirty="0"/>
              <a:t>Covering both access </a:t>
            </a:r>
            <a:r>
              <a:rPr lang="en-GB" sz="2400" dirty="0" smtClean="0"/>
              <a:t>and deposit</a:t>
            </a:r>
            <a:r>
              <a:rPr lang="en-GB" sz="2400" dirty="0"/>
              <a:t>, from informal </a:t>
            </a:r>
            <a:r>
              <a:rPr lang="en-GB" sz="2400" dirty="0" smtClean="0"/>
              <a:t>data </a:t>
            </a:r>
            <a:r>
              <a:rPr lang="en-GB" sz="2400" dirty="0"/>
              <a:t>sharing to long-term </a:t>
            </a:r>
            <a:r>
              <a:rPr lang="en-GB" sz="2400" dirty="0" smtClean="0"/>
              <a:t>archiving</a:t>
            </a:r>
            <a:r>
              <a:rPr lang="en-GB" sz="2400" dirty="0"/>
              <a:t>, and addressing </a:t>
            </a:r>
          </a:p>
          <a:p>
            <a:pPr algn="ctr"/>
            <a:r>
              <a:rPr lang="en-GB" sz="2400" dirty="0" smtClean="0"/>
              <a:t>identification, discoverability </a:t>
            </a:r>
            <a:r>
              <a:rPr lang="en-GB" sz="2400" dirty="0"/>
              <a:t>and </a:t>
            </a:r>
            <a:r>
              <a:rPr lang="en-GB" sz="2400" dirty="0" smtClean="0"/>
              <a:t>computability </a:t>
            </a:r>
            <a:r>
              <a:rPr lang="en-GB" sz="2400" dirty="0"/>
              <a:t>of </a:t>
            </a:r>
            <a:r>
              <a:rPr lang="en-GB" sz="2400" dirty="0" smtClean="0"/>
              <a:t>both long-tail </a:t>
            </a:r>
            <a:r>
              <a:rPr lang="en-GB" sz="2400" dirty="0"/>
              <a:t>and big data, </a:t>
            </a:r>
            <a:r>
              <a:rPr lang="en-GB" sz="2400" dirty="0" smtClean="0"/>
              <a:t>EUDAT’s </a:t>
            </a:r>
            <a:r>
              <a:rPr lang="en-GB" sz="2400" dirty="0"/>
              <a:t>services will </a:t>
            </a:r>
            <a:r>
              <a:rPr lang="en-GB" sz="2400" b="1" dirty="0" smtClean="0"/>
              <a:t>address </a:t>
            </a:r>
            <a:r>
              <a:rPr lang="en-GB" sz="2400" b="1" dirty="0"/>
              <a:t>the full lifecycle </a:t>
            </a:r>
            <a:r>
              <a:rPr lang="en-GB" sz="2400" b="1" dirty="0" smtClean="0"/>
              <a:t>of </a:t>
            </a:r>
            <a:r>
              <a:rPr lang="en-GB" sz="2400" b="1" dirty="0"/>
              <a:t>research data </a:t>
            </a:r>
          </a:p>
        </p:txBody>
      </p:sp>
    </p:spTree>
    <p:extLst>
      <p:ext uri="{BB962C8B-B14F-4D97-AF65-F5344CB8AC3E}">
        <p14:creationId xmlns:p14="http://schemas.microsoft.com/office/powerpoint/2010/main" val="360278200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txBox="1">
            <a:spLocks noGrp="1"/>
          </p:cNvSpPr>
          <p:nvPr>
            <p:ph type="title"/>
          </p:nvPr>
        </p:nvSpPr>
        <p:spPr>
          <a:xfrm>
            <a:off x="251520" y="440750"/>
            <a:ext cx="8568952" cy="683994"/>
          </a:xfrm>
        </p:spPr>
        <p:txBody>
          <a:bodyPr/>
          <a:lstStyle/>
          <a:p>
            <a:pPr eaLnBrk="1" hangingPunct="1"/>
            <a:r>
              <a:rPr lang="en-GB" altLang="en-US" dirty="0" smtClean="0"/>
              <a:t>Guidelines from the Commission</a:t>
            </a:r>
          </a:p>
        </p:txBody>
      </p:sp>
      <p:sp>
        <p:nvSpPr>
          <p:cNvPr id="3" name="Content Placeholder 2"/>
          <p:cNvSpPr txBox="1">
            <a:spLocks noGrp="1"/>
          </p:cNvSpPr>
          <p:nvPr>
            <p:ph idx="1"/>
          </p:nvPr>
        </p:nvSpPr>
        <p:spPr>
          <a:xfrm>
            <a:off x="301625" y="1527175"/>
            <a:ext cx="8504238" cy="4572000"/>
          </a:xfrm>
        </p:spPr>
        <p:txBody>
          <a:bodyPr/>
          <a:lstStyle/>
          <a:p>
            <a:pPr marL="342900" indent="-342900" eaLnBrk="1" fontAlgn="auto" hangingPunct="1">
              <a:spcAft>
                <a:spcPts val="0"/>
              </a:spcAft>
              <a:buSzPct val="100000"/>
              <a:buFont typeface="Arial" panose="020B0604020202020204" pitchFamily="34" charset="0"/>
              <a:buChar char="•"/>
              <a:defRPr/>
            </a:pPr>
            <a:r>
              <a:rPr lang="en-GB" sz="2500" dirty="0" smtClean="0"/>
              <a:t>Factsheet on Open Access</a:t>
            </a:r>
          </a:p>
          <a:p>
            <a:pPr marL="560070" lvl="2" indent="-285750" eaLnBrk="1" fontAlgn="auto" hangingPunct="1">
              <a:spcBef>
                <a:spcPts val="400"/>
              </a:spcBef>
              <a:spcAft>
                <a:spcPts val="0"/>
              </a:spcAft>
              <a:buClrTx/>
              <a:buSzPct val="100000"/>
              <a:buFont typeface="Calibri" panose="020F0502020204030204" pitchFamily="34" charset="0"/>
              <a:buChar char="–"/>
              <a:defRPr/>
            </a:pPr>
            <a:r>
              <a:rPr lang="en-GB" sz="1800" dirty="0" smtClean="0">
                <a:hlinkClick r:id="rId2"/>
              </a:rPr>
              <a:t>https://ec.europa.eu/programmes/horizon2020/sites/horizon2020/files/FactSheet_Open_Access.pdf</a:t>
            </a:r>
            <a:endParaRPr lang="en-GB" sz="1800" dirty="0" smtClean="0"/>
          </a:p>
          <a:p>
            <a:pPr marL="342900" indent="-342900" eaLnBrk="1" fontAlgn="auto" hangingPunct="1">
              <a:spcAft>
                <a:spcPts val="0"/>
              </a:spcAft>
              <a:buSzPct val="100000"/>
              <a:buFont typeface="Arial" panose="020B0604020202020204" pitchFamily="34" charset="0"/>
              <a:buChar char="•"/>
              <a:defRPr/>
            </a:pPr>
            <a:endParaRPr lang="en-GB" sz="2500" dirty="0" smtClean="0"/>
          </a:p>
          <a:p>
            <a:pPr marL="342900" indent="-342900" eaLnBrk="1" fontAlgn="auto" hangingPunct="1">
              <a:spcAft>
                <a:spcPts val="0"/>
              </a:spcAft>
              <a:buSzPct val="100000"/>
              <a:buFont typeface="Arial" panose="020B0604020202020204" pitchFamily="34" charset="0"/>
              <a:buChar char="•"/>
              <a:defRPr/>
            </a:pPr>
            <a:r>
              <a:rPr lang="en-GB" sz="2500" dirty="0" smtClean="0"/>
              <a:t>Guidelines on Open Access to Scientific Publications and Research Data in Horizon 2020</a:t>
            </a:r>
          </a:p>
          <a:p>
            <a:pPr marL="594899" lvl="2" indent="-342900" eaLnBrk="1" fontAlgn="auto" hangingPunct="1">
              <a:spcAft>
                <a:spcPts val="0"/>
              </a:spcAft>
              <a:buClrTx/>
              <a:buSzPct val="100000"/>
              <a:buFont typeface="Calibri" panose="020F0502020204030204" pitchFamily="34" charset="0"/>
              <a:buChar char="–"/>
              <a:defRPr/>
            </a:pPr>
            <a:r>
              <a:rPr lang="en-GB" sz="1900" dirty="0" smtClean="0">
                <a:hlinkClick r:id="rId3"/>
              </a:rPr>
              <a:t>http://ec.europa.eu/research/participants/data/ref/h2020/grants_manual/hi/oa_pilot/h2020-hi-oa-pilot-guide_en.pdf</a:t>
            </a:r>
            <a:r>
              <a:rPr lang="en-GB" sz="1900" dirty="0" smtClean="0"/>
              <a:t> </a:t>
            </a:r>
          </a:p>
          <a:p>
            <a:pPr marL="594899" lvl="2" indent="-342900" eaLnBrk="1" fontAlgn="auto" hangingPunct="1">
              <a:spcAft>
                <a:spcPts val="0"/>
              </a:spcAft>
              <a:buClrTx/>
              <a:buSzPct val="100000"/>
              <a:defRPr/>
            </a:pPr>
            <a:endParaRPr lang="en-GB" sz="2500" dirty="0" smtClean="0"/>
          </a:p>
          <a:p>
            <a:pPr marL="342900" indent="-342900" eaLnBrk="1" fontAlgn="auto" hangingPunct="1">
              <a:spcAft>
                <a:spcPts val="0"/>
              </a:spcAft>
              <a:buSzPct val="100000"/>
              <a:buFont typeface="Arial" panose="020B0604020202020204" pitchFamily="34" charset="0"/>
              <a:buChar char="•"/>
              <a:defRPr/>
            </a:pPr>
            <a:r>
              <a:rPr lang="en-GB" sz="2500" dirty="0" smtClean="0"/>
              <a:t>Guidelines on Data Management in Horizon 2020</a:t>
            </a:r>
          </a:p>
          <a:p>
            <a:pPr marL="594899" lvl="2" indent="-342900" eaLnBrk="1" fontAlgn="auto" hangingPunct="1">
              <a:spcAft>
                <a:spcPts val="0"/>
              </a:spcAft>
              <a:buClrTx/>
              <a:buSzPct val="100000"/>
              <a:buFont typeface="Calibri" panose="020F0502020204030204" pitchFamily="34" charset="0"/>
              <a:buChar char="–"/>
              <a:defRPr/>
            </a:pPr>
            <a:r>
              <a:rPr lang="en-GB" sz="1900" dirty="0" smtClean="0">
                <a:hlinkClick r:id="rId4"/>
              </a:rPr>
              <a:t>http://ec.europa.eu/research/participants/data/ref/h2020/grants_manual/hi/oa_pilot/h2020-hi-oa-data-mgt_en.pdf</a:t>
            </a:r>
          </a:p>
          <a:p>
            <a:pPr marL="273597" indent="-273597" eaLnBrk="1" fontAlgn="auto" hangingPunct="1">
              <a:spcAft>
                <a:spcPts val="0"/>
              </a:spcAft>
              <a:buSzPct val="100000"/>
              <a:buFont typeface="Wingdings 2"/>
              <a:buNone/>
              <a:defRPr/>
            </a:pPr>
            <a:endParaRPr lang="en-GB" sz="2500" dirty="0" smtClean="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txBox="1">
            <a:spLocks noGrp="1"/>
          </p:cNvSpPr>
          <p:nvPr>
            <p:ph type="title"/>
          </p:nvPr>
        </p:nvSpPr>
        <p:spPr/>
        <p:txBody>
          <a:bodyPr/>
          <a:lstStyle/>
          <a:p>
            <a:r>
              <a:rPr lang="en-GB" altLang="en-US" dirty="0"/>
              <a:t>Help on understanding the H2020 pilot</a:t>
            </a:r>
          </a:p>
        </p:txBody>
      </p:sp>
      <p:sp>
        <p:nvSpPr>
          <p:cNvPr id="32771" name="Content Placeholder 2"/>
          <p:cNvSpPr txBox="1">
            <a:spLocks noGrp="1"/>
          </p:cNvSpPr>
          <p:nvPr>
            <p:ph idx="1"/>
          </p:nvPr>
        </p:nvSpPr>
        <p:spPr>
          <a:xfrm>
            <a:off x="301625" y="1527175"/>
            <a:ext cx="8504238" cy="4572000"/>
          </a:xfrm>
        </p:spPr>
        <p:txBody>
          <a:bodyPr>
            <a:normAutofit/>
          </a:bodyPr>
          <a:lstStyle/>
          <a:p>
            <a:pPr eaLnBrk="1" hangingPunct="1"/>
            <a:r>
              <a:rPr lang="en-GB" altLang="en-US" sz="2400" dirty="0" smtClean="0"/>
              <a:t>OpenAIRE guide on the Open Research Data Pilot</a:t>
            </a:r>
          </a:p>
          <a:p>
            <a:pPr lvl="1" eaLnBrk="1" hangingPunct="1">
              <a:spcBef>
                <a:spcPts val="800"/>
              </a:spcBef>
              <a:buFont typeface="Wingdings" pitchFamily="2" charset="2"/>
              <a:buNone/>
            </a:pPr>
            <a:r>
              <a:rPr lang="en-GB" altLang="en-US" sz="1600" dirty="0" smtClean="0"/>
              <a:t>Are you supposed to deposit? &gt; What to deposit &gt; Where to deposit &gt; When to deposit</a:t>
            </a:r>
            <a:endParaRPr lang="en-GB" altLang="en-US" sz="3200" dirty="0" smtClean="0"/>
          </a:p>
          <a:p>
            <a:pPr lvl="1" eaLnBrk="1" hangingPunct="1">
              <a:buFont typeface="Wingdings" pitchFamily="2" charset="2"/>
              <a:buNone/>
            </a:pPr>
            <a:r>
              <a:rPr lang="en-GB" altLang="en-US" sz="1800" dirty="0" smtClean="0">
                <a:hlinkClick r:id="rId2"/>
              </a:rPr>
              <a:t>https://www.openaire.eu/oa-in-h2020/h2020/h2020-oa-data-pilot</a:t>
            </a:r>
            <a:endParaRPr lang="en-GB" altLang="en-US" sz="1800" dirty="0" smtClean="0"/>
          </a:p>
          <a:p>
            <a:pPr lvl="1" eaLnBrk="1" hangingPunct="1">
              <a:buFont typeface="Wingdings" pitchFamily="2" charset="2"/>
              <a:buNone/>
            </a:pPr>
            <a:endParaRPr lang="en-GB" altLang="en-US" sz="2000" dirty="0" smtClean="0"/>
          </a:p>
          <a:p>
            <a:pPr eaLnBrk="1" hangingPunct="1"/>
            <a:r>
              <a:rPr lang="en-GB" altLang="en-US" sz="2400" dirty="0" smtClean="0"/>
              <a:t>Joint statement by OpenAIRE, LIBER and COAR</a:t>
            </a:r>
          </a:p>
          <a:p>
            <a:pPr lvl="1" eaLnBrk="1" hangingPunct="1">
              <a:spcBef>
                <a:spcPts val="400"/>
              </a:spcBef>
              <a:buFont typeface="Wingdings" pitchFamily="2" charset="2"/>
              <a:buNone/>
            </a:pPr>
            <a:r>
              <a:rPr lang="en-GB" altLang="en-US" sz="1600" dirty="0" smtClean="0">
                <a:hlinkClick r:id="rId2"/>
              </a:rPr>
              <a:t>http://www.slideshare.net/libereurope/horizon-2020-opendatapilot20130703final</a:t>
            </a:r>
          </a:p>
          <a:p>
            <a:pPr lvl="1" eaLnBrk="1" hangingPunct="1">
              <a:spcBef>
                <a:spcPts val="400"/>
              </a:spcBef>
              <a:buFont typeface="Wingdings" pitchFamily="2" charset="2"/>
              <a:buNone/>
            </a:pPr>
            <a:endParaRPr lang="en-GB" altLang="en-US" sz="2000" dirty="0" smtClean="0"/>
          </a:p>
          <a:p>
            <a:pPr eaLnBrk="1" hangingPunct="1"/>
            <a:r>
              <a:rPr lang="en-GB" altLang="en-US" sz="2400" dirty="0" smtClean="0"/>
              <a:t>Help from your research office and national agencies </a:t>
            </a:r>
          </a:p>
          <a:p>
            <a:pPr marL="274320" lvl="1" indent="0">
              <a:buNone/>
            </a:pPr>
            <a:r>
              <a:rPr lang="en-GB" altLang="en-US" sz="1800" dirty="0" smtClean="0"/>
              <a:t>e.g. </a:t>
            </a:r>
            <a:r>
              <a:rPr lang="en-GB" altLang="en-US" sz="1800" dirty="0" smtClean="0">
                <a:hlinkClick r:id="rId3"/>
              </a:rPr>
              <a:t>http://www.ucl.ac.uk/research/europe/h2020</a:t>
            </a:r>
          </a:p>
          <a:p>
            <a:pPr lvl="1" eaLnBrk="1" hangingPunct="1">
              <a:buFont typeface="Wingdings" pitchFamily="2" charset="2"/>
              <a:buNone/>
            </a:pPr>
            <a:r>
              <a:rPr lang="en-GB" altLang="en-US" sz="1800" dirty="0" smtClean="0"/>
              <a:t>e.g. </a:t>
            </a:r>
            <a:r>
              <a:rPr lang="en-GB" altLang="en-US" sz="1800" dirty="0" smtClean="0">
                <a:hlinkClick r:id="rId3"/>
              </a:rPr>
              <a:t>https://www.h2020uk.org/home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908720"/>
            <a:ext cx="8363272" cy="683994"/>
          </a:xfrm>
        </p:spPr>
        <p:txBody>
          <a:bodyPr/>
          <a:lstStyle/>
          <a:p>
            <a:r>
              <a:rPr lang="en-GB" sz="5400" dirty="0" smtClean="0"/>
              <a:t>Thanks for listening</a:t>
            </a:r>
            <a:r>
              <a:rPr lang="en-GB" b="0" dirty="0"/>
              <a:t> </a:t>
            </a:r>
            <a:endParaRPr lang="en-GB" dirty="0"/>
          </a:p>
        </p:txBody>
      </p:sp>
      <p:sp>
        <p:nvSpPr>
          <p:cNvPr id="3" name="Content Placeholder 2"/>
          <p:cNvSpPr>
            <a:spLocks noGrp="1"/>
          </p:cNvSpPr>
          <p:nvPr>
            <p:ph idx="1"/>
          </p:nvPr>
        </p:nvSpPr>
        <p:spPr>
          <a:xfrm>
            <a:off x="395536" y="2492896"/>
            <a:ext cx="7560840" cy="4248472"/>
          </a:xfrm>
        </p:spPr>
        <p:txBody>
          <a:bodyPr>
            <a:normAutofit fontScale="85000" lnSpcReduction="20000"/>
          </a:bodyPr>
          <a:lstStyle/>
          <a:p>
            <a:pPr algn="ctr">
              <a:defRPr/>
            </a:pPr>
            <a:r>
              <a:rPr lang="en-GB" sz="3200" dirty="0"/>
              <a:t>DCC </a:t>
            </a:r>
            <a:r>
              <a:rPr lang="en-GB" sz="3200" dirty="0" smtClean="0"/>
              <a:t>resources:</a:t>
            </a:r>
            <a:endParaRPr lang="en-GB" sz="3200" dirty="0"/>
          </a:p>
          <a:p>
            <a:pPr algn="ctr">
              <a:defRPr/>
            </a:pPr>
            <a:r>
              <a:rPr lang="en-GB" sz="3200" dirty="0" smtClean="0">
                <a:hlinkClick r:id="rId2"/>
              </a:rPr>
              <a:t>www.dcc.ac.uk/resources</a:t>
            </a:r>
            <a:endParaRPr lang="en-GB" sz="4000" u="sng" dirty="0"/>
          </a:p>
          <a:p>
            <a:pPr algn="ctr">
              <a:defRPr/>
            </a:pPr>
            <a:endParaRPr lang="en-GB" sz="3200" dirty="0" smtClean="0"/>
          </a:p>
          <a:p>
            <a:pPr algn="ctr">
              <a:defRPr/>
            </a:pPr>
            <a:r>
              <a:rPr lang="en-GB" sz="3200" dirty="0" smtClean="0"/>
              <a:t>Follow </a:t>
            </a:r>
            <a:r>
              <a:rPr lang="en-GB" sz="3200" dirty="0"/>
              <a:t>us on twitter:</a:t>
            </a:r>
          </a:p>
          <a:p>
            <a:pPr algn="ctr">
              <a:defRPr/>
            </a:pPr>
            <a:r>
              <a:rPr lang="en-GB" sz="3200" dirty="0"/>
              <a:t> @digitalcuration and #</a:t>
            </a:r>
            <a:r>
              <a:rPr lang="en-GB" sz="3200" dirty="0" err="1" smtClean="0"/>
              <a:t>ukdcc</a:t>
            </a:r>
            <a:endParaRPr lang="en-GB" sz="3200" dirty="0" smtClean="0"/>
          </a:p>
          <a:p>
            <a:pPr algn="ctr">
              <a:defRPr/>
            </a:pPr>
            <a:endParaRPr lang="en-GB" sz="6400" dirty="0"/>
          </a:p>
          <a:p>
            <a:pPr>
              <a:defRPr/>
            </a:pPr>
            <a:r>
              <a:rPr lang="en-GB" sz="2200" dirty="0" smtClean="0"/>
              <a:t>Acknowledgement: many thanks to Daniel </a:t>
            </a:r>
            <a:r>
              <a:rPr lang="en-GB" sz="2200" dirty="0" err="1" smtClean="0"/>
              <a:t>Spichtinger</a:t>
            </a:r>
            <a:r>
              <a:rPr lang="en-GB" sz="2200" dirty="0" smtClean="0"/>
              <a:t>, Celina </a:t>
            </a:r>
            <a:r>
              <a:rPr lang="en-GB" sz="2200" dirty="0" err="1" smtClean="0"/>
              <a:t>Ramjoue</a:t>
            </a:r>
            <a:r>
              <a:rPr lang="en-GB" sz="2200" dirty="0" smtClean="0"/>
              <a:t> and colleagues for the EC-branded slides and to Birgit Schmidt for the details on the EC’s open access requirements, courtesy of the FOSTER project</a:t>
            </a:r>
            <a:endParaRPr lang="en-GB" sz="2200" dirty="0"/>
          </a:p>
          <a:p>
            <a:endParaRPr lang="en-GB" dirty="0"/>
          </a:p>
        </p:txBody>
      </p:sp>
      <p:pic>
        <p:nvPicPr>
          <p:cNvPr id="4" name="Picture 14"/>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2881"/>
          <a:stretch/>
        </p:blipFill>
        <p:spPr bwMode="auto">
          <a:xfrm>
            <a:off x="8376174" y="0"/>
            <a:ext cx="80433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889067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pic>
        <p:nvPicPr>
          <p:cNvPr id="6" name="Content Placeholder 5" descr="Capture.PNG"/>
          <p:cNvPicPr>
            <a:picLocks noGrp="1" noChangeAspect="1"/>
          </p:cNvPicPr>
          <p:nvPr>
            <p:ph idx="1"/>
          </p:nvPr>
        </p:nvPicPr>
        <p:blipFill>
          <a:blip r:embed="rId2" cstate="print"/>
          <a:stretch>
            <a:fillRect/>
          </a:stretch>
        </p:blipFill>
        <p:spPr>
          <a:xfrm>
            <a:off x="0" y="0"/>
            <a:ext cx="9144000" cy="6870180"/>
          </a:xfrm>
        </p:spPr>
      </p:pic>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497063795"/>
              </p:ext>
            </p:extLst>
          </p:nvPr>
        </p:nvGraphicFramePr>
        <p:xfrm>
          <a:off x="1979712" y="2636912"/>
          <a:ext cx="5345694" cy="24964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12-Point Star 15"/>
          <p:cNvSpPr>
            <a:spLocks noChangeArrowheads="1"/>
          </p:cNvSpPr>
          <p:nvPr/>
        </p:nvSpPr>
        <p:spPr bwMode="auto">
          <a:xfrm>
            <a:off x="1979712" y="2060848"/>
            <a:ext cx="5038725" cy="3973512"/>
          </a:xfrm>
          <a:custGeom>
            <a:avLst/>
            <a:gdLst>
              <a:gd name="T0" fmla="*/ 22344197 w 5600700"/>
              <a:gd name="T1" fmla="*/ 2151565 h 4537075"/>
              <a:gd name="T2" fmla="*/ 23948444 w 5600700"/>
              <a:gd name="T3" fmla="*/ 4303129 h 4537075"/>
              <a:gd name="T4" fmla="*/ 22344197 w 5600700"/>
              <a:gd name="T5" fmla="*/ 6454690 h 4537075"/>
              <a:gd name="T6" fmla="*/ 17961332 w 5600700"/>
              <a:gd name="T7" fmla="*/ 8029746 h 4537075"/>
              <a:gd name="T8" fmla="*/ 11974220 w 5600700"/>
              <a:gd name="T9" fmla="*/ 8606255 h 4537075"/>
              <a:gd name="T10" fmla="*/ 5987111 w 5600700"/>
              <a:gd name="T11" fmla="*/ 8029746 h 4537075"/>
              <a:gd name="T12" fmla="*/ 1604239 w 5600700"/>
              <a:gd name="T13" fmla="*/ 6454690 h 4537075"/>
              <a:gd name="T14" fmla="*/ 0 w 5600700"/>
              <a:gd name="T15" fmla="*/ 4303129 h 4537075"/>
              <a:gd name="T16" fmla="*/ 1604239 w 5600700"/>
              <a:gd name="T17" fmla="*/ 2151565 h 4537075"/>
              <a:gd name="T18" fmla="*/ 5987111 w 5600700"/>
              <a:gd name="T19" fmla="*/ 576508 h 4537075"/>
              <a:gd name="T20" fmla="*/ 11974220 w 5600700"/>
              <a:gd name="T21" fmla="*/ 0 h 4537075"/>
              <a:gd name="T22" fmla="*/ 17961332 w 5600700"/>
              <a:gd name="T23" fmla="*/ 576508 h 453707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1315240 w 5600700"/>
              <a:gd name="T37" fmla="*/ 1065464 h 4537075"/>
              <a:gd name="T38" fmla="*/ 4285460 w 5600700"/>
              <a:gd name="T39" fmla="*/ 3471611 h 4537075"/>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5600700" h="4537075">
                <a:moveTo>
                  <a:pt x="0" y="2268538"/>
                </a:moveTo>
                <a:lnTo>
                  <a:pt x="771652" y="1828182"/>
                </a:lnTo>
                <a:lnTo>
                  <a:pt x="375176" y="1134269"/>
                </a:lnTo>
                <a:lnTo>
                  <a:pt x="1315240" y="1065464"/>
                </a:lnTo>
                <a:lnTo>
                  <a:pt x="1400175" y="303926"/>
                </a:lnTo>
                <a:lnTo>
                  <a:pt x="2256762" y="625108"/>
                </a:lnTo>
                <a:lnTo>
                  <a:pt x="2800350" y="0"/>
                </a:lnTo>
                <a:lnTo>
                  <a:pt x="3343938" y="625108"/>
                </a:lnTo>
                <a:lnTo>
                  <a:pt x="4200525" y="303926"/>
                </a:lnTo>
                <a:lnTo>
                  <a:pt x="4285460" y="1065464"/>
                </a:lnTo>
                <a:lnTo>
                  <a:pt x="5225524" y="1134269"/>
                </a:lnTo>
                <a:lnTo>
                  <a:pt x="4829048" y="1828182"/>
                </a:lnTo>
                <a:lnTo>
                  <a:pt x="5600700" y="2268538"/>
                </a:lnTo>
                <a:lnTo>
                  <a:pt x="4829048" y="2708893"/>
                </a:lnTo>
                <a:lnTo>
                  <a:pt x="5225524" y="3402806"/>
                </a:lnTo>
                <a:lnTo>
                  <a:pt x="4285460" y="3471611"/>
                </a:lnTo>
                <a:lnTo>
                  <a:pt x="4200525" y="4233149"/>
                </a:lnTo>
                <a:lnTo>
                  <a:pt x="3343938" y="3911967"/>
                </a:lnTo>
                <a:lnTo>
                  <a:pt x="2800350" y="4537075"/>
                </a:lnTo>
                <a:lnTo>
                  <a:pt x="2256762" y="3911967"/>
                </a:lnTo>
                <a:lnTo>
                  <a:pt x="1400175" y="4233149"/>
                </a:lnTo>
                <a:lnTo>
                  <a:pt x="1315240" y="3471611"/>
                </a:lnTo>
                <a:lnTo>
                  <a:pt x="375176" y="3402806"/>
                </a:lnTo>
                <a:lnTo>
                  <a:pt x="771652" y="2708893"/>
                </a:lnTo>
                <a:lnTo>
                  <a:pt x="0" y="2268538"/>
                </a:lnTo>
                <a:close/>
              </a:path>
            </a:pathLst>
          </a:custGeom>
          <a:noFill/>
          <a:ln w="9525">
            <a:solidFill>
              <a:schemeClr val="tx1"/>
            </a:solidFill>
            <a:miter lim="800000"/>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lIns="91428" tIns="45715" rIns="91428" bIns="45715" anchor="ctr"/>
          <a:lstStyle/>
          <a:p>
            <a:pPr>
              <a:defRPr/>
            </a:pPr>
            <a:endParaRPr lang="en-GB" b="1" dirty="0">
              <a:ea typeface="MS PGothic" pitchFamily="34" charset="-128"/>
            </a:endParaRPr>
          </a:p>
        </p:txBody>
      </p:sp>
      <p:grpSp>
        <p:nvGrpSpPr>
          <p:cNvPr id="20" name="Group 19"/>
          <p:cNvGrpSpPr/>
          <p:nvPr/>
        </p:nvGrpSpPr>
        <p:grpSpPr>
          <a:xfrm>
            <a:off x="539552" y="1196752"/>
            <a:ext cx="7848674" cy="5472608"/>
            <a:chOff x="395288" y="981075"/>
            <a:chExt cx="8208962" cy="5688013"/>
          </a:xfrm>
        </p:grpSpPr>
        <p:sp>
          <p:nvSpPr>
            <p:cNvPr id="5" name="Oval 4"/>
            <p:cNvSpPr>
              <a:spLocks noChangeArrowheads="1"/>
            </p:cNvSpPr>
            <p:nvPr/>
          </p:nvSpPr>
          <p:spPr bwMode="auto">
            <a:xfrm>
              <a:off x="7151688" y="3402013"/>
              <a:ext cx="1308100" cy="963612"/>
            </a:xfrm>
            <a:prstGeom prst="ellipse">
              <a:avLst/>
            </a:prstGeom>
            <a:solidFill>
              <a:srgbClr val="BDDEFF"/>
            </a:solidFill>
            <a:ln w="9525">
              <a:solidFill>
                <a:schemeClr val="tx1"/>
              </a:solidFill>
              <a:round/>
              <a:headEnd/>
              <a:tailEnd/>
            </a:ln>
            <a:effectLst>
              <a:outerShdw blurRad="40000" dist="23000" dir="5400000" rotWithShape="0">
                <a:srgbClr val="808080">
                  <a:alpha val="34998"/>
                </a:srgbClr>
              </a:outerShdw>
            </a:effectLst>
          </p:spPr>
          <p:txBody>
            <a:bodyPr lIns="91428" tIns="45715" rIns="91428" bIns="45715" anchor="ctr"/>
            <a:lstStyle/>
            <a:p>
              <a:pPr algn="ctr" fontAlgn="auto">
                <a:spcBef>
                  <a:spcPts val="0"/>
                </a:spcBef>
                <a:spcAft>
                  <a:spcPts val="0"/>
                </a:spcAft>
                <a:defRPr/>
              </a:pPr>
              <a:r>
                <a:rPr lang="en-US" sz="1400" b="1" dirty="0">
                  <a:solidFill>
                    <a:schemeClr val="tx1"/>
                  </a:solidFill>
                  <a:latin typeface="+mn-lt"/>
                  <a:ea typeface="+mn-ea"/>
                </a:rPr>
                <a:t>Open access</a:t>
              </a:r>
            </a:p>
          </p:txBody>
        </p:sp>
        <p:sp>
          <p:nvSpPr>
            <p:cNvPr id="6" name="Oval 5"/>
            <p:cNvSpPr>
              <a:spLocks noChangeArrowheads="1"/>
            </p:cNvSpPr>
            <p:nvPr/>
          </p:nvSpPr>
          <p:spPr bwMode="auto">
            <a:xfrm>
              <a:off x="1946275" y="5589588"/>
              <a:ext cx="1689100" cy="935037"/>
            </a:xfrm>
            <a:prstGeom prst="ellipse">
              <a:avLst/>
            </a:prstGeom>
            <a:solidFill>
              <a:srgbClr val="BDDEFF"/>
            </a:solidFill>
            <a:ln w="9525">
              <a:solidFill>
                <a:schemeClr val="tx1"/>
              </a:solidFill>
              <a:round/>
              <a:headEnd/>
              <a:tailEnd/>
            </a:ln>
            <a:effectLst>
              <a:outerShdw blurRad="40000" dist="23000" dir="5400000" rotWithShape="0">
                <a:srgbClr val="808080">
                  <a:alpha val="34998"/>
                </a:srgbClr>
              </a:outerShdw>
            </a:effectLst>
          </p:spPr>
          <p:txBody>
            <a:bodyPr lIns="91428" tIns="45715" rIns="91428" bIns="45715" anchor="ctr"/>
            <a:lstStyle/>
            <a:p>
              <a:pPr algn="ctr" fontAlgn="auto">
                <a:spcBef>
                  <a:spcPts val="0"/>
                </a:spcBef>
                <a:spcAft>
                  <a:spcPts val="0"/>
                </a:spcAft>
                <a:defRPr/>
              </a:pPr>
              <a:r>
                <a:rPr lang="en-US" sz="1400" b="1" dirty="0">
                  <a:solidFill>
                    <a:schemeClr val="tx1"/>
                  </a:solidFill>
                  <a:latin typeface="+mn-lt"/>
                  <a:ea typeface="+mn-ea"/>
                </a:rPr>
                <a:t>Scientific blogs</a:t>
              </a:r>
            </a:p>
          </p:txBody>
        </p:sp>
        <p:sp>
          <p:nvSpPr>
            <p:cNvPr id="7" name="Oval 6"/>
            <p:cNvSpPr>
              <a:spLocks noChangeArrowheads="1"/>
            </p:cNvSpPr>
            <p:nvPr/>
          </p:nvSpPr>
          <p:spPr bwMode="auto">
            <a:xfrm>
              <a:off x="4787900" y="5734050"/>
              <a:ext cx="2268538" cy="935038"/>
            </a:xfrm>
            <a:prstGeom prst="ellipse">
              <a:avLst/>
            </a:prstGeom>
            <a:solidFill>
              <a:srgbClr val="BDDEFF"/>
            </a:solidFill>
            <a:ln w="9525">
              <a:solidFill>
                <a:schemeClr val="tx1"/>
              </a:solidFill>
              <a:round/>
              <a:headEnd/>
              <a:tailEnd/>
            </a:ln>
            <a:effectLst>
              <a:outerShdw blurRad="40000" dist="23000" dir="5400000" rotWithShape="0">
                <a:srgbClr val="808080">
                  <a:alpha val="34998"/>
                </a:srgbClr>
              </a:outerShdw>
            </a:effectLst>
          </p:spPr>
          <p:txBody>
            <a:bodyPr lIns="91428" tIns="45715" rIns="91428" bIns="45715" anchor="ctr"/>
            <a:lstStyle/>
            <a:p>
              <a:pPr algn="ctr" fontAlgn="auto">
                <a:spcBef>
                  <a:spcPts val="0"/>
                </a:spcBef>
                <a:spcAft>
                  <a:spcPts val="0"/>
                </a:spcAft>
                <a:defRPr/>
              </a:pPr>
              <a:r>
                <a:rPr lang="en-US" sz="1400" b="1" dirty="0">
                  <a:solidFill>
                    <a:schemeClr val="tx1"/>
                  </a:solidFill>
                  <a:latin typeface="+mn-lt"/>
                  <a:ea typeface="+mn-ea"/>
                </a:rPr>
                <a:t>Collaborative bibliographies</a:t>
              </a:r>
            </a:p>
          </p:txBody>
        </p:sp>
        <p:sp>
          <p:nvSpPr>
            <p:cNvPr id="8" name="Oval 7"/>
            <p:cNvSpPr>
              <a:spLocks noChangeArrowheads="1"/>
            </p:cNvSpPr>
            <p:nvPr/>
          </p:nvSpPr>
          <p:spPr bwMode="auto">
            <a:xfrm>
              <a:off x="6765925" y="4724400"/>
              <a:ext cx="1838325" cy="1008063"/>
            </a:xfrm>
            <a:prstGeom prst="ellipse">
              <a:avLst/>
            </a:prstGeom>
            <a:solidFill>
              <a:srgbClr val="BDDEFF"/>
            </a:solidFill>
            <a:ln w="9525">
              <a:solidFill>
                <a:schemeClr val="tx1"/>
              </a:solidFill>
              <a:round/>
              <a:headEnd/>
              <a:tailEnd/>
            </a:ln>
            <a:effectLst>
              <a:outerShdw blurRad="40000" dist="23000" dir="5400000" rotWithShape="0">
                <a:srgbClr val="808080">
                  <a:alpha val="34998"/>
                </a:srgbClr>
              </a:outerShdw>
            </a:effectLst>
          </p:spPr>
          <p:txBody>
            <a:bodyPr lIns="91428" tIns="45715" rIns="91428" bIns="45715" anchor="ctr"/>
            <a:lstStyle/>
            <a:p>
              <a:pPr algn="ctr">
                <a:defRPr/>
              </a:pPr>
              <a:r>
                <a:rPr lang="en-US" sz="1400" b="1" dirty="0">
                  <a:solidFill>
                    <a:schemeClr val="tx1"/>
                  </a:solidFill>
                  <a:latin typeface="+mn-lt"/>
                  <a:ea typeface="ＭＳ Ｐゴシック" pitchFamily="-83" charset="-128"/>
                  <a:cs typeface="ＭＳ Ｐゴシック" pitchFamily="-83" charset="-128"/>
                </a:rPr>
                <a:t>Alternative Reputation systems</a:t>
              </a:r>
            </a:p>
          </p:txBody>
        </p:sp>
        <p:sp>
          <p:nvSpPr>
            <p:cNvPr id="9" name="Oval 8"/>
            <p:cNvSpPr>
              <a:spLocks noChangeArrowheads="1"/>
            </p:cNvSpPr>
            <p:nvPr/>
          </p:nvSpPr>
          <p:spPr bwMode="auto">
            <a:xfrm>
              <a:off x="3851275" y="981075"/>
              <a:ext cx="1508125" cy="819150"/>
            </a:xfrm>
            <a:prstGeom prst="ellipse">
              <a:avLst/>
            </a:prstGeom>
            <a:solidFill>
              <a:srgbClr val="BDDEFF"/>
            </a:solidFill>
            <a:ln w="9525">
              <a:solidFill>
                <a:schemeClr val="tx1"/>
              </a:solidFill>
              <a:round/>
              <a:headEnd/>
              <a:tailEnd/>
            </a:ln>
            <a:effectLst>
              <a:outerShdw blurRad="40000" dist="23000" dir="5400000" rotWithShape="0">
                <a:srgbClr val="808080">
                  <a:alpha val="34998"/>
                </a:srgbClr>
              </a:outerShdw>
            </a:effectLst>
          </p:spPr>
          <p:txBody>
            <a:bodyPr lIns="91428" tIns="45715" rIns="91428" bIns="45715" anchor="ctr"/>
            <a:lstStyle/>
            <a:p>
              <a:pPr algn="ctr" fontAlgn="auto">
                <a:spcBef>
                  <a:spcPts val="0"/>
                </a:spcBef>
                <a:spcAft>
                  <a:spcPts val="0"/>
                </a:spcAft>
                <a:defRPr/>
              </a:pPr>
              <a:r>
                <a:rPr lang="en-US" sz="1400" b="1" dirty="0">
                  <a:solidFill>
                    <a:schemeClr val="tx1"/>
                  </a:solidFill>
                  <a:latin typeface="+mn-lt"/>
                  <a:ea typeface="+mn-ea"/>
                </a:rPr>
                <a:t>Citizens science</a:t>
              </a:r>
            </a:p>
          </p:txBody>
        </p:sp>
        <p:sp>
          <p:nvSpPr>
            <p:cNvPr id="10" name="Oval 9"/>
            <p:cNvSpPr>
              <a:spLocks noChangeArrowheads="1"/>
            </p:cNvSpPr>
            <p:nvPr/>
          </p:nvSpPr>
          <p:spPr bwMode="auto">
            <a:xfrm>
              <a:off x="5646738" y="1116013"/>
              <a:ext cx="1157287" cy="1160462"/>
            </a:xfrm>
            <a:prstGeom prst="ellipse">
              <a:avLst/>
            </a:prstGeom>
            <a:solidFill>
              <a:srgbClr val="BDDEFF"/>
            </a:solidFill>
            <a:ln w="9525">
              <a:solidFill>
                <a:schemeClr val="tx1"/>
              </a:solidFill>
              <a:round/>
              <a:headEnd/>
              <a:tailEnd/>
            </a:ln>
            <a:effectLst>
              <a:outerShdw blurRad="40000" dist="23000" dir="5400000" rotWithShape="0">
                <a:srgbClr val="808080">
                  <a:alpha val="34998"/>
                </a:srgbClr>
              </a:outerShdw>
            </a:effectLst>
          </p:spPr>
          <p:txBody>
            <a:bodyPr lIns="91428" tIns="45715" rIns="91428" bIns="45715" anchor="ctr"/>
            <a:lstStyle/>
            <a:p>
              <a:pPr algn="ctr" fontAlgn="auto">
                <a:spcBef>
                  <a:spcPts val="0"/>
                </a:spcBef>
                <a:spcAft>
                  <a:spcPts val="0"/>
                </a:spcAft>
                <a:defRPr/>
              </a:pPr>
              <a:r>
                <a:rPr lang="en-US" sz="1400" b="1" dirty="0">
                  <a:solidFill>
                    <a:schemeClr val="tx1"/>
                  </a:solidFill>
                  <a:latin typeface="+mn-lt"/>
                  <a:ea typeface="+mn-ea"/>
                </a:rPr>
                <a:t>Open code</a:t>
              </a:r>
            </a:p>
          </p:txBody>
        </p:sp>
        <p:sp>
          <p:nvSpPr>
            <p:cNvPr id="11" name="Oval 10"/>
            <p:cNvSpPr>
              <a:spLocks noChangeArrowheads="1"/>
            </p:cNvSpPr>
            <p:nvPr/>
          </p:nvSpPr>
          <p:spPr bwMode="auto">
            <a:xfrm>
              <a:off x="395288" y="1844675"/>
              <a:ext cx="1873250" cy="1008063"/>
            </a:xfrm>
            <a:prstGeom prst="ellipse">
              <a:avLst/>
            </a:prstGeom>
            <a:solidFill>
              <a:srgbClr val="BDDEFF"/>
            </a:solidFill>
            <a:ln w="9525">
              <a:solidFill>
                <a:schemeClr val="tx1"/>
              </a:solidFill>
              <a:round/>
              <a:headEnd/>
              <a:tailEnd/>
            </a:ln>
            <a:effectLst>
              <a:outerShdw blurRad="40000" dist="23000" dir="5400000" rotWithShape="0">
                <a:srgbClr val="808080">
                  <a:alpha val="34998"/>
                </a:srgbClr>
              </a:outerShdw>
            </a:effectLst>
          </p:spPr>
          <p:txBody>
            <a:bodyPr lIns="91428" tIns="45715" rIns="91428" bIns="45715" anchor="ctr"/>
            <a:lstStyle/>
            <a:p>
              <a:pPr algn="ctr">
                <a:defRPr/>
              </a:pPr>
              <a:r>
                <a:rPr lang="en-US" sz="1400" b="1" dirty="0">
                  <a:solidFill>
                    <a:schemeClr val="tx1"/>
                  </a:solidFill>
                  <a:latin typeface="+mn-lt"/>
                  <a:ea typeface="ＭＳ Ｐゴシック" pitchFamily="-83" charset="-128"/>
                  <a:cs typeface="ＭＳ Ｐゴシック" pitchFamily="-83" charset="-128"/>
                </a:rPr>
                <a:t>Open workflows</a:t>
              </a:r>
            </a:p>
          </p:txBody>
        </p:sp>
        <p:sp>
          <p:nvSpPr>
            <p:cNvPr id="12" name="Oval 11"/>
            <p:cNvSpPr>
              <a:spLocks noChangeArrowheads="1"/>
            </p:cNvSpPr>
            <p:nvPr/>
          </p:nvSpPr>
          <p:spPr bwMode="auto">
            <a:xfrm>
              <a:off x="468313" y="4292600"/>
              <a:ext cx="1800225" cy="1009650"/>
            </a:xfrm>
            <a:prstGeom prst="ellipse">
              <a:avLst/>
            </a:prstGeom>
            <a:solidFill>
              <a:srgbClr val="BDDEFF"/>
            </a:solidFill>
            <a:ln w="9525">
              <a:solidFill>
                <a:schemeClr val="tx1"/>
              </a:solidFill>
              <a:round/>
              <a:headEnd/>
              <a:tailEnd/>
            </a:ln>
            <a:effectLst>
              <a:outerShdw blurRad="40000" dist="23000" dir="5400000" rotWithShape="0">
                <a:srgbClr val="808080">
                  <a:alpha val="34998"/>
                </a:srgbClr>
              </a:outerShdw>
            </a:effectLst>
          </p:spPr>
          <p:txBody>
            <a:bodyPr lIns="91428" tIns="45715" rIns="91428" bIns="45715" anchor="ctr"/>
            <a:lstStyle/>
            <a:p>
              <a:pPr algn="ctr" fontAlgn="auto">
                <a:spcBef>
                  <a:spcPts val="0"/>
                </a:spcBef>
                <a:spcAft>
                  <a:spcPts val="0"/>
                </a:spcAft>
                <a:defRPr/>
              </a:pPr>
              <a:r>
                <a:rPr lang="en-US" sz="1400" b="1" dirty="0">
                  <a:solidFill>
                    <a:schemeClr val="tx1"/>
                  </a:solidFill>
                  <a:latin typeface="+mn-lt"/>
                  <a:ea typeface="+mn-ea"/>
                </a:rPr>
                <a:t>Open annotation</a:t>
              </a:r>
            </a:p>
          </p:txBody>
        </p:sp>
        <p:sp>
          <p:nvSpPr>
            <p:cNvPr id="13" name="Oval 12"/>
            <p:cNvSpPr>
              <a:spLocks noChangeArrowheads="1"/>
            </p:cNvSpPr>
            <p:nvPr/>
          </p:nvSpPr>
          <p:spPr bwMode="auto">
            <a:xfrm>
              <a:off x="531813" y="3051175"/>
              <a:ext cx="1231900" cy="1025525"/>
            </a:xfrm>
            <a:prstGeom prst="ellipse">
              <a:avLst/>
            </a:prstGeom>
            <a:solidFill>
              <a:srgbClr val="BDDEFF"/>
            </a:solidFill>
            <a:ln w="9525">
              <a:solidFill>
                <a:schemeClr val="tx1"/>
              </a:solidFill>
              <a:round/>
              <a:headEnd/>
              <a:tailEnd/>
            </a:ln>
            <a:effectLst>
              <a:outerShdw blurRad="40000" dist="23000" dir="5400000" rotWithShape="0">
                <a:srgbClr val="808080">
                  <a:alpha val="34998"/>
                </a:srgbClr>
              </a:outerShdw>
            </a:effectLst>
          </p:spPr>
          <p:txBody>
            <a:bodyPr lIns="91428" tIns="45715" rIns="91428" bIns="45715" anchor="ctr"/>
            <a:lstStyle/>
            <a:p>
              <a:pPr algn="ctr" fontAlgn="auto">
                <a:spcBef>
                  <a:spcPts val="0"/>
                </a:spcBef>
                <a:spcAft>
                  <a:spcPts val="0"/>
                </a:spcAft>
                <a:defRPr/>
              </a:pPr>
              <a:r>
                <a:rPr lang="en-US" sz="1400" b="1" dirty="0">
                  <a:solidFill>
                    <a:schemeClr val="tx1"/>
                  </a:solidFill>
                  <a:latin typeface="+mn-lt"/>
                  <a:ea typeface="+mn-ea"/>
                </a:rPr>
                <a:t>Open data</a:t>
              </a:r>
            </a:p>
          </p:txBody>
        </p:sp>
        <p:sp>
          <p:nvSpPr>
            <p:cNvPr id="15" name="Oval 14"/>
            <p:cNvSpPr>
              <a:spLocks noChangeArrowheads="1"/>
            </p:cNvSpPr>
            <p:nvPr/>
          </p:nvSpPr>
          <p:spPr bwMode="auto">
            <a:xfrm>
              <a:off x="6775450" y="2014538"/>
              <a:ext cx="1181100" cy="1127125"/>
            </a:xfrm>
            <a:prstGeom prst="ellipse">
              <a:avLst/>
            </a:prstGeom>
            <a:solidFill>
              <a:srgbClr val="BDDEFF"/>
            </a:solidFill>
            <a:ln w="9525">
              <a:solidFill>
                <a:schemeClr val="tx1"/>
              </a:solidFill>
              <a:round/>
              <a:headEnd/>
              <a:tailEnd/>
            </a:ln>
            <a:effectLst>
              <a:outerShdw blurRad="40000" dist="23000" dir="5400000" rotWithShape="0">
                <a:srgbClr val="808080">
                  <a:alpha val="34998"/>
                </a:srgbClr>
              </a:outerShdw>
            </a:effectLst>
          </p:spPr>
          <p:txBody>
            <a:bodyPr lIns="91428" tIns="45715" rIns="91428" bIns="45715" anchor="ctr"/>
            <a:lstStyle/>
            <a:p>
              <a:pPr algn="ctr" fontAlgn="auto">
                <a:spcBef>
                  <a:spcPts val="0"/>
                </a:spcBef>
                <a:spcAft>
                  <a:spcPts val="0"/>
                </a:spcAft>
                <a:defRPr/>
              </a:pPr>
              <a:r>
                <a:rPr lang="en-US" sz="1400" b="1" dirty="0">
                  <a:solidFill>
                    <a:schemeClr val="tx1"/>
                  </a:solidFill>
                  <a:latin typeface="+mn-lt"/>
                  <a:ea typeface="+mn-ea"/>
                </a:rPr>
                <a:t>Pre-print</a:t>
              </a:r>
            </a:p>
          </p:txBody>
        </p:sp>
        <p:sp>
          <p:nvSpPr>
            <p:cNvPr id="17" name="Oval 16"/>
            <p:cNvSpPr>
              <a:spLocks noChangeArrowheads="1"/>
            </p:cNvSpPr>
            <p:nvPr/>
          </p:nvSpPr>
          <p:spPr bwMode="auto">
            <a:xfrm>
              <a:off x="2032000" y="1090613"/>
              <a:ext cx="1601788" cy="1106487"/>
            </a:xfrm>
            <a:prstGeom prst="ellipse">
              <a:avLst/>
            </a:prstGeom>
            <a:solidFill>
              <a:srgbClr val="BDDEFF"/>
            </a:solidFill>
            <a:ln w="9525">
              <a:solidFill>
                <a:schemeClr val="tx1"/>
              </a:solidFill>
              <a:round/>
              <a:headEnd/>
              <a:tailEnd/>
            </a:ln>
            <a:effectLst>
              <a:outerShdw blurRad="40000" dist="23000" dir="5400000" rotWithShape="0">
                <a:srgbClr val="808080">
                  <a:alpha val="34998"/>
                </a:srgbClr>
              </a:outerShdw>
            </a:effectLst>
          </p:spPr>
          <p:txBody>
            <a:bodyPr lIns="91428" tIns="45715" rIns="91428" bIns="45715" anchor="ctr"/>
            <a:lstStyle/>
            <a:p>
              <a:pPr algn="ctr" fontAlgn="auto">
                <a:spcBef>
                  <a:spcPts val="0"/>
                </a:spcBef>
                <a:spcAft>
                  <a:spcPts val="0"/>
                </a:spcAft>
                <a:defRPr/>
              </a:pPr>
              <a:r>
                <a:rPr lang="en-US" sz="1400" b="1" dirty="0">
                  <a:solidFill>
                    <a:schemeClr val="tx1"/>
                  </a:solidFill>
                  <a:latin typeface="+mn-lt"/>
                  <a:ea typeface="+mn-ea"/>
                </a:rPr>
                <a:t>Data-intensive</a:t>
              </a:r>
            </a:p>
          </p:txBody>
        </p:sp>
      </p:grpSp>
      <p:sp>
        <p:nvSpPr>
          <p:cNvPr id="18" name="Title 3"/>
          <p:cNvSpPr txBox="1">
            <a:spLocks noGrp="1"/>
          </p:cNvSpPr>
          <p:nvPr>
            <p:ph type="title"/>
          </p:nvPr>
        </p:nvSpPr>
        <p:spPr>
          <a:xfrm>
            <a:off x="467544" y="188640"/>
            <a:ext cx="8363272" cy="683994"/>
          </a:xfrm>
        </p:spPr>
        <p:txBody>
          <a:bodyPr/>
          <a:lstStyle/>
          <a:p>
            <a:pPr eaLnBrk="1" hangingPunct="1"/>
            <a:r>
              <a:rPr lang="en-GB" altLang="en-US" dirty="0" smtClean="0"/>
              <a:t>The EC and open science</a:t>
            </a:r>
          </a:p>
        </p:txBody>
      </p:sp>
    </p:spTree>
    <p:extLst>
      <p:ext uri="{BB962C8B-B14F-4D97-AF65-F5344CB8AC3E}">
        <p14:creationId xmlns:p14="http://schemas.microsoft.com/office/powerpoint/2010/main" val="29647387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txBox="1">
            <a:spLocks noGrp="1"/>
          </p:cNvSpPr>
          <p:nvPr>
            <p:ph type="title"/>
          </p:nvPr>
        </p:nvSpPr>
        <p:spPr/>
        <p:txBody>
          <a:bodyPr/>
          <a:lstStyle/>
          <a:p>
            <a:pPr eaLnBrk="1" hangingPunct="1"/>
            <a:r>
              <a:rPr lang="en-GB" altLang="en-US" dirty="0" smtClean="0"/>
              <a:t>Development of EC Open Access policy</a:t>
            </a:r>
          </a:p>
        </p:txBody>
      </p:sp>
      <p:grpSp>
        <p:nvGrpSpPr>
          <p:cNvPr id="2" name="Diagram 5"/>
          <p:cNvGrpSpPr>
            <a:grpSpLocks/>
          </p:cNvGrpSpPr>
          <p:nvPr/>
        </p:nvGrpSpPr>
        <p:grpSpPr bwMode="auto">
          <a:xfrm>
            <a:off x="304800" y="1725613"/>
            <a:ext cx="8378825" cy="1196975"/>
            <a:chOff x="304211" y="1726195"/>
            <a:chExt cx="8380128" cy="1197159"/>
          </a:xfrm>
        </p:grpSpPr>
        <p:sp>
          <p:nvSpPr>
            <p:cNvPr id="15368" name="Freeform 3"/>
            <p:cNvSpPr>
              <a:spLocks noChangeArrowheads="1"/>
            </p:cNvSpPr>
            <p:nvPr/>
          </p:nvSpPr>
          <p:spPr bwMode="auto">
            <a:xfrm>
              <a:off x="304211" y="1726195"/>
              <a:ext cx="2992904" cy="1197159"/>
            </a:xfrm>
            <a:custGeom>
              <a:avLst/>
              <a:gdLst>
                <a:gd name="T0" fmla="*/ 1496452 w 2992905"/>
                <a:gd name="T1" fmla="*/ 0 h 1197162"/>
                <a:gd name="T2" fmla="*/ 2992900 w 2992905"/>
                <a:gd name="T3" fmla="*/ 598575 h 1197162"/>
                <a:gd name="T4" fmla="*/ 1496452 w 2992905"/>
                <a:gd name="T5" fmla="*/ 1197144 h 1197162"/>
                <a:gd name="T6" fmla="*/ 0 w 2992905"/>
                <a:gd name="T7" fmla="*/ 598575 h 1197162"/>
                <a:gd name="T8" fmla="*/ 0 w 2992905"/>
                <a:gd name="T9" fmla="*/ 0 h 1197162"/>
                <a:gd name="T10" fmla="*/ 2394320 w 2992905"/>
                <a:gd name="T11" fmla="*/ 0 h 1197162"/>
                <a:gd name="T12" fmla="*/ 2992900 w 2992905"/>
                <a:gd name="T13" fmla="*/ 598575 h 1197162"/>
                <a:gd name="T14" fmla="*/ 2394320 w 2992905"/>
                <a:gd name="T15" fmla="*/ 1197144 h 1197162"/>
                <a:gd name="T16" fmla="*/ 0 w 2992905"/>
                <a:gd name="T17" fmla="*/ 1197144 h 1197162"/>
                <a:gd name="T18" fmla="*/ 598581 w 2992905"/>
                <a:gd name="T19" fmla="*/ 598575 h 1197162"/>
                <a:gd name="T20" fmla="*/ 0 w 2992905"/>
                <a:gd name="T21" fmla="*/ 0 h 1197162"/>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2992905"/>
                <a:gd name="T34" fmla="*/ 0 h 1197162"/>
                <a:gd name="T35" fmla="*/ 2992905 w 2992905"/>
                <a:gd name="T36" fmla="*/ 1197162 h 1197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92905" h="1197162">
                  <a:moveTo>
                    <a:pt x="0" y="0"/>
                  </a:moveTo>
                  <a:lnTo>
                    <a:pt x="2394325" y="0"/>
                  </a:lnTo>
                  <a:lnTo>
                    <a:pt x="2992905" y="598581"/>
                  </a:lnTo>
                  <a:lnTo>
                    <a:pt x="2394325" y="1197162"/>
                  </a:lnTo>
                  <a:lnTo>
                    <a:pt x="0" y="1197162"/>
                  </a:lnTo>
                  <a:lnTo>
                    <a:pt x="598581" y="598581"/>
                  </a:lnTo>
                  <a:lnTo>
                    <a:pt x="0" y="0"/>
                  </a:lnTo>
                  <a:close/>
                </a:path>
              </a:pathLst>
            </a:custGeom>
            <a:solidFill>
              <a:srgbClr val="2DA2BF"/>
            </a:solidFill>
            <a:ln w="11430">
              <a:solidFill>
                <a:srgbClr val="FFFFFF"/>
              </a:solidFill>
              <a:miter lim="800000"/>
              <a:headEnd/>
              <a:tailEnd/>
            </a:ln>
          </p:spPr>
          <p:txBody>
            <a:bodyPr lIns="694596" tIns="32004" rIns="630588" bIns="32004" anchor="ctr" anchorCtr="1"/>
            <a:lstStyle/>
            <a:p>
              <a:pPr algn="ctr" defTabSz="1066800">
                <a:lnSpc>
                  <a:spcPct val="90000"/>
                </a:lnSpc>
                <a:spcAft>
                  <a:spcPts val="1000"/>
                </a:spcAft>
              </a:pPr>
              <a:r>
                <a:rPr lang="en-GB" altLang="en-US" sz="2400" dirty="0">
                  <a:solidFill>
                    <a:srgbClr val="FFFFFF"/>
                  </a:solidFill>
                </a:rPr>
                <a:t>Pilot in FP7</a:t>
              </a:r>
            </a:p>
          </p:txBody>
        </p:sp>
        <p:sp>
          <p:nvSpPr>
            <p:cNvPr id="15369" name="Freeform 4"/>
            <p:cNvSpPr>
              <a:spLocks noChangeArrowheads="1"/>
            </p:cNvSpPr>
            <p:nvPr/>
          </p:nvSpPr>
          <p:spPr bwMode="auto">
            <a:xfrm>
              <a:off x="2997823" y="1726195"/>
              <a:ext cx="2992904" cy="1197159"/>
            </a:xfrm>
            <a:custGeom>
              <a:avLst/>
              <a:gdLst>
                <a:gd name="T0" fmla="*/ 1496452 w 2992905"/>
                <a:gd name="T1" fmla="*/ 0 h 1197162"/>
                <a:gd name="T2" fmla="*/ 2992900 w 2992905"/>
                <a:gd name="T3" fmla="*/ 598575 h 1197162"/>
                <a:gd name="T4" fmla="*/ 1496452 w 2992905"/>
                <a:gd name="T5" fmla="*/ 1197144 h 1197162"/>
                <a:gd name="T6" fmla="*/ 0 w 2992905"/>
                <a:gd name="T7" fmla="*/ 598575 h 1197162"/>
                <a:gd name="T8" fmla="*/ 0 w 2992905"/>
                <a:gd name="T9" fmla="*/ 0 h 1197162"/>
                <a:gd name="T10" fmla="*/ 2394320 w 2992905"/>
                <a:gd name="T11" fmla="*/ 0 h 1197162"/>
                <a:gd name="T12" fmla="*/ 2992900 w 2992905"/>
                <a:gd name="T13" fmla="*/ 598575 h 1197162"/>
                <a:gd name="T14" fmla="*/ 2394320 w 2992905"/>
                <a:gd name="T15" fmla="*/ 1197144 h 1197162"/>
                <a:gd name="T16" fmla="*/ 0 w 2992905"/>
                <a:gd name="T17" fmla="*/ 1197144 h 1197162"/>
                <a:gd name="T18" fmla="*/ 598581 w 2992905"/>
                <a:gd name="T19" fmla="*/ 598575 h 1197162"/>
                <a:gd name="T20" fmla="*/ 0 w 2992905"/>
                <a:gd name="T21" fmla="*/ 0 h 1197162"/>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2992905"/>
                <a:gd name="T34" fmla="*/ 0 h 1197162"/>
                <a:gd name="T35" fmla="*/ 2992905 w 2992905"/>
                <a:gd name="T36" fmla="*/ 1197162 h 1197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92905" h="1197162">
                  <a:moveTo>
                    <a:pt x="0" y="0"/>
                  </a:moveTo>
                  <a:lnTo>
                    <a:pt x="2394325" y="0"/>
                  </a:lnTo>
                  <a:lnTo>
                    <a:pt x="2992905" y="598581"/>
                  </a:lnTo>
                  <a:lnTo>
                    <a:pt x="2394325" y="1197162"/>
                  </a:lnTo>
                  <a:lnTo>
                    <a:pt x="0" y="1197162"/>
                  </a:lnTo>
                  <a:lnTo>
                    <a:pt x="598581" y="598581"/>
                  </a:lnTo>
                  <a:lnTo>
                    <a:pt x="0" y="0"/>
                  </a:lnTo>
                  <a:close/>
                </a:path>
              </a:pathLst>
            </a:custGeom>
            <a:solidFill>
              <a:srgbClr val="2DA2BF"/>
            </a:solidFill>
            <a:ln w="11430">
              <a:solidFill>
                <a:srgbClr val="FFFFFF"/>
              </a:solidFill>
              <a:miter lim="800000"/>
              <a:headEnd/>
              <a:tailEnd/>
            </a:ln>
          </p:spPr>
          <p:txBody>
            <a:bodyPr lIns="694596" tIns="32004" rIns="630588" bIns="32004" anchor="ctr" anchorCtr="1"/>
            <a:lstStyle/>
            <a:p>
              <a:pPr algn="ctr" defTabSz="1066800">
                <a:lnSpc>
                  <a:spcPct val="90000"/>
                </a:lnSpc>
                <a:spcAft>
                  <a:spcPts val="1000"/>
                </a:spcAft>
              </a:pPr>
              <a:r>
                <a:rPr lang="en-GB" altLang="en-US" sz="2400" dirty="0">
                  <a:solidFill>
                    <a:srgbClr val="FFFFFF"/>
                  </a:solidFill>
                </a:rPr>
                <a:t>Provision of support</a:t>
              </a:r>
            </a:p>
          </p:txBody>
        </p:sp>
        <p:sp>
          <p:nvSpPr>
            <p:cNvPr id="15370" name="Freeform 5"/>
            <p:cNvSpPr>
              <a:spLocks noChangeArrowheads="1"/>
            </p:cNvSpPr>
            <p:nvPr/>
          </p:nvSpPr>
          <p:spPr bwMode="auto">
            <a:xfrm>
              <a:off x="5691435" y="1726195"/>
              <a:ext cx="2992904" cy="1197159"/>
            </a:xfrm>
            <a:custGeom>
              <a:avLst/>
              <a:gdLst>
                <a:gd name="T0" fmla="*/ 1496452 w 2992905"/>
                <a:gd name="T1" fmla="*/ 0 h 1197162"/>
                <a:gd name="T2" fmla="*/ 2992900 w 2992905"/>
                <a:gd name="T3" fmla="*/ 598575 h 1197162"/>
                <a:gd name="T4" fmla="*/ 1496452 w 2992905"/>
                <a:gd name="T5" fmla="*/ 1197144 h 1197162"/>
                <a:gd name="T6" fmla="*/ 0 w 2992905"/>
                <a:gd name="T7" fmla="*/ 598575 h 1197162"/>
                <a:gd name="T8" fmla="*/ 0 w 2992905"/>
                <a:gd name="T9" fmla="*/ 0 h 1197162"/>
                <a:gd name="T10" fmla="*/ 2394320 w 2992905"/>
                <a:gd name="T11" fmla="*/ 0 h 1197162"/>
                <a:gd name="T12" fmla="*/ 2992900 w 2992905"/>
                <a:gd name="T13" fmla="*/ 598575 h 1197162"/>
                <a:gd name="T14" fmla="*/ 2394320 w 2992905"/>
                <a:gd name="T15" fmla="*/ 1197144 h 1197162"/>
                <a:gd name="T16" fmla="*/ 0 w 2992905"/>
                <a:gd name="T17" fmla="*/ 1197144 h 1197162"/>
                <a:gd name="T18" fmla="*/ 598581 w 2992905"/>
                <a:gd name="T19" fmla="*/ 598575 h 1197162"/>
                <a:gd name="T20" fmla="*/ 0 w 2992905"/>
                <a:gd name="T21" fmla="*/ 0 h 1197162"/>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2992905"/>
                <a:gd name="T34" fmla="*/ 0 h 1197162"/>
                <a:gd name="T35" fmla="*/ 2992905 w 2992905"/>
                <a:gd name="T36" fmla="*/ 1197162 h 119716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992905" h="1197162">
                  <a:moveTo>
                    <a:pt x="0" y="0"/>
                  </a:moveTo>
                  <a:lnTo>
                    <a:pt x="2394325" y="0"/>
                  </a:lnTo>
                  <a:lnTo>
                    <a:pt x="2992905" y="598581"/>
                  </a:lnTo>
                  <a:lnTo>
                    <a:pt x="2394325" y="1197162"/>
                  </a:lnTo>
                  <a:lnTo>
                    <a:pt x="0" y="1197162"/>
                  </a:lnTo>
                  <a:lnTo>
                    <a:pt x="598581" y="598581"/>
                  </a:lnTo>
                  <a:lnTo>
                    <a:pt x="0" y="0"/>
                  </a:lnTo>
                  <a:close/>
                </a:path>
              </a:pathLst>
            </a:custGeom>
            <a:solidFill>
              <a:srgbClr val="2DA2BF"/>
            </a:solidFill>
            <a:ln w="11430">
              <a:solidFill>
                <a:srgbClr val="FFFFFF"/>
              </a:solidFill>
              <a:miter lim="800000"/>
              <a:headEnd/>
              <a:tailEnd/>
            </a:ln>
          </p:spPr>
          <p:txBody>
            <a:bodyPr lIns="694596" tIns="32004" rIns="630588" bIns="32004" anchor="ctr" anchorCtr="1"/>
            <a:lstStyle/>
            <a:p>
              <a:pPr algn="ctr" defTabSz="1066800">
                <a:lnSpc>
                  <a:spcPct val="90000"/>
                </a:lnSpc>
                <a:spcAft>
                  <a:spcPts val="1000"/>
                </a:spcAft>
              </a:pPr>
              <a:r>
                <a:rPr lang="en-GB" altLang="en-US" sz="2400" dirty="0">
                  <a:solidFill>
                    <a:srgbClr val="FFFFFF"/>
                  </a:solidFill>
                </a:rPr>
                <a:t>OA mandate in H2020</a:t>
              </a:r>
            </a:p>
          </p:txBody>
        </p:sp>
      </p:grpSp>
      <p:sp>
        <p:nvSpPr>
          <p:cNvPr id="7" name="TextBox 7"/>
          <p:cNvSpPr txBox="1"/>
          <p:nvPr/>
        </p:nvSpPr>
        <p:spPr>
          <a:xfrm>
            <a:off x="466725" y="3124200"/>
            <a:ext cx="2328863" cy="3447098"/>
          </a:xfrm>
          <a:prstGeom prst="rect">
            <a:avLst/>
          </a:prstGeom>
          <a:noFill/>
          <a:ln>
            <a:noFill/>
          </a:ln>
        </p:spPr>
        <p:txBody>
          <a:bodyPr>
            <a:spAutoFit/>
          </a:bodyPr>
          <a:lstStyle/>
          <a:p>
            <a:pPr defTabSz="457200" fontAlgn="auto">
              <a:spcBef>
                <a:spcPts val="0"/>
              </a:spcBef>
              <a:spcAft>
                <a:spcPts val="0"/>
              </a:spcAft>
              <a:defRPr sz="1800" b="0" i="0" u="none" strike="noStrike" kern="0" cap="none" spc="0" baseline="0">
                <a:solidFill>
                  <a:srgbClr val="000000"/>
                </a:solidFill>
                <a:uFillTx/>
              </a:defRPr>
            </a:pPr>
            <a:r>
              <a:rPr lang="en-GB" kern="0" dirty="0">
                <a:solidFill>
                  <a:srgbClr val="000000"/>
                </a:solidFill>
              </a:rPr>
              <a:t>Trialled in 7 areas</a:t>
            </a:r>
          </a:p>
          <a:p>
            <a:pPr defTabSz="457200" fontAlgn="auto">
              <a:spcBef>
                <a:spcPts val="0"/>
              </a:spcBef>
              <a:spcAft>
                <a:spcPts val="0"/>
              </a:spcAft>
              <a:defRPr sz="1800" b="0" i="0" u="none" strike="noStrike" kern="0" cap="none" spc="0" baseline="0">
                <a:solidFill>
                  <a:srgbClr val="000000"/>
                </a:solidFill>
                <a:uFillTx/>
              </a:defRPr>
            </a:pPr>
            <a:endParaRPr lang="en-GB" kern="0" dirty="0">
              <a:solidFill>
                <a:srgbClr val="000000"/>
              </a:solidFill>
            </a:endParaRPr>
          </a:p>
          <a:p>
            <a:pPr defTabSz="457200" fontAlgn="auto">
              <a:spcBef>
                <a:spcPts val="600"/>
              </a:spcBef>
              <a:spcAft>
                <a:spcPts val="0"/>
              </a:spcAft>
              <a:defRPr sz="1800" b="0" i="0" u="none" strike="noStrike" kern="0" cap="none" spc="0" baseline="0">
                <a:solidFill>
                  <a:srgbClr val="000000"/>
                </a:solidFill>
                <a:uFillTx/>
              </a:defRPr>
            </a:pPr>
            <a:r>
              <a:rPr lang="en-GB" kern="0" dirty="0">
                <a:solidFill>
                  <a:srgbClr val="000000"/>
                </a:solidFill>
              </a:rPr>
              <a:t>Expected to:</a:t>
            </a:r>
          </a:p>
          <a:p>
            <a:pPr marL="179999" indent="-179999" defTabSz="457200" fontAlgn="auto">
              <a:spcBef>
                <a:spcPts val="600"/>
              </a:spcBef>
              <a:spcAft>
                <a:spcPts val="0"/>
              </a:spcAft>
              <a:buSzPct val="100000"/>
              <a:buFont typeface="Arial" pitchFamily="34"/>
              <a:buChar char="•"/>
              <a:defRPr sz="1800" b="0" i="0" u="none" strike="noStrike" kern="0" cap="none" spc="0" baseline="0">
                <a:solidFill>
                  <a:srgbClr val="000000"/>
                </a:solidFill>
                <a:uFillTx/>
              </a:defRPr>
            </a:pPr>
            <a:r>
              <a:rPr lang="en-GB" kern="0" dirty="0">
                <a:solidFill>
                  <a:srgbClr val="000000"/>
                </a:solidFill>
              </a:rPr>
              <a:t>Deposit articles into a repository</a:t>
            </a:r>
          </a:p>
          <a:p>
            <a:pPr marL="179999" indent="-179999" defTabSz="457200" fontAlgn="auto">
              <a:spcBef>
                <a:spcPts val="600"/>
              </a:spcBef>
              <a:spcAft>
                <a:spcPts val="0"/>
              </a:spcAft>
              <a:buSzPct val="100000"/>
              <a:buFont typeface="Arial" pitchFamily="34"/>
              <a:buChar char="•"/>
              <a:defRPr sz="1800" b="0" i="0" u="none" strike="noStrike" kern="0" cap="none" spc="0" baseline="0">
                <a:solidFill>
                  <a:srgbClr val="000000"/>
                </a:solidFill>
                <a:uFillTx/>
              </a:defRPr>
            </a:pPr>
            <a:r>
              <a:rPr lang="en-GB" kern="0" dirty="0">
                <a:solidFill>
                  <a:srgbClr val="000000"/>
                </a:solidFill>
              </a:rPr>
              <a:t>Attempt to make these OA within 6 or 12 </a:t>
            </a:r>
            <a:r>
              <a:rPr lang="en-GB" kern="0" dirty="0" smtClean="0">
                <a:solidFill>
                  <a:srgbClr val="000000"/>
                </a:solidFill>
              </a:rPr>
              <a:t>months</a:t>
            </a:r>
          </a:p>
          <a:p>
            <a:pPr marL="179999" indent="-179999" defTabSz="457200" fontAlgn="auto">
              <a:spcBef>
                <a:spcPts val="600"/>
              </a:spcBef>
              <a:spcAft>
                <a:spcPts val="0"/>
              </a:spcAft>
              <a:buSzPct val="100000"/>
              <a:buFont typeface="Arial" pitchFamily="34"/>
              <a:buChar char="•"/>
              <a:defRPr sz="1800" b="0" i="0" u="none" strike="noStrike" kern="0" cap="none" spc="0" baseline="0">
                <a:solidFill>
                  <a:srgbClr val="000000"/>
                </a:solidFill>
                <a:uFillTx/>
              </a:defRPr>
            </a:pPr>
            <a:r>
              <a:rPr lang="en-GB" kern="0" dirty="0" smtClean="0">
                <a:solidFill>
                  <a:srgbClr val="000000"/>
                </a:solidFill>
              </a:rPr>
              <a:t>Choice between green and gold routes</a:t>
            </a:r>
            <a:endParaRPr lang="en-GB" kern="0" dirty="0">
              <a:solidFill>
                <a:srgbClr val="000000"/>
              </a:solidFill>
            </a:endParaRPr>
          </a:p>
        </p:txBody>
      </p:sp>
      <p:sp>
        <p:nvSpPr>
          <p:cNvPr id="15365" name="TextBox 8"/>
          <p:cNvSpPr txBox="1">
            <a:spLocks noChangeArrowheads="1"/>
          </p:cNvSpPr>
          <p:nvPr/>
        </p:nvSpPr>
        <p:spPr bwMode="auto">
          <a:xfrm>
            <a:off x="3168650" y="3124200"/>
            <a:ext cx="2328863" cy="2308225"/>
          </a:xfrm>
          <a:prstGeom prst="rect">
            <a:avLst/>
          </a:prstGeom>
          <a:noFill/>
          <a:ln w="9525">
            <a:noFill/>
            <a:miter lim="800000"/>
            <a:headEnd/>
            <a:tailEnd/>
          </a:ln>
        </p:spPr>
        <p:txBody>
          <a:bodyPr>
            <a:spAutoFit/>
          </a:bodyPr>
          <a:lstStyle/>
          <a:p>
            <a:pPr defTabSz="457200"/>
            <a:r>
              <a:rPr lang="en-GB" altLang="en-US" dirty="0">
                <a:solidFill>
                  <a:srgbClr val="000000"/>
                </a:solidFill>
              </a:rPr>
              <a:t>OA fees are eligible for reimbursement</a:t>
            </a:r>
          </a:p>
          <a:p>
            <a:pPr defTabSz="457200"/>
            <a:endParaRPr lang="en-GB" altLang="en-US" dirty="0">
              <a:solidFill>
                <a:srgbClr val="000000"/>
              </a:solidFill>
            </a:endParaRPr>
          </a:p>
          <a:p>
            <a:pPr defTabSz="457200"/>
            <a:r>
              <a:rPr lang="en-GB" altLang="en-US" dirty="0">
                <a:solidFill>
                  <a:srgbClr val="000000"/>
                </a:solidFill>
              </a:rPr>
              <a:t>Pilot supported and monitored through OpenAIRE</a:t>
            </a:r>
          </a:p>
          <a:p>
            <a:pPr defTabSz="457200"/>
            <a:endParaRPr lang="en-GB" altLang="en-US" dirty="0">
              <a:solidFill>
                <a:srgbClr val="000000"/>
              </a:solidFill>
            </a:endParaRPr>
          </a:p>
          <a:p>
            <a:pPr defTabSz="457200"/>
            <a:endParaRPr lang="en-GB" altLang="en-US" dirty="0">
              <a:solidFill>
                <a:srgbClr val="000000"/>
              </a:solidFill>
            </a:endParaRPr>
          </a:p>
        </p:txBody>
      </p:sp>
      <p:pic>
        <p:nvPicPr>
          <p:cNvPr id="15366" name="Picture 9" descr="OpenAIREplus_logo.png"/>
          <p:cNvPicPr>
            <a:picLocks noChangeAspect="1"/>
          </p:cNvPicPr>
          <p:nvPr/>
        </p:nvPicPr>
        <p:blipFill>
          <a:blip r:embed="rId3" cstate="print"/>
          <a:srcRect/>
          <a:stretch>
            <a:fillRect/>
          </a:stretch>
        </p:blipFill>
        <p:spPr bwMode="auto">
          <a:xfrm>
            <a:off x="3511550" y="4948238"/>
            <a:ext cx="1379538" cy="968375"/>
          </a:xfrm>
          <a:prstGeom prst="rect">
            <a:avLst/>
          </a:prstGeom>
          <a:noFill/>
          <a:ln w="9525">
            <a:noFill/>
            <a:miter lim="800000"/>
            <a:headEnd/>
            <a:tailEnd/>
          </a:ln>
        </p:spPr>
      </p:pic>
      <p:sp>
        <p:nvSpPr>
          <p:cNvPr id="10" name="TextBox 10"/>
          <p:cNvSpPr txBox="1"/>
          <p:nvPr/>
        </p:nvSpPr>
        <p:spPr>
          <a:xfrm>
            <a:off x="5635625" y="3082925"/>
            <a:ext cx="3306763" cy="3170238"/>
          </a:xfrm>
          <a:prstGeom prst="rect">
            <a:avLst/>
          </a:prstGeom>
          <a:noFill/>
          <a:ln>
            <a:noFill/>
          </a:ln>
        </p:spPr>
        <p:txBody>
          <a:bodyPr>
            <a:spAutoFit/>
          </a:bodyPr>
          <a:lstStyle/>
          <a:p>
            <a:pPr defTabSz="457200" fontAlgn="auto">
              <a:spcBef>
                <a:spcPts val="0"/>
              </a:spcBef>
              <a:spcAft>
                <a:spcPts val="600"/>
              </a:spcAft>
              <a:defRPr sz="1800" b="0" i="0" u="none" strike="noStrike" kern="0" cap="none" spc="0" baseline="0">
                <a:solidFill>
                  <a:srgbClr val="000000"/>
                </a:solidFill>
                <a:uFillTx/>
              </a:defRPr>
            </a:pPr>
            <a:r>
              <a:rPr lang="en-GB" kern="0" dirty="0">
                <a:solidFill>
                  <a:srgbClr val="000000"/>
                </a:solidFill>
                <a:cs typeface="+mn-cs"/>
              </a:rPr>
              <a:t>Each beneficiary </a:t>
            </a:r>
            <a:r>
              <a:rPr lang="en-GB" b="1" kern="0" dirty="0">
                <a:solidFill>
                  <a:srgbClr val="000000"/>
                </a:solidFill>
                <a:cs typeface="+mn-cs"/>
              </a:rPr>
              <a:t>must</a:t>
            </a:r>
            <a:r>
              <a:rPr lang="en-GB" kern="0" dirty="0">
                <a:solidFill>
                  <a:srgbClr val="000000"/>
                </a:solidFill>
                <a:cs typeface="+mn-cs"/>
              </a:rPr>
              <a:t>:</a:t>
            </a:r>
          </a:p>
          <a:p>
            <a:pPr marL="179999" indent="-179999" defTabSz="457200" fontAlgn="auto">
              <a:spcBef>
                <a:spcPts val="0"/>
              </a:spcBef>
              <a:spcAft>
                <a:spcPts val="600"/>
              </a:spcAft>
              <a:buSzPct val="100000"/>
              <a:buFont typeface="Arial" pitchFamily="34"/>
              <a:buChar char="•"/>
              <a:defRPr sz="1800" b="0" i="0" u="none" strike="noStrike" kern="0" cap="none" spc="0" baseline="0">
                <a:solidFill>
                  <a:srgbClr val="000000"/>
                </a:solidFill>
                <a:uFillTx/>
              </a:defRPr>
            </a:pPr>
            <a:r>
              <a:rPr lang="en-GB" kern="0" dirty="0">
                <a:solidFill>
                  <a:srgbClr val="000000"/>
                </a:solidFill>
                <a:cs typeface="+mn-cs"/>
              </a:rPr>
              <a:t>Deposit machine-readable electronic copy in repository by the date of publication</a:t>
            </a:r>
          </a:p>
          <a:p>
            <a:pPr marL="179999" indent="-179999" defTabSz="457200" fontAlgn="auto">
              <a:spcBef>
                <a:spcPts val="0"/>
              </a:spcBef>
              <a:spcAft>
                <a:spcPts val="600"/>
              </a:spcAft>
              <a:buSzPct val="100000"/>
              <a:buFont typeface="Arial" pitchFamily="34"/>
              <a:buChar char="•"/>
              <a:defRPr sz="1800" b="0" i="0" u="none" strike="noStrike" kern="0" cap="none" spc="0" baseline="0">
                <a:solidFill>
                  <a:srgbClr val="000000"/>
                </a:solidFill>
                <a:uFillTx/>
              </a:defRPr>
            </a:pPr>
            <a:r>
              <a:rPr lang="en-GB" kern="0" dirty="0">
                <a:solidFill>
                  <a:srgbClr val="000000"/>
                </a:solidFill>
                <a:cs typeface="+mn-cs"/>
              </a:rPr>
              <a:t>Ensure OA via green/gold routes within 6 or 12 month embargo</a:t>
            </a:r>
          </a:p>
          <a:p>
            <a:pPr marL="179999" indent="-179999" defTabSz="457200" fontAlgn="auto">
              <a:spcBef>
                <a:spcPts val="0"/>
              </a:spcBef>
              <a:spcAft>
                <a:spcPts val="600"/>
              </a:spcAft>
              <a:buSzPct val="100000"/>
              <a:buFont typeface="Arial" pitchFamily="34"/>
              <a:buChar char="•"/>
              <a:defRPr sz="1800" b="0" i="0" u="none" strike="noStrike" kern="0" cap="none" spc="0" baseline="0">
                <a:solidFill>
                  <a:srgbClr val="000000"/>
                </a:solidFill>
                <a:uFillTx/>
              </a:defRPr>
            </a:pPr>
            <a:r>
              <a:rPr lang="en-GB" kern="0" dirty="0">
                <a:solidFill>
                  <a:srgbClr val="000000"/>
                </a:solidFill>
                <a:cs typeface="+mn-cs"/>
              </a:rPr>
              <a:t>Ensure bibliographic metadata is OA</a:t>
            </a:r>
          </a:p>
          <a:p>
            <a:pPr marL="179999" indent="-179999" defTabSz="457200" fontAlgn="auto">
              <a:spcBef>
                <a:spcPts val="0"/>
              </a:spcBef>
              <a:spcAft>
                <a:spcPts val="600"/>
              </a:spcAft>
              <a:buSzPct val="100000"/>
              <a:buFont typeface="Arial" pitchFamily="34"/>
              <a:buChar char="•"/>
              <a:defRPr sz="1800" b="0" i="0" u="none" strike="noStrike" kern="0" cap="none" spc="0" baseline="0">
                <a:solidFill>
                  <a:srgbClr val="000000"/>
                </a:solidFill>
                <a:uFillTx/>
              </a:defRPr>
            </a:pPr>
            <a:r>
              <a:rPr lang="en-GB" kern="0" dirty="0">
                <a:solidFill>
                  <a:srgbClr val="000000"/>
                </a:solidFill>
                <a:cs typeface="+mn-cs"/>
              </a:rPr>
              <a:t>Aim to deposit research data</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txBox="1">
            <a:spLocks noGrp="1"/>
          </p:cNvSpPr>
          <p:nvPr>
            <p:ph type="title"/>
          </p:nvPr>
        </p:nvSpPr>
        <p:spPr/>
        <p:txBody>
          <a:bodyPr/>
          <a:lstStyle/>
          <a:p>
            <a:pPr eaLnBrk="1" hangingPunct="1"/>
            <a:r>
              <a:rPr lang="en-GB" altLang="en-US" dirty="0" smtClean="0"/>
              <a:t>H2020 Open Research Data pilot</a:t>
            </a:r>
          </a:p>
        </p:txBody>
      </p:sp>
      <p:sp>
        <p:nvSpPr>
          <p:cNvPr id="16387" name="Text Placeholder 4"/>
          <p:cNvSpPr txBox="1">
            <a:spLocks noGrp="1"/>
          </p:cNvSpPr>
          <p:nvPr>
            <p:ph idx="1"/>
          </p:nvPr>
        </p:nvSpPr>
        <p:spPr>
          <a:xfrm>
            <a:off x="423863" y="1863725"/>
            <a:ext cx="7902575" cy="4103688"/>
          </a:xfrm>
        </p:spPr>
        <p:txBody>
          <a:bodyPr/>
          <a:lstStyle/>
          <a:p>
            <a:pPr marL="0" indent="0" eaLnBrk="1" hangingPunct="1">
              <a:buFont typeface="Wingdings 2" pitchFamily="18" charset="2"/>
              <a:buNone/>
            </a:pPr>
            <a:r>
              <a:rPr lang="en-GB" altLang="en-US" dirty="0" smtClean="0"/>
              <a:t>Guidelines on Data Management in Horizon 2020</a:t>
            </a:r>
          </a:p>
          <a:p>
            <a:pPr marL="0" indent="0" eaLnBrk="1" hangingPunct="1">
              <a:spcBef>
                <a:spcPts val="500"/>
              </a:spcBef>
              <a:buFont typeface="Wingdings 2" pitchFamily="18" charset="2"/>
              <a:buNone/>
            </a:pPr>
            <a:r>
              <a:rPr lang="en-GB" altLang="en-US" sz="2000" dirty="0" smtClean="0">
                <a:hlinkClick r:id="rId3"/>
              </a:rPr>
              <a:t>http://ec.europa.eu/research/participants/data/ref/h2020/grants_manual/hi/oa_pilot/h2020-hi-oa-data-mgt_en.pdf</a:t>
            </a:r>
            <a:r>
              <a:rPr lang="en-GB" altLang="en-US" sz="2000" dirty="0" smtClean="0"/>
              <a:t> </a:t>
            </a:r>
          </a:p>
        </p:txBody>
      </p:sp>
      <p:grpSp>
        <p:nvGrpSpPr>
          <p:cNvPr id="2" name="Diagram 5"/>
          <p:cNvGrpSpPr>
            <a:grpSpLocks/>
          </p:cNvGrpSpPr>
          <p:nvPr/>
        </p:nvGrpSpPr>
        <p:grpSpPr bwMode="auto">
          <a:xfrm>
            <a:off x="487363" y="3970338"/>
            <a:ext cx="8058151" cy="1150937"/>
            <a:chOff x="487283" y="3970553"/>
            <a:chExt cx="8057822" cy="1151119"/>
          </a:xfrm>
        </p:grpSpPr>
        <p:sp>
          <p:nvSpPr>
            <p:cNvPr id="16389" name="Freeform 4"/>
            <p:cNvSpPr>
              <a:spLocks noChangeArrowheads="1"/>
            </p:cNvSpPr>
            <p:nvPr/>
          </p:nvSpPr>
          <p:spPr bwMode="auto">
            <a:xfrm>
              <a:off x="487283" y="3970553"/>
              <a:ext cx="2877790" cy="1151119"/>
            </a:xfrm>
            <a:custGeom>
              <a:avLst/>
              <a:gdLst>
                <a:gd name="T0" fmla="*/ 1438890 w 2877793"/>
                <a:gd name="T1" fmla="*/ 0 h 1151117"/>
                <a:gd name="T2" fmla="*/ 2877776 w 2877793"/>
                <a:gd name="T3" fmla="*/ 575565 h 1151117"/>
                <a:gd name="T4" fmla="*/ 1438890 w 2877793"/>
                <a:gd name="T5" fmla="*/ 1151129 h 1151117"/>
                <a:gd name="T6" fmla="*/ 0 w 2877793"/>
                <a:gd name="T7" fmla="*/ 575565 h 1151117"/>
                <a:gd name="T8" fmla="*/ 0 w 2877793"/>
                <a:gd name="T9" fmla="*/ 0 h 1151117"/>
                <a:gd name="T10" fmla="*/ 2302223 w 2877793"/>
                <a:gd name="T11" fmla="*/ 0 h 1151117"/>
                <a:gd name="T12" fmla="*/ 2877776 w 2877793"/>
                <a:gd name="T13" fmla="*/ 575565 h 1151117"/>
                <a:gd name="T14" fmla="*/ 2302223 w 2877793"/>
                <a:gd name="T15" fmla="*/ 1151129 h 1151117"/>
                <a:gd name="T16" fmla="*/ 0 w 2877793"/>
                <a:gd name="T17" fmla="*/ 1151129 h 1151117"/>
                <a:gd name="T18" fmla="*/ 575555 w 2877793"/>
                <a:gd name="T19" fmla="*/ 575565 h 1151117"/>
                <a:gd name="T20" fmla="*/ 0 w 2877793"/>
                <a:gd name="T21" fmla="*/ 0 h 1151117"/>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2877793"/>
                <a:gd name="T34" fmla="*/ 0 h 1151117"/>
                <a:gd name="T35" fmla="*/ 2877793 w 2877793"/>
                <a:gd name="T36" fmla="*/ 1151117 h 1151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7793" h="1151117">
                  <a:moveTo>
                    <a:pt x="0" y="0"/>
                  </a:moveTo>
                  <a:lnTo>
                    <a:pt x="2302235" y="0"/>
                  </a:lnTo>
                  <a:lnTo>
                    <a:pt x="2877793" y="575559"/>
                  </a:lnTo>
                  <a:lnTo>
                    <a:pt x="2302235" y="1151117"/>
                  </a:lnTo>
                  <a:lnTo>
                    <a:pt x="0" y="1151117"/>
                  </a:lnTo>
                  <a:lnTo>
                    <a:pt x="575559" y="575559"/>
                  </a:lnTo>
                  <a:lnTo>
                    <a:pt x="0" y="0"/>
                  </a:lnTo>
                  <a:close/>
                </a:path>
              </a:pathLst>
            </a:custGeom>
            <a:solidFill>
              <a:srgbClr val="2DA2BF"/>
            </a:solidFill>
            <a:ln w="11430">
              <a:solidFill>
                <a:srgbClr val="FFFFFF"/>
              </a:solidFill>
              <a:miter lim="800000"/>
              <a:headEnd/>
              <a:tailEnd/>
            </a:ln>
          </p:spPr>
          <p:txBody>
            <a:bodyPr lIns="671571" tIns="32004" rIns="607563" bIns="32004" anchor="ctr" anchorCtr="1"/>
            <a:lstStyle/>
            <a:p>
              <a:pPr algn="ctr" defTabSz="1066800">
                <a:lnSpc>
                  <a:spcPct val="90000"/>
                </a:lnSpc>
                <a:spcAft>
                  <a:spcPts val="1000"/>
                </a:spcAft>
              </a:pPr>
              <a:r>
                <a:rPr lang="en-GB" altLang="en-US" sz="2400" dirty="0">
                  <a:solidFill>
                    <a:srgbClr val="FFFFFF"/>
                  </a:solidFill>
                </a:rPr>
                <a:t>Pilot in H2020</a:t>
              </a:r>
            </a:p>
          </p:txBody>
        </p:sp>
        <p:sp>
          <p:nvSpPr>
            <p:cNvPr id="16390" name="Freeform 5"/>
            <p:cNvSpPr>
              <a:spLocks noChangeArrowheads="1"/>
            </p:cNvSpPr>
            <p:nvPr/>
          </p:nvSpPr>
          <p:spPr bwMode="auto">
            <a:xfrm>
              <a:off x="3077294" y="3970553"/>
              <a:ext cx="2877790" cy="1151119"/>
            </a:xfrm>
            <a:custGeom>
              <a:avLst/>
              <a:gdLst>
                <a:gd name="T0" fmla="*/ 1438890 w 2877793"/>
                <a:gd name="T1" fmla="*/ 0 h 1151117"/>
                <a:gd name="T2" fmla="*/ 2877776 w 2877793"/>
                <a:gd name="T3" fmla="*/ 575565 h 1151117"/>
                <a:gd name="T4" fmla="*/ 1438890 w 2877793"/>
                <a:gd name="T5" fmla="*/ 1151129 h 1151117"/>
                <a:gd name="T6" fmla="*/ 0 w 2877793"/>
                <a:gd name="T7" fmla="*/ 575565 h 1151117"/>
                <a:gd name="T8" fmla="*/ 0 w 2877793"/>
                <a:gd name="T9" fmla="*/ 0 h 1151117"/>
                <a:gd name="T10" fmla="*/ 2302223 w 2877793"/>
                <a:gd name="T11" fmla="*/ 0 h 1151117"/>
                <a:gd name="T12" fmla="*/ 2877776 w 2877793"/>
                <a:gd name="T13" fmla="*/ 575565 h 1151117"/>
                <a:gd name="T14" fmla="*/ 2302223 w 2877793"/>
                <a:gd name="T15" fmla="*/ 1151129 h 1151117"/>
                <a:gd name="T16" fmla="*/ 0 w 2877793"/>
                <a:gd name="T17" fmla="*/ 1151129 h 1151117"/>
                <a:gd name="T18" fmla="*/ 575555 w 2877793"/>
                <a:gd name="T19" fmla="*/ 575565 h 1151117"/>
                <a:gd name="T20" fmla="*/ 0 w 2877793"/>
                <a:gd name="T21" fmla="*/ 0 h 1151117"/>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2877793"/>
                <a:gd name="T34" fmla="*/ 0 h 1151117"/>
                <a:gd name="T35" fmla="*/ 2877793 w 2877793"/>
                <a:gd name="T36" fmla="*/ 1151117 h 1151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7793" h="1151117">
                  <a:moveTo>
                    <a:pt x="0" y="0"/>
                  </a:moveTo>
                  <a:lnTo>
                    <a:pt x="2302235" y="0"/>
                  </a:lnTo>
                  <a:lnTo>
                    <a:pt x="2877793" y="575559"/>
                  </a:lnTo>
                  <a:lnTo>
                    <a:pt x="2302235" y="1151117"/>
                  </a:lnTo>
                  <a:lnTo>
                    <a:pt x="0" y="1151117"/>
                  </a:lnTo>
                  <a:lnTo>
                    <a:pt x="575559" y="575559"/>
                  </a:lnTo>
                  <a:lnTo>
                    <a:pt x="0" y="0"/>
                  </a:lnTo>
                  <a:close/>
                </a:path>
              </a:pathLst>
            </a:custGeom>
            <a:solidFill>
              <a:srgbClr val="2DA2BF"/>
            </a:solidFill>
            <a:ln w="11430">
              <a:solidFill>
                <a:srgbClr val="FFFFFF"/>
              </a:solidFill>
              <a:miter lim="800000"/>
              <a:headEnd/>
              <a:tailEnd/>
            </a:ln>
          </p:spPr>
          <p:txBody>
            <a:bodyPr lIns="671571" tIns="32004" rIns="607563" bIns="32004" anchor="ctr" anchorCtr="1"/>
            <a:lstStyle/>
            <a:p>
              <a:pPr algn="ctr" defTabSz="1066800">
                <a:lnSpc>
                  <a:spcPct val="90000"/>
                </a:lnSpc>
                <a:spcAft>
                  <a:spcPts val="1000"/>
                </a:spcAft>
              </a:pPr>
              <a:r>
                <a:rPr lang="en-GB" altLang="en-US" sz="2400" dirty="0">
                  <a:solidFill>
                    <a:srgbClr val="FFFFFF"/>
                  </a:solidFill>
                </a:rPr>
                <a:t>Provision of support</a:t>
              </a:r>
            </a:p>
          </p:txBody>
        </p:sp>
        <p:sp>
          <p:nvSpPr>
            <p:cNvPr id="16391" name="Freeform 6"/>
            <p:cNvSpPr>
              <a:spLocks noChangeArrowheads="1"/>
            </p:cNvSpPr>
            <p:nvPr/>
          </p:nvSpPr>
          <p:spPr bwMode="auto">
            <a:xfrm>
              <a:off x="5667315" y="3970553"/>
              <a:ext cx="2877790" cy="1151119"/>
            </a:xfrm>
            <a:custGeom>
              <a:avLst/>
              <a:gdLst>
                <a:gd name="T0" fmla="*/ 1438890 w 2877793"/>
                <a:gd name="T1" fmla="*/ 0 h 1151117"/>
                <a:gd name="T2" fmla="*/ 2877776 w 2877793"/>
                <a:gd name="T3" fmla="*/ 575565 h 1151117"/>
                <a:gd name="T4" fmla="*/ 1438890 w 2877793"/>
                <a:gd name="T5" fmla="*/ 1151129 h 1151117"/>
                <a:gd name="T6" fmla="*/ 0 w 2877793"/>
                <a:gd name="T7" fmla="*/ 575565 h 1151117"/>
                <a:gd name="T8" fmla="*/ 0 w 2877793"/>
                <a:gd name="T9" fmla="*/ 0 h 1151117"/>
                <a:gd name="T10" fmla="*/ 2302223 w 2877793"/>
                <a:gd name="T11" fmla="*/ 0 h 1151117"/>
                <a:gd name="T12" fmla="*/ 2877776 w 2877793"/>
                <a:gd name="T13" fmla="*/ 575565 h 1151117"/>
                <a:gd name="T14" fmla="*/ 2302223 w 2877793"/>
                <a:gd name="T15" fmla="*/ 1151129 h 1151117"/>
                <a:gd name="T16" fmla="*/ 0 w 2877793"/>
                <a:gd name="T17" fmla="*/ 1151129 h 1151117"/>
                <a:gd name="T18" fmla="*/ 575555 w 2877793"/>
                <a:gd name="T19" fmla="*/ 575565 h 1151117"/>
                <a:gd name="T20" fmla="*/ 0 w 2877793"/>
                <a:gd name="T21" fmla="*/ 0 h 1151117"/>
                <a:gd name="T22" fmla="*/ 17694720 60000 65536"/>
                <a:gd name="T23" fmla="*/ 0 60000 65536"/>
                <a:gd name="T24" fmla="*/ 5898240 60000 65536"/>
                <a:gd name="T25" fmla="*/ 11796480 60000 65536"/>
                <a:gd name="T26" fmla="*/ 0 60000 65536"/>
                <a:gd name="T27" fmla="*/ 0 60000 65536"/>
                <a:gd name="T28" fmla="*/ 0 60000 65536"/>
                <a:gd name="T29" fmla="*/ 0 60000 65536"/>
                <a:gd name="T30" fmla="*/ 0 60000 65536"/>
                <a:gd name="T31" fmla="*/ 0 60000 65536"/>
                <a:gd name="T32" fmla="*/ 0 60000 65536"/>
                <a:gd name="T33" fmla="*/ 0 w 2877793"/>
                <a:gd name="T34" fmla="*/ 0 h 1151117"/>
                <a:gd name="T35" fmla="*/ 2877793 w 2877793"/>
                <a:gd name="T36" fmla="*/ 1151117 h 115111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877793" h="1151117">
                  <a:moveTo>
                    <a:pt x="0" y="0"/>
                  </a:moveTo>
                  <a:lnTo>
                    <a:pt x="2302235" y="0"/>
                  </a:lnTo>
                  <a:lnTo>
                    <a:pt x="2877793" y="575559"/>
                  </a:lnTo>
                  <a:lnTo>
                    <a:pt x="2302235" y="1151117"/>
                  </a:lnTo>
                  <a:lnTo>
                    <a:pt x="0" y="1151117"/>
                  </a:lnTo>
                  <a:lnTo>
                    <a:pt x="575559" y="575559"/>
                  </a:lnTo>
                  <a:lnTo>
                    <a:pt x="0" y="0"/>
                  </a:lnTo>
                  <a:close/>
                </a:path>
              </a:pathLst>
            </a:custGeom>
            <a:solidFill>
              <a:srgbClr val="2DA2BF"/>
            </a:solidFill>
            <a:ln w="11430">
              <a:solidFill>
                <a:srgbClr val="FFFFFF"/>
              </a:solidFill>
              <a:miter lim="800000"/>
              <a:headEnd/>
              <a:tailEnd/>
            </a:ln>
          </p:spPr>
          <p:txBody>
            <a:bodyPr lIns="671571" tIns="32004" rIns="607563" bIns="32004" anchor="ctr" anchorCtr="1"/>
            <a:lstStyle/>
            <a:p>
              <a:pPr algn="ctr" defTabSz="1066800">
                <a:lnSpc>
                  <a:spcPct val="90000"/>
                </a:lnSpc>
                <a:spcAft>
                  <a:spcPts val="1000"/>
                </a:spcAft>
              </a:pPr>
              <a:r>
                <a:rPr lang="en-GB" altLang="en-US" sz="2400" dirty="0">
                  <a:solidFill>
                    <a:srgbClr val="FFFFFF"/>
                  </a:solidFill>
                </a:rPr>
                <a:t>?</a:t>
              </a:r>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a:t>What</a:t>
            </a:r>
            <a:r>
              <a:rPr lang="de-DE" dirty="0"/>
              <a:t> </a:t>
            </a:r>
            <a:r>
              <a:rPr lang="de-DE" dirty="0" err="1"/>
              <a:t>changes</a:t>
            </a:r>
            <a:r>
              <a:rPr lang="de-DE" dirty="0"/>
              <a:t> in Horizon2020?</a:t>
            </a:r>
          </a:p>
        </p:txBody>
      </p:sp>
      <p:sp>
        <p:nvSpPr>
          <p:cNvPr id="3" name="Inhaltsplatzhalter 2"/>
          <p:cNvSpPr>
            <a:spLocks noGrp="1"/>
          </p:cNvSpPr>
          <p:nvPr>
            <p:ph idx="1"/>
          </p:nvPr>
        </p:nvSpPr>
        <p:spPr>
          <a:xfrm>
            <a:off x="457200" y="1484784"/>
            <a:ext cx="8075240" cy="4641379"/>
          </a:xfrm>
        </p:spPr>
        <p:txBody>
          <a:bodyPr>
            <a:normAutofit/>
          </a:bodyPr>
          <a:lstStyle/>
          <a:p>
            <a:pPr marL="457200" indent="-457200">
              <a:buFont typeface="Arial" panose="020B0604020202020204" pitchFamily="34" charset="0"/>
              <a:buChar char="•"/>
            </a:pPr>
            <a:r>
              <a:rPr lang="de-DE" sz="2400" dirty="0" smtClean="0"/>
              <a:t>Update of EC guidelines </a:t>
            </a:r>
          </a:p>
          <a:p>
            <a:pPr marL="457200" indent="-457200">
              <a:buFont typeface="Arial" panose="020B0604020202020204" pitchFamily="34" charset="0"/>
              <a:buChar char="•"/>
            </a:pPr>
            <a:endParaRPr lang="de-DE" sz="1400" dirty="0" smtClean="0"/>
          </a:p>
          <a:p>
            <a:pPr marL="457200" indent="-457200">
              <a:buFont typeface="Arial" panose="020B0604020202020204" pitchFamily="34" charset="0"/>
              <a:buChar char="•"/>
            </a:pPr>
            <a:r>
              <a:rPr lang="de-DE" sz="2400" dirty="0" smtClean="0"/>
              <a:t>New </a:t>
            </a:r>
            <a:r>
              <a:rPr lang="de-DE" sz="2400" dirty="0" err="1" smtClean="0"/>
              <a:t>clauses</a:t>
            </a:r>
            <a:r>
              <a:rPr lang="de-DE" sz="2400" dirty="0" smtClean="0"/>
              <a:t> in Grant Agreements </a:t>
            </a:r>
          </a:p>
          <a:p>
            <a:pPr lvl="2" indent="-457200">
              <a:buClrTx/>
              <a:buFont typeface="Calibri" panose="020F0502020204030204" pitchFamily="34" charset="0"/>
              <a:buChar char="–"/>
            </a:pPr>
            <a:r>
              <a:rPr lang="de-DE" sz="2000" dirty="0" smtClean="0"/>
              <a:t>OA </a:t>
            </a:r>
            <a:r>
              <a:rPr lang="de-DE" sz="2000" dirty="0" err="1" smtClean="0"/>
              <a:t>to</a:t>
            </a:r>
            <a:r>
              <a:rPr lang="de-DE" sz="2000" dirty="0" smtClean="0"/>
              <a:t> </a:t>
            </a:r>
            <a:r>
              <a:rPr lang="de-DE" sz="2000" dirty="0" err="1" smtClean="0"/>
              <a:t>publications</a:t>
            </a:r>
            <a:r>
              <a:rPr lang="de-DE" sz="2000" dirty="0" smtClean="0"/>
              <a:t> </a:t>
            </a:r>
            <a:r>
              <a:rPr lang="de-DE" sz="2000" dirty="0" err="1" smtClean="0"/>
              <a:t>is</a:t>
            </a:r>
            <a:r>
              <a:rPr lang="de-DE" sz="2000" dirty="0" smtClean="0"/>
              <a:t> </a:t>
            </a:r>
            <a:r>
              <a:rPr lang="de-DE" sz="2000" dirty="0" err="1" smtClean="0"/>
              <a:t>mandatory</a:t>
            </a:r>
            <a:r>
              <a:rPr lang="de-DE" sz="2000" dirty="0" smtClean="0"/>
              <a:t> </a:t>
            </a:r>
            <a:r>
              <a:rPr lang="de-DE" sz="2000" dirty="0" err="1" smtClean="0"/>
              <a:t>for</a:t>
            </a:r>
            <a:r>
              <a:rPr lang="de-DE" sz="2000" dirty="0" smtClean="0"/>
              <a:t> all </a:t>
            </a:r>
            <a:r>
              <a:rPr lang="de-DE" sz="2000" dirty="0" err="1" smtClean="0"/>
              <a:t>projects</a:t>
            </a:r>
            <a:endParaRPr lang="de-DE" sz="2000" dirty="0" smtClean="0"/>
          </a:p>
          <a:p>
            <a:pPr lvl="2" indent="-457200">
              <a:buClrTx/>
              <a:buFont typeface="Calibri" panose="020F0502020204030204" pitchFamily="34" charset="0"/>
              <a:buChar char="–"/>
            </a:pPr>
            <a:r>
              <a:rPr lang="de-DE" sz="2000" dirty="0" smtClean="0"/>
              <a:t>OA </a:t>
            </a:r>
            <a:r>
              <a:rPr lang="de-DE" sz="2000" dirty="0" err="1" smtClean="0"/>
              <a:t>to</a:t>
            </a:r>
            <a:r>
              <a:rPr lang="de-DE" sz="2000" dirty="0" smtClean="0"/>
              <a:t> </a:t>
            </a:r>
            <a:r>
              <a:rPr lang="de-DE" sz="2000" dirty="0" err="1" smtClean="0"/>
              <a:t>data</a:t>
            </a:r>
            <a:r>
              <a:rPr lang="de-DE" sz="2000" dirty="0" smtClean="0"/>
              <a:t> </a:t>
            </a:r>
            <a:r>
              <a:rPr lang="de-DE" sz="2000" dirty="0" err="1" smtClean="0"/>
              <a:t>piloted</a:t>
            </a:r>
            <a:r>
              <a:rPr lang="de-DE" sz="2000" dirty="0" smtClean="0"/>
              <a:t> </a:t>
            </a:r>
            <a:r>
              <a:rPr lang="de-DE" sz="2000" dirty="0" err="1" smtClean="0"/>
              <a:t>for</a:t>
            </a:r>
            <a:r>
              <a:rPr lang="de-DE" sz="2000" dirty="0" smtClean="0"/>
              <a:t> 7 </a:t>
            </a:r>
            <a:r>
              <a:rPr lang="de-DE" sz="2000" dirty="0" err="1" smtClean="0"/>
              <a:t>selected</a:t>
            </a:r>
            <a:r>
              <a:rPr lang="de-DE" sz="2000" dirty="0" smtClean="0"/>
              <a:t> </a:t>
            </a:r>
            <a:r>
              <a:rPr lang="de-DE" sz="2000" dirty="0" err="1" smtClean="0"/>
              <a:t>areas</a:t>
            </a:r>
            <a:endParaRPr lang="de-DE" sz="2000" dirty="0" smtClean="0"/>
          </a:p>
          <a:p>
            <a:pPr marL="457200" indent="-457200">
              <a:buFont typeface="Arial" panose="020B0604020202020204" pitchFamily="34" charset="0"/>
              <a:buChar char="•"/>
            </a:pPr>
            <a:endParaRPr lang="de-DE" sz="1400" dirty="0" smtClean="0"/>
          </a:p>
          <a:p>
            <a:pPr marL="457200" indent="-457200">
              <a:buFont typeface="Arial" panose="020B0604020202020204" pitchFamily="34" charset="0"/>
              <a:buChar char="•"/>
            </a:pPr>
            <a:r>
              <a:rPr lang="de-DE" sz="2400" dirty="0" smtClean="0"/>
              <a:t>Member States are requested to develop</a:t>
            </a:r>
            <a:r>
              <a:rPr lang="de-DE" sz="2400" dirty="0"/>
              <a:t> </a:t>
            </a:r>
            <a:r>
              <a:rPr lang="de-DE" sz="2400" dirty="0" smtClean="0"/>
              <a:t>and align national OA policies and infrastructures</a:t>
            </a:r>
          </a:p>
          <a:p>
            <a:pPr lvl="2"/>
            <a:endParaRPr lang="de-DE" dirty="0" smtClean="0"/>
          </a:p>
          <a:p>
            <a:pPr lvl="1"/>
            <a:endParaRPr lang="de-DE" dirty="0"/>
          </a:p>
        </p:txBody>
      </p:sp>
    </p:spTree>
    <p:extLst>
      <p:ext uri="{BB962C8B-B14F-4D97-AF65-F5344CB8AC3E}">
        <p14:creationId xmlns:p14="http://schemas.microsoft.com/office/powerpoint/2010/main" val="131490662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1530</TotalTime>
  <Words>3797</Words>
  <Application>Microsoft Macintosh PowerPoint</Application>
  <PresentationFormat>Presentazione su schermo (4:3)</PresentationFormat>
  <Paragraphs>398</Paragraphs>
  <Slides>43</Slides>
  <Notes>18</Notes>
  <HiddenSlides>0</HiddenSlides>
  <MMClips>0</MMClips>
  <ScaleCrop>false</ScaleCrop>
  <HeadingPairs>
    <vt:vector size="4" baseType="variant">
      <vt:variant>
        <vt:lpstr>Tema</vt:lpstr>
      </vt:variant>
      <vt:variant>
        <vt:i4>1</vt:i4>
      </vt:variant>
      <vt:variant>
        <vt:lpstr>Titoli diapositive</vt:lpstr>
      </vt:variant>
      <vt:variant>
        <vt:i4>43</vt:i4>
      </vt:variant>
    </vt:vector>
  </HeadingPairs>
  <TitlesOfParts>
    <vt:vector size="44" baseType="lpstr">
      <vt:lpstr>Essential</vt:lpstr>
      <vt:lpstr>The European Framework: Horizon 2020 and the Open Research Data pilot</vt:lpstr>
      <vt:lpstr>What is the Digital Curation Centre?</vt:lpstr>
      <vt:lpstr>Why open access and open data?</vt:lpstr>
      <vt:lpstr>Presentazione di PowerPoint</vt:lpstr>
      <vt:lpstr>Presentazione di PowerPoint</vt:lpstr>
      <vt:lpstr>The EC and open science</vt:lpstr>
      <vt:lpstr>Development of EC Open Access policy</vt:lpstr>
      <vt:lpstr>H2020 Open Research Data pilot</vt:lpstr>
      <vt:lpstr>What changes in Horizon2020?</vt:lpstr>
      <vt:lpstr>Horizon 2020 and open access</vt:lpstr>
      <vt:lpstr>Grant Agreement: § 29.2 Open access to scientific publications</vt:lpstr>
      <vt:lpstr>What does this mean?</vt:lpstr>
      <vt:lpstr>What to deposit?</vt:lpstr>
      <vt:lpstr>Where to deposit?</vt:lpstr>
      <vt:lpstr>When to deposit</vt:lpstr>
      <vt:lpstr>Routes to open access publication</vt:lpstr>
      <vt:lpstr>Sherpah RoMEO</vt:lpstr>
      <vt:lpstr>Open access button</vt:lpstr>
      <vt:lpstr>The Open Research Data Pilot</vt:lpstr>
      <vt:lpstr>Open Research Data (ORD) Pilot </vt:lpstr>
      <vt:lpstr>H2020 areas participating in the pilot</vt:lpstr>
      <vt:lpstr>Exemptions – reasons for opting out</vt:lpstr>
      <vt:lpstr>Presentazione di PowerPoint</vt:lpstr>
      <vt:lpstr>Which data does the pilot apply to?</vt:lpstr>
      <vt:lpstr>Key requirements of the open data pilot </vt:lpstr>
      <vt:lpstr>Data Management Plans</vt:lpstr>
      <vt:lpstr>Info on RDM: what and when</vt:lpstr>
      <vt:lpstr>Initial DMP (at 6 months)</vt:lpstr>
      <vt:lpstr>More elaborate DMP</vt:lpstr>
      <vt:lpstr>Presentazione di PowerPoint</vt:lpstr>
      <vt:lpstr>Presentazione di PowerPoint</vt:lpstr>
      <vt:lpstr>Help and support from the EC</vt:lpstr>
      <vt:lpstr>Ongoing coordination and support actions (FP7 funded)</vt:lpstr>
      <vt:lpstr>RECODE</vt:lpstr>
      <vt:lpstr>PASTEUR4OA</vt:lpstr>
      <vt:lpstr>FOSTER</vt:lpstr>
      <vt:lpstr>OpenAIRE</vt:lpstr>
      <vt:lpstr>Discipline-specific infrastructure</vt:lpstr>
      <vt:lpstr>EUDAT services</vt:lpstr>
      <vt:lpstr>EUDAT B2 service suite</vt:lpstr>
      <vt:lpstr>Guidelines from the Commission</vt:lpstr>
      <vt:lpstr>Help on understanding the H2020 pilot</vt:lpstr>
      <vt:lpstr>Thanks for listening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Conscorcio Madrono</dc:title>
  <dc:creator>Sarah Jones</dc:creator>
  <cp:lastModifiedBy>Silvana Mangiaracina</cp:lastModifiedBy>
  <cp:revision>152</cp:revision>
  <dcterms:created xsi:type="dcterms:W3CDTF">2015-02-21T22:34:51Z</dcterms:created>
  <dcterms:modified xsi:type="dcterms:W3CDTF">2015-11-19T10:15:35Z</dcterms:modified>
</cp:coreProperties>
</file>