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2.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30"/>
  </p:notesMasterIdLst>
  <p:sldIdLst>
    <p:sldId id="256" r:id="rId2"/>
    <p:sldId id="332" r:id="rId3"/>
    <p:sldId id="339" r:id="rId4"/>
    <p:sldId id="340" r:id="rId5"/>
    <p:sldId id="341" r:id="rId6"/>
    <p:sldId id="342" r:id="rId7"/>
    <p:sldId id="343" r:id="rId8"/>
    <p:sldId id="333"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30" r:id="rId28"/>
    <p:sldId id="308"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9E0000"/>
    <a:srgbClr val="DED410"/>
    <a:srgbClr val="0635BA"/>
    <a:srgbClr val="052B97"/>
    <a:srgbClr val="060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9800" autoAdjust="0"/>
  </p:normalViewPr>
  <p:slideViewPr>
    <p:cSldViewPr>
      <p:cViewPr>
        <p:scale>
          <a:sx n="100" d="100"/>
          <a:sy n="100" d="100"/>
        </p:scale>
        <p:origin x="-1272"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printerSettings" Target="printerSettings/printerSettings1.bin"/><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329AFB-59F5-4C94-8FCA-0AB5B31055A1}" type="doc">
      <dgm:prSet loTypeId="urn:microsoft.com/office/officeart/2005/8/layout/cycle3" loCatId="cycle" qsTypeId="urn:microsoft.com/office/officeart/2005/8/quickstyle/simple1" qsCatId="simple" csTypeId="urn:microsoft.com/office/officeart/2005/8/colors/accent3_2" csCatId="accent3" phldr="1"/>
      <dgm:spPr/>
      <dgm:t>
        <a:bodyPr/>
        <a:lstStyle/>
        <a:p>
          <a:endParaRPr lang="en-GB"/>
        </a:p>
      </dgm:t>
    </dgm:pt>
    <dgm:pt modelId="{70938492-2E26-48F7-9EB7-F79362F54C14}">
      <dgm:prSet phldrT="[Text]"/>
      <dgm:spPr/>
      <dgm:t>
        <a:bodyPr/>
        <a:lstStyle/>
        <a:p>
          <a:r>
            <a:rPr lang="en-GB" dirty="0" smtClean="0"/>
            <a:t>Plan</a:t>
          </a:r>
          <a:endParaRPr lang="en-GB" dirty="0"/>
        </a:p>
      </dgm:t>
    </dgm:pt>
    <dgm:pt modelId="{74A0347C-F0A9-4598-B564-4F21E463F451}" type="parTrans" cxnId="{80AA2B70-355A-4FA4-9FB9-137CD1E9EF85}">
      <dgm:prSet/>
      <dgm:spPr/>
      <dgm:t>
        <a:bodyPr/>
        <a:lstStyle/>
        <a:p>
          <a:endParaRPr lang="en-GB"/>
        </a:p>
      </dgm:t>
    </dgm:pt>
    <dgm:pt modelId="{1A65F0E2-F1C8-4F9D-8591-A02D69F746E0}" type="sibTrans" cxnId="{80AA2B70-355A-4FA4-9FB9-137CD1E9EF85}">
      <dgm:prSet/>
      <dgm:spPr/>
      <dgm:t>
        <a:bodyPr/>
        <a:lstStyle/>
        <a:p>
          <a:endParaRPr lang="en-GB"/>
        </a:p>
      </dgm:t>
    </dgm:pt>
    <dgm:pt modelId="{11FE78AA-94D0-4EA4-9A04-4CF9DBA8DD9D}">
      <dgm:prSet phldrT="[Text]"/>
      <dgm:spPr/>
      <dgm:t>
        <a:bodyPr/>
        <a:lstStyle/>
        <a:p>
          <a:r>
            <a:rPr lang="en-GB" dirty="0" smtClean="0"/>
            <a:t>Create</a:t>
          </a:r>
          <a:endParaRPr lang="en-GB" dirty="0"/>
        </a:p>
      </dgm:t>
    </dgm:pt>
    <dgm:pt modelId="{2DDE25B9-0791-4514-91C3-4E680CC9AB1B}" type="parTrans" cxnId="{B21BF4FE-A866-4BB1-9EC8-D0119E73974A}">
      <dgm:prSet/>
      <dgm:spPr/>
      <dgm:t>
        <a:bodyPr/>
        <a:lstStyle/>
        <a:p>
          <a:endParaRPr lang="en-GB"/>
        </a:p>
      </dgm:t>
    </dgm:pt>
    <dgm:pt modelId="{97892508-0E46-43AC-8DDB-6B6423E1B22B}" type="sibTrans" cxnId="{B21BF4FE-A866-4BB1-9EC8-D0119E73974A}">
      <dgm:prSet/>
      <dgm:spPr/>
      <dgm:t>
        <a:bodyPr/>
        <a:lstStyle/>
        <a:p>
          <a:endParaRPr lang="en-GB"/>
        </a:p>
      </dgm:t>
    </dgm:pt>
    <dgm:pt modelId="{43E5C990-BC01-49B2-A495-2065E2B7915D}">
      <dgm:prSet phldrT="[Text]"/>
      <dgm:spPr/>
      <dgm:t>
        <a:bodyPr/>
        <a:lstStyle/>
        <a:p>
          <a:r>
            <a:rPr lang="en-GB" dirty="0" smtClean="0"/>
            <a:t>Document</a:t>
          </a:r>
          <a:endParaRPr lang="en-GB" dirty="0"/>
        </a:p>
      </dgm:t>
    </dgm:pt>
    <dgm:pt modelId="{01D1D6A6-C2D8-4610-A779-58AF66FBB451}" type="parTrans" cxnId="{181D0586-5DCD-460D-8949-1226E4CAD3FD}">
      <dgm:prSet/>
      <dgm:spPr/>
      <dgm:t>
        <a:bodyPr/>
        <a:lstStyle/>
        <a:p>
          <a:endParaRPr lang="en-GB"/>
        </a:p>
      </dgm:t>
    </dgm:pt>
    <dgm:pt modelId="{1594A925-F6A3-490F-ADD1-C18404D0FAB9}" type="sibTrans" cxnId="{181D0586-5DCD-460D-8949-1226E4CAD3FD}">
      <dgm:prSet/>
      <dgm:spPr/>
      <dgm:t>
        <a:bodyPr/>
        <a:lstStyle/>
        <a:p>
          <a:endParaRPr lang="en-GB"/>
        </a:p>
      </dgm:t>
    </dgm:pt>
    <dgm:pt modelId="{F93DF7C0-7508-4FA7-A14F-C0833F7989FE}">
      <dgm:prSet phldrT="[Text]"/>
      <dgm:spPr/>
      <dgm:t>
        <a:bodyPr/>
        <a:lstStyle/>
        <a:p>
          <a:r>
            <a:rPr lang="en-GB" dirty="0" smtClean="0"/>
            <a:t>Publish</a:t>
          </a:r>
          <a:endParaRPr lang="en-GB" dirty="0"/>
        </a:p>
      </dgm:t>
    </dgm:pt>
    <dgm:pt modelId="{B2BC54D8-A5CD-4E6E-BF91-9511CB54AA17}" type="parTrans" cxnId="{F4A15F0D-97D6-481A-96D1-2E50B1384D6B}">
      <dgm:prSet/>
      <dgm:spPr/>
      <dgm:t>
        <a:bodyPr/>
        <a:lstStyle/>
        <a:p>
          <a:endParaRPr lang="en-GB"/>
        </a:p>
      </dgm:t>
    </dgm:pt>
    <dgm:pt modelId="{E20E2F6A-8550-4BB0-8872-F0D8C4ED541C}" type="sibTrans" cxnId="{F4A15F0D-97D6-481A-96D1-2E50B1384D6B}">
      <dgm:prSet/>
      <dgm:spPr/>
      <dgm:t>
        <a:bodyPr/>
        <a:lstStyle/>
        <a:p>
          <a:endParaRPr lang="en-GB"/>
        </a:p>
      </dgm:t>
    </dgm:pt>
    <dgm:pt modelId="{03FB6D69-7BBA-457F-A039-23A6E113196A}">
      <dgm:prSet phldrT="[Text]"/>
      <dgm:spPr/>
      <dgm:t>
        <a:bodyPr/>
        <a:lstStyle/>
        <a:p>
          <a:r>
            <a:rPr lang="en-GB" dirty="0" smtClean="0"/>
            <a:t>Share</a:t>
          </a:r>
          <a:endParaRPr lang="en-GB" dirty="0"/>
        </a:p>
      </dgm:t>
    </dgm:pt>
    <dgm:pt modelId="{774D3DAA-F615-4C6E-8AF1-689BBD15FB8F}" type="parTrans" cxnId="{D5F097AD-0038-4E41-B413-1CD8195BF946}">
      <dgm:prSet/>
      <dgm:spPr/>
      <dgm:t>
        <a:bodyPr/>
        <a:lstStyle/>
        <a:p>
          <a:endParaRPr lang="en-GB"/>
        </a:p>
      </dgm:t>
    </dgm:pt>
    <dgm:pt modelId="{E470E79C-346C-404A-A9FE-693677EA7448}" type="sibTrans" cxnId="{D5F097AD-0038-4E41-B413-1CD8195BF946}">
      <dgm:prSet/>
      <dgm:spPr/>
      <dgm:t>
        <a:bodyPr/>
        <a:lstStyle/>
        <a:p>
          <a:endParaRPr lang="en-GB"/>
        </a:p>
      </dgm:t>
    </dgm:pt>
    <dgm:pt modelId="{0E076F2D-29B6-4BE6-953B-E02C29A415E1}">
      <dgm:prSet phldrT="[Text]"/>
      <dgm:spPr/>
      <dgm:t>
        <a:bodyPr/>
        <a:lstStyle/>
        <a:p>
          <a:r>
            <a:rPr lang="en-GB" dirty="0" smtClean="0"/>
            <a:t>Use</a:t>
          </a:r>
          <a:endParaRPr lang="en-GB" dirty="0"/>
        </a:p>
      </dgm:t>
    </dgm:pt>
    <dgm:pt modelId="{A551CB95-F54E-4DC0-B606-CA7CEC79DD20}" type="parTrans" cxnId="{1A794471-8DA5-4CD3-807E-28FB1E9B34CC}">
      <dgm:prSet/>
      <dgm:spPr/>
      <dgm:t>
        <a:bodyPr/>
        <a:lstStyle/>
        <a:p>
          <a:endParaRPr lang="en-GB"/>
        </a:p>
      </dgm:t>
    </dgm:pt>
    <dgm:pt modelId="{8F2C7463-D012-40AA-818A-30E8BDC68992}" type="sibTrans" cxnId="{1A794471-8DA5-4CD3-807E-28FB1E9B34CC}">
      <dgm:prSet/>
      <dgm:spPr/>
      <dgm:t>
        <a:bodyPr/>
        <a:lstStyle/>
        <a:p>
          <a:endParaRPr lang="en-GB"/>
        </a:p>
      </dgm:t>
    </dgm:pt>
    <dgm:pt modelId="{A8E25276-E0BD-4887-91AF-277E5BE97D57}" type="pres">
      <dgm:prSet presAssocID="{C5329AFB-59F5-4C94-8FCA-0AB5B31055A1}" presName="Name0" presStyleCnt="0">
        <dgm:presLayoutVars>
          <dgm:dir/>
          <dgm:resizeHandles val="exact"/>
        </dgm:presLayoutVars>
      </dgm:prSet>
      <dgm:spPr/>
      <dgm:t>
        <a:bodyPr/>
        <a:lstStyle/>
        <a:p>
          <a:endParaRPr lang="en-GB"/>
        </a:p>
      </dgm:t>
    </dgm:pt>
    <dgm:pt modelId="{08D60657-85F1-42F6-B1BA-5EEEF4DABB05}" type="pres">
      <dgm:prSet presAssocID="{C5329AFB-59F5-4C94-8FCA-0AB5B31055A1}" presName="cycle" presStyleCnt="0"/>
      <dgm:spPr/>
      <dgm:t>
        <a:bodyPr/>
        <a:lstStyle/>
        <a:p>
          <a:endParaRPr lang="en-GB"/>
        </a:p>
      </dgm:t>
    </dgm:pt>
    <dgm:pt modelId="{69EE2C61-6425-4640-909C-00656A7B900D}" type="pres">
      <dgm:prSet presAssocID="{70938492-2E26-48F7-9EB7-F79362F54C14}" presName="nodeFirstNode" presStyleLbl="node1" presStyleIdx="0" presStyleCnt="6" custRadScaleRad="100030" custRadScaleInc="-296">
        <dgm:presLayoutVars>
          <dgm:bulletEnabled val="1"/>
        </dgm:presLayoutVars>
      </dgm:prSet>
      <dgm:spPr/>
      <dgm:t>
        <a:bodyPr/>
        <a:lstStyle/>
        <a:p>
          <a:endParaRPr lang="en-GB"/>
        </a:p>
      </dgm:t>
    </dgm:pt>
    <dgm:pt modelId="{C057B53F-C3BB-483B-8C8D-2531B5A6F112}" type="pres">
      <dgm:prSet presAssocID="{1A65F0E2-F1C8-4F9D-8591-A02D69F746E0}" presName="sibTransFirstNode" presStyleLbl="bgShp" presStyleIdx="0" presStyleCnt="1"/>
      <dgm:spPr/>
      <dgm:t>
        <a:bodyPr/>
        <a:lstStyle/>
        <a:p>
          <a:endParaRPr lang="en-GB"/>
        </a:p>
      </dgm:t>
    </dgm:pt>
    <dgm:pt modelId="{FBF47795-8134-4B54-AF37-523ED6FDEF9F}" type="pres">
      <dgm:prSet presAssocID="{11FE78AA-94D0-4EA4-9A04-4CF9DBA8DD9D}" presName="nodeFollowingNodes" presStyleLbl="node1" presStyleIdx="1" presStyleCnt="6">
        <dgm:presLayoutVars>
          <dgm:bulletEnabled val="1"/>
        </dgm:presLayoutVars>
      </dgm:prSet>
      <dgm:spPr/>
      <dgm:t>
        <a:bodyPr/>
        <a:lstStyle/>
        <a:p>
          <a:endParaRPr lang="en-GB"/>
        </a:p>
      </dgm:t>
    </dgm:pt>
    <dgm:pt modelId="{C45297F9-5019-40F1-BC26-11A696317A55}" type="pres">
      <dgm:prSet presAssocID="{43E5C990-BC01-49B2-A495-2065E2B7915D}" presName="nodeFollowingNodes" presStyleLbl="node1" presStyleIdx="2" presStyleCnt="6">
        <dgm:presLayoutVars>
          <dgm:bulletEnabled val="1"/>
        </dgm:presLayoutVars>
      </dgm:prSet>
      <dgm:spPr/>
      <dgm:t>
        <a:bodyPr/>
        <a:lstStyle/>
        <a:p>
          <a:endParaRPr lang="en-GB"/>
        </a:p>
      </dgm:t>
    </dgm:pt>
    <dgm:pt modelId="{62AA2BA5-611F-494C-B1D0-A0921BBFACD9}" type="pres">
      <dgm:prSet presAssocID="{0E076F2D-29B6-4BE6-953B-E02C29A415E1}" presName="nodeFollowingNodes" presStyleLbl="node1" presStyleIdx="3" presStyleCnt="6">
        <dgm:presLayoutVars>
          <dgm:bulletEnabled val="1"/>
        </dgm:presLayoutVars>
      </dgm:prSet>
      <dgm:spPr/>
      <dgm:t>
        <a:bodyPr/>
        <a:lstStyle/>
        <a:p>
          <a:endParaRPr lang="en-GB"/>
        </a:p>
      </dgm:t>
    </dgm:pt>
    <dgm:pt modelId="{E068E2B9-1EF1-481C-B52A-467A3FF42150}" type="pres">
      <dgm:prSet presAssocID="{F93DF7C0-7508-4FA7-A14F-C0833F7989FE}" presName="nodeFollowingNodes" presStyleLbl="node1" presStyleIdx="4" presStyleCnt="6">
        <dgm:presLayoutVars>
          <dgm:bulletEnabled val="1"/>
        </dgm:presLayoutVars>
      </dgm:prSet>
      <dgm:spPr/>
      <dgm:t>
        <a:bodyPr/>
        <a:lstStyle/>
        <a:p>
          <a:endParaRPr lang="en-GB"/>
        </a:p>
      </dgm:t>
    </dgm:pt>
    <dgm:pt modelId="{4526CD32-D2FE-40FD-89A3-A6382E0D23EE}" type="pres">
      <dgm:prSet presAssocID="{03FB6D69-7BBA-457F-A039-23A6E113196A}" presName="nodeFollowingNodes" presStyleLbl="node1" presStyleIdx="5" presStyleCnt="6">
        <dgm:presLayoutVars>
          <dgm:bulletEnabled val="1"/>
        </dgm:presLayoutVars>
      </dgm:prSet>
      <dgm:spPr/>
      <dgm:t>
        <a:bodyPr/>
        <a:lstStyle/>
        <a:p>
          <a:endParaRPr lang="en-GB"/>
        </a:p>
      </dgm:t>
    </dgm:pt>
  </dgm:ptLst>
  <dgm:cxnLst>
    <dgm:cxn modelId="{AA851058-8C73-4589-9401-0FFC0E4E150F}" type="presOf" srcId="{F93DF7C0-7508-4FA7-A14F-C0833F7989FE}" destId="{E068E2B9-1EF1-481C-B52A-467A3FF42150}" srcOrd="0" destOrd="0" presId="urn:microsoft.com/office/officeart/2005/8/layout/cycle3"/>
    <dgm:cxn modelId="{86A9A8B1-AA52-4954-967A-547582A18CA0}" type="presOf" srcId="{43E5C990-BC01-49B2-A495-2065E2B7915D}" destId="{C45297F9-5019-40F1-BC26-11A696317A55}" srcOrd="0" destOrd="0" presId="urn:microsoft.com/office/officeart/2005/8/layout/cycle3"/>
    <dgm:cxn modelId="{181D0586-5DCD-460D-8949-1226E4CAD3FD}" srcId="{C5329AFB-59F5-4C94-8FCA-0AB5B31055A1}" destId="{43E5C990-BC01-49B2-A495-2065E2B7915D}" srcOrd="2" destOrd="0" parTransId="{01D1D6A6-C2D8-4610-A779-58AF66FBB451}" sibTransId="{1594A925-F6A3-490F-ADD1-C18404D0FAB9}"/>
    <dgm:cxn modelId="{1708472C-51CE-4EE1-93E6-20AA75337D3E}" type="presOf" srcId="{0E076F2D-29B6-4BE6-953B-E02C29A415E1}" destId="{62AA2BA5-611F-494C-B1D0-A0921BBFACD9}" srcOrd="0" destOrd="0" presId="urn:microsoft.com/office/officeart/2005/8/layout/cycle3"/>
    <dgm:cxn modelId="{AE4086A6-BE8D-4CED-8C70-8FA6AB793E5E}" type="presOf" srcId="{C5329AFB-59F5-4C94-8FCA-0AB5B31055A1}" destId="{A8E25276-E0BD-4887-91AF-277E5BE97D57}" srcOrd="0" destOrd="0" presId="urn:microsoft.com/office/officeart/2005/8/layout/cycle3"/>
    <dgm:cxn modelId="{F4A15F0D-97D6-481A-96D1-2E50B1384D6B}" srcId="{C5329AFB-59F5-4C94-8FCA-0AB5B31055A1}" destId="{F93DF7C0-7508-4FA7-A14F-C0833F7989FE}" srcOrd="4" destOrd="0" parTransId="{B2BC54D8-A5CD-4E6E-BF91-9511CB54AA17}" sibTransId="{E20E2F6A-8550-4BB0-8872-F0D8C4ED541C}"/>
    <dgm:cxn modelId="{80AA2B70-355A-4FA4-9FB9-137CD1E9EF85}" srcId="{C5329AFB-59F5-4C94-8FCA-0AB5B31055A1}" destId="{70938492-2E26-48F7-9EB7-F79362F54C14}" srcOrd="0" destOrd="0" parTransId="{74A0347C-F0A9-4598-B564-4F21E463F451}" sibTransId="{1A65F0E2-F1C8-4F9D-8591-A02D69F746E0}"/>
    <dgm:cxn modelId="{C7983807-1C09-4BCE-A8E1-5E839BDF0AFC}" type="presOf" srcId="{1A65F0E2-F1C8-4F9D-8591-A02D69F746E0}" destId="{C057B53F-C3BB-483B-8C8D-2531B5A6F112}" srcOrd="0" destOrd="0" presId="urn:microsoft.com/office/officeart/2005/8/layout/cycle3"/>
    <dgm:cxn modelId="{FDA07FCE-AED9-4659-AD91-2C92FC42FD8B}" type="presOf" srcId="{03FB6D69-7BBA-457F-A039-23A6E113196A}" destId="{4526CD32-D2FE-40FD-89A3-A6382E0D23EE}" srcOrd="0" destOrd="0" presId="urn:microsoft.com/office/officeart/2005/8/layout/cycle3"/>
    <dgm:cxn modelId="{D5F097AD-0038-4E41-B413-1CD8195BF946}" srcId="{C5329AFB-59F5-4C94-8FCA-0AB5B31055A1}" destId="{03FB6D69-7BBA-457F-A039-23A6E113196A}" srcOrd="5" destOrd="0" parTransId="{774D3DAA-F615-4C6E-8AF1-689BBD15FB8F}" sibTransId="{E470E79C-346C-404A-A9FE-693677EA7448}"/>
    <dgm:cxn modelId="{1883A851-27A2-40C0-8A6F-E79EB42B6E5C}" type="presOf" srcId="{70938492-2E26-48F7-9EB7-F79362F54C14}" destId="{69EE2C61-6425-4640-909C-00656A7B900D}" srcOrd="0" destOrd="0" presId="urn:microsoft.com/office/officeart/2005/8/layout/cycle3"/>
    <dgm:cxn modelId="{1197F48D-5FF7-4E52-95E8-2C7040F85A15}" type="presOf" srcId="{11FE78AA-94D0-4EA4-9A04-4CF9DBA8DD9D}" destId="{FBF47795-8134-4B54-AF37-523ED6FDEF9F}" srcOrd="0" destOrd="0" presId="urn:microsoft.com/office/officeart/2005/8/layout/cycle3"/>
    <dgm:cxn modelId="{1A794471-8DA5-4CD3-807E-28FB1E9B34CC}" srcId="{C5329AFB-59F5-4C94-8FCA-0AB5B31055A1}" destId="{0E076F2D-29B6-4BE6-953B-E02C29A415E1}" srcOrd="3" destOrd="0" parTransId="{A551CB95-F54E-4DC0-B606-CA7CEC79DD20}" sibTransId="{8F2C7463-D012-40AA-818A-30E8BDC68992}"/>
    <dgm:cxn modelId="{B21BF4FE-A866-4BB1-9EC8-D0119E73974A}" srcId="{C5329AFB-59F5-4C94-8FCA-0AB5B31055A1}" destId="{11FE78AA-94D0-4EA4-9A04-4CF9DBA8DD9D}" srcOrd="1" destOrd="0" parTransId="{2DDE25B9-0791-4514-91C3-4E680CC9AB1B}" sibTransId="{97892508-0E46-43AC-8DDB-6B6423E1B22B}"/>
    <dgm:cxn modelId="{14CC5F6E-11C1-4A98-B843-E950CDB3B3AB}" type="presParOf" srcId="{A8E25276-E0BD-4887-91AF-277E5BE97D57}" destId="{08D60657-85F1-42F6-B1BA-5EEEF4DABB05}" srcOrd="0" destOrd="0" presId="urn:microsoft.com/office/officeart/2005/8/layout/cycle3"/>
    <dgm:cxn modelId="{F9C52D40-EAE2-42D6-A067-C7967BD1BF2B}" type="presParOf" srcId="{08D60657-85F1-42F6-B1BA-5EEEF4DABB05}" destId="{69EE2C61-6425-4640-909C-00656A7B900D}" srcOrd="0" destOrd="0" presId="urn:microsoft.com/office/officeart/2005/8/layout/cycle3"/>
    <dgm:cxn modelId="{5DDC84E4-3ED6-4414-9B45-ABB9935FB992}" type="presParOf" srcId="{08D60657-85F1-42F6-B1BA-5EEEF4DABB05}" destId="{C057B53F-C3BB-483B-8C8D-2531B5A6F112}" srcOrd="1" destOrd="0" presId="urn:microsoft.com/office/officeart/2005/8/layout/cycle3"/>
    <dgm:cxn modelId="{9FF4F00F-2DBE-45F5-974A-5ECDB5EE2D13}" type="presParOf" srcId="{08D60657-85F1-42F6-B1BA-5EEEF4DABB05}" destId="{FBF47795-8134-4B54-AF37-523ED6FDEF9F}" srcOrd="2" destOrd="0" presId="urn:microsoft.com/office/officeart/2005/8/layout/cycle3"/>
    <dgm:cxn modelId="{FAC37837-C886-46F2-90D1-6292C0AAFE2E}" type="presParOf" srcId="{08D60657-85F1-42F6-B1BA-5EEEF4DABB05}" destId="{C45297F9-5019-40F1-BC26-11A696317A55}" srcOrd="3" destOrd="0" presId="urn:microsoft.com/office/officeart/2005/8/layout/cycle3"/>
    <dgm:cxn modelId="{67CD131A-AF50-4BC4-A679-788CD176A64D}" type="presParOf" srcId="{08D60657-85F1-42F6-B1BA-5EEEF4DABB05}" destId="{62AA2BA5-611F-494C-B1D0-A0921BBFACD9}" srcOrd="4" destOrd="0" presId="urn:microsoft.com/office/officeart/2005/8/layout/cycle3"/>
    <dgm:cxn modelId="{DCF8BF60-B365-425F-BCA5-30F200883F0D}" type="presParOf" srcId="{08D60657-85F1-42F6-B1BA-5EEEF4DABB05}" destId="{E068E2B9-1EF1-481C-B52A-467A3FF42150}" srcOrd="5" destOrd="0" presId="urn:microsoft.com/office/officeart/2005/8/layout/cycle3"/>
    <dgm:cxn modelId="{33F1C9AE-8E4E-4FDF-B24A-4672AC893378}" type="presParOf" srcId="{08D60657-85F1-42F6-B1BA-5EEEF4DABB05}" destId="{4526CD32-D2FE-40FD-89A3-A6382E0D23EE}" srcOrd="6" destOrd="0" presId="urn:microsoft.com/office/officeart/2005/8/layout/cycle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9DB58A-4C05-428E-A0CE-697962E6475C}" type="doc">
      <dgm:prSet loTypeId="urn:microsoft.com/office/officeart/2005/8/layout/cycle5" loCatId="cycle" qsTypeId="urn:microsoft.com/office/officeart/2005/8/quickstyle/simple1" qsCatId="simple" csTypeId="urn:microsoft.com/office/officeart/2005/8/colors/accent0_1" csCatId="mainScheme" phldr="1"/>
      <dgm:spPr/>
      <dgm:t>
        <a:bodyPr/>
        <a:lstStyle/>
        <a:p>
          <a:endParaRPr lang="en-GB"/>
        </a:p>
      </dgm:t>
    </dgm:pt>
    <dgm:pt modelId="{C3B2C16A-5F18-4020-8687-CA5FA90DA565}">
      <dgm:prSet phldrT="[Text]"/>
      <dgm:spPr/>
      <dgm:t>
        <a:bodyPr/>
        <a:lstStyle/>
        <a:p>
          <a:r>
            <a:rPr lang="en-GB" dirty="0" smtClean="0"/>
            <a:t>Design</a:t>
          </a:r>
          <a:endParaRPr lang="en-GB" dirty="0"/>
        </a:p>
      </dgm:t>
    </dgm:pt>
    <dgm:pt modelId="{B5E03330-3F02-4212-8C5F-9CED6841418E}" type="parTrans" cxnId="{0EEBDF99-BC23-415A-97AE-C13434B78409}">
      <dgm:prSet/>
      <dgm:spPr/>
      <dgm:t>
        <a:bodyPr/>
        <a:lstStyle/>
        <a:p>
          <a:endParaRPr lang="en-GB"/>
        </a:p>
      </dgm:t>
    </dgm:pt>
    <dgm:pt modelId="{386D7313-CA58-4597-B5DE-F1529DB6DA46}" type="sibTrans" cxnId="{0EEBDF99-BC23-415A-97AE-C13434B78409}">
      <dgm:prSet/>
      <dgm:spPr/>
      <dgm:t>
        <a:bodyPr/>
        <a:lstStyle/>
        <a:p>
          <a:endParaRPr lang="en-GB"/>
        </a:p>
      </dgm:t>
    </dgm:pt>
    <dgm:pt modelId="{3AD0C590-CF90-486A-8C30-04AC0905BB83}">
      <dgm:prSet phldrT="[Text]"/>
      <dgm:spPr/>
      <dgm:t>
        <a:bodyPr/>
        <a:lstStyle/>
        <a:p>
          <a:r>
            <a:rPr lang="en-GB" dirty="0" smtClean="0"/>
            <a:t>Experiment</a:t>
          </a:r>
          <a:endParaRPr lang="en-GB" dirty="0"/>
        </a:p>
      </dgm:t>
    </dgm:pt>
    <dgm:pt modelId="{83B8A807-D2D1-4959-8936-E4CEEA29FFE7}" type="parTrans" cxnId="{95AAEACB-4D9D-4DF0-816E-EAF773C9F946}">
      <dgm:prSet/>
      <dgm:spPr/>
      <dgm:t>
        <a:bodyPr/>
        <a:lstStyle/>
        <a:p>
          <a:endParaRPr lang="en-GB"/>
        </a:p>
      </dgm:t>
    </dgm:pt>
    <dgm:pt modelId="{F1E79DED-8BD5-41E3-B387-3500D79055FA}" type="sibTrans" cxnId="{95AAEACB-4D9D-4DF0-816E-EAF773C9F946}">
      <dgm:prSet/>
      <dgm:spPr/>
      <dgm:t>
        <a:bodyPr/>
        <a:lstStyle/>
        <a:p>
          <a:endParaRPr lang="en-GB"/>
        </a:p>
      </dgm:t>
    </dgm:pt>
    <dgm:pt modelId="{35EAEF99-2D1B-49D2-A628-728DEEBA0492}">
      <dgm:prSet phldrT="[Text]"/>
      <dgm:spPr/>
      <dgm:t>
        <a:bodyPr/>
        <a:lstStyle/>
        <a:p>
          <a:r>
            <a:rPr lang="en-GB" dirty="0" smtClean="0"/>
            <a:t>Analysis</a:t>
          </a:r>
          <a:endParaRPr lang="en-GB" dirty="0"/>
        </a:p>
      </dgm:t>
    </dgm:pt>
    <dgm:pt modelId="{0B388075-392D-4E0F-8552-4F1BDA228E06}" type="parTrans" cxnId="{94B1BACE-AB0D-4EF5-9CEA-D9D977D410B0}">
      <dgm:prSet/>
      <dgm:spPr/>
      <dgm:t>
        <a:bodyPr/>
        <a:lstStyle/>
        <a:p>
          <a:endParaRPr lang="en-GB"/>
        </a:p>
      </dgm:t>
    </dgm:pt>
    <dgm:pt modelId="{7908A3D9-8693-480B-8E20-B4899F456517}" type="sibTrans" cxnId="{94B1BACE-AB0D-4EF5-9CEA-D9D977D410B0}">
      <dgm:prSet/>
      <dgm:spPr/>
      <dgm:t>
        <a:bodyPr/>
        <a:lstStyle/>
        <a:p>
          <a:endParaRPr lang="en-GB"/>
        </a:p>
      </dgm:t>
    </dgm:pt>
    <dgm:pt modelId="{20EC3426-F542-463B-9AA2-4BD79E580EA8}">
      <dgm:prSet phldrT="[Text]"/>
      <dgm:spPr/>
      <dgm:t>
        <a:bodyPr/>
        <a:lstStyle/>
        <a:p>
          <a:r>
            <a:rPr lang="en-GB" dirty="0" smtClean="0"/>
            <a:t>Publication</a:t>
          </a:r>
          <a:endParaRPr lang="en-GB" dirty="0"/>
        </a:p>
      </dgm:t>
    </dgm:pt>
    <dgm:pt modelId="{C3E7A1CA-F9CC-4454-949A-1E449E31770F}" type="parTrans" cxnId="{8E969EF7-6039-4C6F-BB8A-439679EDD125}">
      <dgm:prSet/>
      <dgm:spPr/>
      <dgm:t>
        <a:bodyPr/>
        <a:lstStyle/>
        <a:p>
          <a:endParaRPr lang="en-GB"/>
        </a:p>
      </dgm:t>
    </dgm:pt>
    <dgm:pt modelId="{C5F3B7EB-0BDD-4964-8194-F514B6172658}" type="sibTrans" cxnId="{8E969EF7-6039-4C6F-BB8A-439679EDD125}">
      <dgm:prSet/>
      <dgm:spPr/>
      <dgm:t>
        <a:bodyPr/>
        <a:lstStyle/>
        <a:p>
          <a:endParaRPr lang="en-GB"/>
        </a:p>
      </dgm:t>
    </dgm:pt>
    <dgm:pt modelId="{9918575A-CA79-4F2A-9D95-AC4D391B851A}">
      <dgm:prSet phldrT="[Text]"/>
      <dgm:spPr/>
      <dgm:t>
        <a:bodyPr/>
        <a:lstStyle/>
        <a:p>
          <a:r>
            <a:rPr lang="en-GB" dirty="0" smtClean="0"/>
            <a:t>Release</a:t>
          </a:r>
          <a:endParaRPr lang="en-GB" dirty="0"/>
        </a:p>
      </dgm:t>
    </dgm:pt>
    <dgm:pt modelId="{94D10671-BE1C-4DFE-9F20-93743E5256CA}" type="parTrans" cxnId="{5F377145-6596-4B5B-8CAC-C72CF3280719}">
      <dgm:prSet/>
      <dgm:spPr/>
      <dgm:t>
        <a:bodyPr/>
        <a:lstStyle/>
        <a:p>
          <a:endParaRPr lang="en-GB"/>
        </a:p>
      </dgm:t>
    </dgm:pt>
    <dgm:pt modelId="{169CB1DD-9EED-41A2-A337-AA7351500A21}" type="sibTrans" cxnId="{5F377145-6596-4B5B-8CAC-C72CF3280719}">
      <dgm:prSet/>
      <dgm:spPr/>
      <dgm:t>
        <a:bodyPr/>
        <a:lstStyle/>
        <a:p>
          <a:endParaRPr lang="en-GB"/>
        </a:p>
      </dgm:t>
    </dgm:pt>
    <dgm:pt modelId="{7DD3FB83-F2BD-4252-954A-1E8CEE7A5225}" type="pres">
      <dgm:prSet presAssocID="{C99DB58A-4C05-428E-A0CE-697962E6475C}" presName="cycle" presStyleCnt="0">
        <dgm:presLayoutVars>
          <dgm:dir/>
          <dgm:resizeHandles val="exact"/>
        </dgm:presLayoutVars>
      </dgm:prSet>
      <dgm:spPr/>
      <dgm:t>
        <a:bodyPr/>
        <a:lstStyle/>
        <a:p>
          <a:endParaRPr lang="en-GB"/>
        </a:p>
      </dgm:t>
    </dgm:pt>
    <dgm:pt modelId="{CB888C66-0743-466D-BE52-86FF4F7EE59D}" type="pres">
      <dgm:prSet presAssocID="{C3B2C16A-5F18-4020-8687-CA5FA90DA565}" presName="node" presStyleLbl="node1" presStyleIdx="0" presStyleCnt="5">
        <dgm:presLayoutVars>
          <dgm:bulletEnabled val="1"/>
        </dgm:presLayoutVars>
      </dgm:prSet>
      <dgm:spPr/>
      <dgm:t>
        <a:bodyPr/>
        <a:lstStyle/>
        <a:p>
          <a:endParaRPr lang="en-GB"/>
        </a:p>
      </dgm:t>
    </dgm:pt>
    <dgm:pt modelId="{C8B11B28-D375-4768-A60C-74A2AB7C4470}" type="pres">
      <dgm:prSet presAssocID="{C3B2C16A-5F18-4020-8687-CA5FA90DA565}" presName="spNode" presStyleCnt="0"/>
      <dgm:spPr/>
    </dgm:pt>
    <dgm:pt modelId="{DED86072-385F-4B4D-81A3-E86816A9BF67}" type="pres">
      <dgm:prSet presAssocID="{386D7313-CA58-4597-B5DE-F1529DB6DA46}" presName="sibTrans" presStyleLbl="sibTrans1D1" presStyleIdx="0" presStyleCnt="5"/>
      <dgm:spPr/>
      <dgm:t>
        <a:bodyPr/>
        <a:lstStyle/>
        <a:p>
          <a:endParaRPr lang="en-GB"/>
        </a:p>
      </dgm:t>
    </dgm:pt>
    <dgm:pt modelId="{40D17DC4-4AB3-4B49-921A-7A9CDF63F459}" type="pres">
      <dgm:prSet presAssocID="{3AD0C590-CF90-486A-8C30-04AC0905BB83}" presName="node" presStyleLbl="node1" presStyleIdx="1" presStyleCnt="5">
        <dgm:presLayoutVars>
          <dgm:bulletEnabled val="1"/>
        </dgm:presLayoutVars>
      </dgm:prSet>
      <dgm:spPr/>
      <dgm:t>
        <a:bodyPr/>
        <a:lstStyle/>
        <a:p>
          <a:endParaRPr lang="en-GB"/>
        </a:p>
      </dgm:t>
    </dgm:pt>
    <dgm:pt modelId="{1A8CD0B5-5DA2-475C-9B4B-DDE3DAFF7FA0}" type="pres">
      <dgm:prSet presAssocID="{3AD0C590-CF90-486A-8C30-04AC0905BB83}" presName="spNode" presStyleCnt="0"/>
      <dgm:spPr/>
    </dgm:pt>
    <dgm:pt modelId="{6A15C862-598F-46D6-957B-6BA5F56DDA89}" type="pres">
      <dgm:prSet presAssocID="{F1E79DED-8BD5-41E3-B387-3500D79055FA}" presName="sibTrans" presStyleLbl="sibTrans1D1" presStyleIdx="1" presStyleCnt="5"/>
      <dgm:spPr/>
      <dgm:t>
        <a:bodyPr/>
        <a:lstStyle/>
        <a:p>
          <a:endParaRPr lang="en-GB"/>
        </a:p>
      </dgm:t>
    </dgm:pt>
    <dgm:pt modelId="{10994793-9C98-4D97-BB38-0B0520BF04AD}" type="pres">
      <dgm:prSet presAssocID="{35EAEF99-2D1B-49D2-A628-728DEEBA0492}" presName="node" presStyleLbl="node1" presStyleIdx="2" presStyleCnt="5">
        <dgm:presLayoutVars>
          <dgm:bulletEnabled val="1"/>
        </dgm:presLayoutVars>
      </dgm:prSet>
      <dgm:spPr/>
      <dgm:t>
        <a:bodyPr/>
        <a:lstStyle/>
        <a:p>
          <a:endParaRPr lang="en-GB"/>
        </a:p>
      </dgm:t>
    </dgm:pt>
    <dgm:pt modelId="{F59EA41A-A2DE-4AD4-9E2D-3A68D6A30828}" type="pres">
      <dgm:prSet presAssocID="{35EAEF99-2D1B-49D2-A628-728DEEBA0492}" presName="spNode" presStyleCnt="0"/>
      <dgm:spPr/>
    </dgm:pt>
    <dgm:pt modelId="{21BC072D-C826-43A4-8EA5-6D2D00AC1BEF}" type="pres">
      <dgm:prSet presAssocID="{7908A3D9-8693-480B-8E20-B4899F456517}" presName="sibTrans" presStyleLbl="sibTrans1D1" presStyleIdx="2" presStyleCnt="5"/>
      <dgm:spPr/>
      <dgm:t>
        <a:bodyPr/>
        <a:lstStyle/>
        <a:p>
          <a:endParaRPr lang="en-GB"/>
        </a:p>
      </dgm:t>
    </dgm:pt>
    <dgm:pt modelId="{FDDD742C-B743-4362-8652-E90887661023}" type="pres">
      <dgm:prSet presAssocID="{20EC3426-F542-463B-9AA2-4BD79E580EA8}" presName="node" presStyleLbl="node1" presStyleIdx="3" presStyleCnt="5">
        <dgm:presLayoutVars>
          <dgm:bulletEnabled val="1"/>
        </dgm:presLayoutVars>
      </dgm:prSet>
      <dgm:spPr/>
      <dgm:t>
        <a:bodyPr/>
        <a:lstStyle/>
        <a:p>
          <a:endParaRPr lang="en-GB"/>
        </a:p>
      </dgm:t>
    </dgm:pt>
    <dgm:pt modelId="{C602AE67-8A20-47AA-A86F-8F4A2A4B2CED}" type="pres">
      <dgm:prSet presAssocID="{20EC3426-F542-463B-9AA2-4BD79E580EA8}" presName="spNode" presStyleCnt="0"/>
      <dgm:spPr/>
    </dgm:pt>
    <dgm:pt modelId="{3F592C0C-35E5-4C65-B54E-B0DBDF57ABD7}" type="pres">
      <dgm:prSet presAssocID="{C5F3B7EB-0BDD-4964-8194-F514B6172658}" presName="sibTrans" presStyleLbl="sibTrans1D1" presStyleIdx="3" presStyleCnt="5"/>
      <dgm:spPr/>
      <dgm:t>
        <a:bodyPr/>
        <a:lstStyle/>
        <a:p>
          <a:endParaRPr lang="en-GB"/>
        </a:p>
      </dgm:t>
    </dgm:pt>
    <dgm:pt modelId="{4E58B3BC-E21F-47FE-AFE8-4C7CE0C29B99}" type="pres">
      <dgm:prSet presAssocID="{9918575A-CA79-4F2A-9D95-AC4D391B851A}" presName="node" presStyleLbl="node1" presStyleIdx="4" presStyleCnt="5">
        <dgm:presLayoutVars>
          <dgm:bulletEnabled val="1"/>
        </dgm:presLayoutVars>
      </dgm:prSet>
      <dgm:spPr/>
      <dgm:t>
        <a:bodyPr/>
        <a:lstStyle/>
        <a:p>
          <a:endParaRPr lang="en-GB"/>
        </a:p>
      </dgm:t>
    </dgm:pt>
    <dgm:pt modelId="{83CD284A-6A42-4B6A-80ED-C5C11AEAEA6C}" type="pres">
      <dgm:prSet presAssocID="{9918575A-CA79-4F2A-9D95-AC4D391B851A}" presName="spNode" presStyleCnt="0"/>
      <dgm:spPr/>
    </dgm:pt>
    <dgm:pt modelId="{03A8E1D3-C18F-451A-B140-62C74983F259}" type="pres">
      <dgm:prSet presAssocID="{169CB1DD-9EED-41A2-A337-AA7351500A21}" presName="sibTrans" presStyleLbl="sibTrans1D1" presStyleIdx="4" presStyleCnt="5"/>
      <dgm:spPr/>
      <dgm:t>
        <a:bodyPr/>
        <a:lstStyle/>
        <a:p>
          <a:endParaRPr lang="en-GB"/>
        </a:p>
      </dgm:t>
    </dgm:pt>
  </dgm:ptLst>
  <dgm:cxnLst>
    <dgm:cxn modelId="{666A7112-FCC6-4E41-A90B-16027A8CE48F}" type="presOf" srcId="{7908A3D9-8693-480B-8E20-B4899F456517}" destId="{21BC072D-C826-43A4-8EA5-6D2D00AC1BEF}" srcOrd="0" destOrd="0" presId="urn:microsoft.com/office/officeart/2005/8/layout/cycle5"/>
    <dgm:cxn modelId="{94B1BACE-AB0D-4EF5-9CEA-D9D977D410B0}" srcId="{C99DB58A-4C05-428E-A0CE-697962E6475C}" destId="{35EAEF99-2D1B-49D2-A628-728DEEBA0492}" srcOrd="2" destOrd="0" parTransId="{0B388075-392D-4E0F-8552-4F1BDA228E06}" sibTransId="{7908A3D9-8693-480B-8E20-B4899F456517}"/>
    <dgm:cxn modelId="{2735792C-345C-45E0-A870-29A149390282}" type="presOf" srcId="{F1E79DED-8BD5-41E3-B387-3500D79055FA}" destId="{6A15C862-598F-46D6-957B-6BA5F56DDA89}" srcOrd="0" destOrd="0" presId="urn:microsoft.com/office/officeart/2005/8/layout/cycle5"/>
    <dgm:cxn modelId="{008DF30C-359A-445A-8462-7826EFE2C64A}" type="presOf" srcId="{9918575A-CA79-4F2A-9D95-AC4D391B851A}" destId="{4E58B3BC-E21F-47FE-AFE8-4C7CE0C29B99}" srcOrd="0" destOrd="0" presId="urn:microsoft.com/office/officeart/2005/8/layout/cycle5"/>
    <dgm:cxn modelId="{346F3C69-5DFD-4B11-AE38-A4DED11F4D1D}" type="presOf" srcId="{C3B2C16A-5F18-4020-8687-CA5FA90DA565}" destId="{CB888C66-0743-466D-BE52-86FF4F7EE59D}" srcOrd="0" destOrd="0" presId="urn:microsoft.com/office/officeart/2005/8/layout/cycle5"/>
    <dgm:cxn modelId="{0EEBDF99-BC23-415A-97AE-C13434B78409}" srcId="{C99DB58A-4C05-428E-A0CE-697962E6475C}" destId="{C3B2C16A-5F18-4020-8687-CA5FA90DA565}" srcOrd="0" destOrd="0" parTransId="{B5E03330-3F02-4212-8C5F-9CED6841418E}" sibTransId="{386D7313-CA58-4597-B5DE-F1529DB6DA46}"/>
    <dgm:cxn modelId="{A4E2F9ED-C113-4015-94BB-D47BA52E8000}" type="presOf" srcId="{3AD0C590-CF90-486A-8C30-04AC0905BB83}" destId="{40D17DC4-4AB3-4B49-921A-7A9CDF63F459}" srcOrd="0" destOrd="0" presId="urn:microsoft.com/office/officeart/2005/8/layout/cycle5"/>
    <dgm:cxn modelId="{067118E3-5300-431A-AA23-B44643A7F9EA}" type="presOf" srcId="{C5F3B7EB-0BDD-4964-8194-F514B6172658}" destId="{3F592C0C-35E5-4C65-B54E-B0DBDF57ABD7}" srcOrd="0" destOrd="0" presId="urn:microsoft.com/office/officeart/2005/8/layout/cycle5"/>
    <dgm:cxn modelId="{029D520A-31E5-4A89-9AF9-94600931D14E}" type="presOf" srcId="{C99DB58A-4C05-428E-A0CE-697962E6475C}" destId="{7DD3FB83-F2BD-4252-954A-1E8CEE7A5225}" srcOrd="0" destOrd="0" presId="urn:microsoft.com/office/officeart/2005/8/layout/cycle5"/>
    <dgm:cxn modelId="{5F377145-6596-4B5B-8CAC-C72CF3280719}" srcId="{C99DB58A-4C05-428E-A0CE-697962E6475C}" destId="{9918575A-CA79-4F2A-9D95-AC4D391B851A}" srcOrd="4" destOrd="0" parTransId="{94D10671-BE1C-4DFE-9F20-93743E5256CA}" sibTransId="{169CB1DD-9EED-41A2-A337-AA7351500A21}"/>
    <dgm:cxn modelId="{F3C4E492-E6BF-43AD-AA6D-836A2DE0543E}" type="presOf" srcId="{20EC3426-F542-463B-9AA2-4BD79E580EA8}" destId="{FDDD742C-B743-4362-8652-E90887661023}" srcOrd="0" destOrd="0" presId="urn:microsoft.com/office/officeart/2005/8/layout/cycle5"/>
    <dgm:cxn modelId="{0F46DA62-78D8-472F-8789-7C6F2B9DFBE7}" type="presOf" srcId="{386D7313-CA58-4597-B5DE-F1529DB6DA46}" destId="{DED86072-385F-4B4D-81A3-E86816A9BF67}" srcOrd="0" destOrd="0" presId="urn:microsoft.com/office/officeart/2005/8/layout/cycle5"/>
    <dgm:cxn modelId="{5807A997-F5A7-43A2-A994-8CB1FF8D1FB0}" type="presOf" srcId="{35EAEF99-2D1B-49D2-A628-728DEEBA0492}" destId="{10994793-9C98-4D97-BB38-0B0520BF04AD}" srcOrd="0" destOrd="0" presId="urn:microsoft.com/office/officeart/2005/8/layout/cycle5"/>
    <dgm:cxn modelId="{8E969EF7-6039-4C6F-BB8A-439679EDD125}" srcId="{C99DB58A-4C05-428E-A0CE-697962E6475C}" destId="{20EC3426-F542-463B-9AA2-4BD79E580EA8}" srcOrd="3" destOrd="0" parTransId="{C3E7A1CA-F9CC-4454-949A-1E449E31770F}" sibTransId="{C5F3B7EB-0BDD-4964-8194-F514B6172658}"/>
    <dgm:cxn modelId="{95AAEACB-4D9D-4DF0-816E-EAF773C9F946}" srcId="{C99DB58A-4C05-428E-A0CE-697962E6475C}" destId="{3AD0C590-CF90-486A-8C30-04AC0905BB83}" srcOrd="1" destOrd="0" parTransId="{83B8A807-D2D1-4959-8936-E4CEEA29FFE7}" sibTransId="{F1E79DED-8BD5-41E3-B387-3500D79055FA}"/>
    <dgm:cxn modelId="{4569D82F-E725-4DB1-BA1C-0D64E9EDE1C6}" type="presOf" srcId="{169CB1DD-9EED-41A2-A337-AA7351500A21}" destId="{03A8E1D3-C18F-451A-B140-62C74983F259}" srcOrd="0" destOrd="0" presId="urn:microsoft.com/office/officeart/2005/8/layout/cycle5"/>
    <dgm:cxn modelId="{C53A3A34-7459-4ECC-A197-B6960CA12431}" type="presParOf" srcId="{7DD3FB83-F2BD-4252-954A-1E8CEE7A5225}" destId="{CB888C66-0743-466D-BE52-86FF4F7EE59D}" srcOrd="0" destOrd="0" presId="urn:microsoft.com/office/officeart/2005/8/layout/cycle5"/>
    <dgm:cxn modelId="{B3E7B5B3-D321-471D-9B70-FD625B1B4E5B}" type="presParOf" srcId="{7DD3FB83-F2BD-4252-954A-1E8CEE7A5225}" destId="{C8B11B28-D375-4768-A60C-74A2AB7C4470}" srcOrd="1" destOrd="0" presId="urn:microsoft.com/office/officeart/2005/8/layout/cycle5"/>
    <dgm:cxn modelId="{C5634CA5-E188-417E-9CCE-1F5B78E4A0B6}" type="presParOf" srcId="{7DD3FB83-F2BD-4252-954A-1E8CEE7A5225}" destId="{DED86072-385F-4B4D-81A3-E86816A9BF67}" srcOrd="2" destOrd="0" presId="urn:microsoft.com/office/officeart/2005/8/layout/cycle5"/>
    <dgm:cxn modelId="{8E10EBD7-DCA9-4151-8C7F-85734D496016}" type="presParOf" srcId="{7DD3FB83-F2BD-4252-954A-1E8CEE7A5225}" destId="{40D17DC4-4AB3-4B49-921A-7A9CDF63F459}" srcOrd="3" destOrd="0" presId="urn:microsoft.com/office/officeart/2005/8/layout/cycle5"/>
    <dgm:cxn modelId="{B9874809-AA9F-4969-B01B-F42E3B0A2130}" type="presParOf" srcId="{7DD3FB83-F2BD-4252-954A-1E8CEE7A5225}" destId="{1A8CD0B5-5DA2-475C-9B4B-DDE3DAFF7FA0}" srcOrd="4" destOrd="0" presId="urn:microsoft.com/office/officeart/2005/8/layout/cycle5"/>
    <dgm:cxn modelId="{4559BADE-FD0B-4CBB-AA37-EA15FBF1C580}" type="presParOf" srcId="{7DD3FB83-F2BD-4252-954A-1E8CEE7A5225}" destId="{6A15C862-598F-46D6-957B-6BA5F56DDA89}" srcOrd="5" destOrd="0" presId="urn:microsoft.com/office/officeart/2005/8/layout/cycle5"/>
    <dgm:cxn modelId="{18CE3AD3-6312-473D-9B2B-6B7BAA780E14}" type="presParOf" srcId="{7DD3FB83-F2BD-4252-954A-1E8CEE7A5225}" destId="{10994793-9C98-4D97-BB38-0B0520BF04AD}" srcOrd="6" destOrd="0" presId="urn:microsoft.com/office/officeart/2005/8/layout/cycle5"/>
    <dgm:cxn modelId="{B8D88D5E-4894-40B6-97E5-4E34B0CF6D25}" type="presParOf" srcId="{7DD3FB83-F2BD-4252-954A-1E8CEE7A5225}" destId="{F59EA41A-A2DE-4AD4-9E2D-3A68D6A30828}" srcOrd="7" destOrd="0" presId="urn:microsoft.com/office/officeart/2005/8/layout/cycle5"/>
    <dgm:cxn modelId="{E3731645-0495-49D4-B1BC-07FFFF569B56}" type="presParOf" srcId="{7DD3FB83-F2BD-4252-954A-1E8CEE7A5225}" destId="{21BC072D-C826-43A4-8EA5-6D2D00AC1BEF}" srcOrd="8" destOrd="0" presId="urn:microsoft.com/office/officeart/2005/8/layout/cycle5"/>
    <dgm:cxn modelId="{F3653B41-6B41-4986-B312-1FA28223BF66}" type="presParOf" srcId="{7DD3FB83-F2BD-4252-954A-1E8CEE7A5225}" destId="{FDDD742C-B743-4362-8652-E90887661023}" srcOrd="9" destOrd="0" presId="urn:microsoft.com/office/officeart/2005/8/layout/cycle5"/>
    <dgm:cxn modelId="{06E13023-CCD7-4A3C-9AE7-4F222C149586}" type="presParOf" srcId="{7DD3FB83-F2BD-4252-954A-1E8CEE7A5225}" destId="{C602AE67-8A20-47AA-A86F-8F4A2A4B2CED}" srcOrd="10" destOrd="0" presId="urn:microsoft.com/office/officeart/2005/8/layout/cycle5"/>
    <dgm:cxn modelId="{21ECF818-B33A-45CB-8AFE-487B64171EFA}" type="presParOf" srcId="{7DD3FB83-F2BD-4252-954A-1E8CEE7A5225}" destId="{3F592C0C-35E5-4C65-B54E-B0DBDF57ABD7}" srcOrd="11" destOrd="0" presId="urn:microsoft.com/office/officeart/2005/8/layout/cycle5"/>
    <dgm:cxn modelId="{06A4A52F-C446-423A-B272-0D7C2BCB75D9}" type="presParOf" srcId="{7DD3FB83-F2BD-4252-954A-1E8CEE7A5225}" destId="{4E58B3BC-E21F-47FE-AFE8-4C7CE0C29B99}" srcOrd="12" destOrd="0" presId="urn:microsoft.com/office/officeart/2005/8/layout/cycle5"/>
    <dgm:cxn modelId="{36829621-101D-495D-AEF3-12C49C835EBA}" type="presParOf" srcId="{7DD3FB83-F2BD-4252-954A-1E8CEE7A5225}" destId="{83CD284A-6A42-4B6A-80ED-C5C11AEAEA6C}" srcOrd="13" destOrd="0" presId="urn:microsoft.com/office/officeart/2005/8/layout/cycle5"/>
    <dgm:cxn modelId="{9715C998-2073-4346-895F-4D5AC083CF23}" type="presParOf" srcId="{7DD3FB83-F2BD-4252-954A-1E8CEE7A5225}" destId="{03A8E1D3-C18F-451A-B140-62C74983F259}"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7B53F-C3BB-483B-8C8D-2531B5A6F112}">
      <dsp:nvSpPr>
        <dsp:cNvPr id="0" name=""/>
        <dsp:cNvSpPr/>
      </dsp:nvSpPr>
      <dsp:spPr>
        <a:xfrm>
          <a:off x="295104" y="-5367"/>
          <a:ext cx="3478010" cy="3478010"/>
        </a:xfrm>
        <a:prstGeom prst="circularArrow">
          <a:avLst>
            <a:gd name="adj1" fmla="val 5274"/>
            <a:gd name="adj2" fmla="val 312630"/>
            <a:gd name="adj3" fmla="val 14329682"/>
            <a:gd name="adj4" fmla="val 17067836"/>
            <a:gd name="adj5" fmla="val 547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EE2C61-6425-4640-909C-00656A7B900D}">
      <dsp:nvSpPr>
        <dsp:cNvPr id="0" name=""/>
        <dsp:cNvSpPr/>
      </dsp:nvSpPr>
      <dsp:spPr>
        <a:xfrm>
          <a:off x="1411209" y="615"/>
          <a:ext cx="1245801" cy="622900"/>
        </a:xfrm>
        <a:prstGeom prst="roundRect">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Plan</a:t>
          </a:r>
          <a:endParaRPr lang="en-GB" sz="1900" kern="1200" dirty="0"/>
        </a:p>
      </dsp:txBody>
      <dsp:txXfrm>
        <a:off x="1441616" y="31022"/>
        <a:ext cx="1184987" cy="562086"/>
      </dsp:txXfrm>
    </dsp:sp>
    <dsp:sp modelId="{FBF47795-8134-4B54-AF37-523ED6FDEF9F}">
      <dsp:nvSpPr>
        <dsp:cNvPr id="0" name=""/>
        <dsp:cNvSpPr/>
      </dsp:nvSpPr>
      <dsp:spPr>
        <a:xfrm>
          <a:off x="2636884" y="706512"/>
          <a:ext cx="1245801" cy="622900"/>
        </a:xfrm>
        <a:prstGeom prst="roundRect">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Create</a:t>
          </a:r>
          <a:endParaRPr lang="en-GB" sz="1900" kern="1200" dirty="0"/>
        </a:p>
      </dsp:txBody>
      <dsp:txXfrm>
        <a:off x="2667291" y="736919"/>
        <a:ext cx="1184987" cy="562086"/>
      </dsp:txXfrm>
    </dsp:sp>
    <dsp:sp modelId="{C45297F9-5019-40F1-BC26-11A696317A55}">
      <dsp:nvSpPr>
        <dsp:cNvPr id="0" name=""/>
        <dsp:cNvSpPr/>
      </dsp:nvSpPr>
      <dsp:spPr>
        <a:xfrm>
          <a:off x="2636884" y="2117470"/>
          <a:ext cx="1245801" cy="622900"/>
        </a:xfrm>
        <a:prstGeom prst="roundRect">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Document</a:t>
          </a:r>
          <a:endParaRPr lang="en-GB" sz="1900" kern="1200" dirty="0"/>
        </a:p>
      </dsp:txBody>
      <dsp:txXfrm>
        <a:off x="2667291" y="2147877"/>
        <a:ext cx="1184987" cy="562086"/>
      </dsp:txXfrm>
    </dsp:sp>
    <dsp:sp modelId="{62AA2BA5-611F-494C-B1D0-A0921BBFACD9}">
      <dsp:nvSpPr>
        <dsp:cNvPr id="0" name=""/>
        <dsp:cNvSpPr/>
      </dsp:nvSpPr>
      <dsp:spPr>
        <a:xfrm>
          <a:off x="1414959" y="2822949"/>
          <a:ext cx="1245801" cy="622900"/>
        </a:xfrm>
        <a:prstGeom prst="roundRect">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Use</a:t>
          </a:r>
          <a:endParaRPr lang="en-GB" sz="1900" kern="1200" dirty="0"/>
        </a:p>
      </dsp:txBody>
      <dsp:txXfrm>
        <a:off x="1445366" y="2853356"/>
        <a:ext cx="1184987" cy="562086"/>
      </dsp:txXfrm>
    </dsp:sp>
    <dsp:sp modelId="{E068E2B9-1EF1-481C-B52A-467A3FF42150}">
      <dsp:nvSpPr>
        <dsp:cNvPr id="0" name=""/>
        <dsp:cNvSpPr/>
      </dsp:nvSpPr>
      <dsp:spPr>
        <a:xfrm>
          <a:off x="193034" y="2117470"/>
          <a:ext cx="1245801" cy="622900"/>
        </a:xfrm>
        <a:prstGeom prst="roundRect">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Publish</a:t>
          </a:r>
          <a:endParaRPr lang="en-GB" sz="1900" kern="1200" dirty="0"/>
        </a:p>
      </dsp:txBody>
      <dsp:txXfrm>
        <a:off x="223441" y="2147877"/>
        <a:ext cx="1184987" cy="562086"/>
      </dsp:txXfrm>
    </dsp:sp>
    <dsp:sp modelId="{4526CD32-D2FE-40FD-89A3-A6382E0D23EE}">
      <dsp:nvSpPr>
        <dsp:cNvPr id="0" name=""/>
        <dsp:cNvSpPr/>
      </dsp:nvSpPr>
      <dsp:spPr>
        <a:xfrm>
          <a:off x="193034" y="706512"/>
          <a:ext cx="1245801" cy="622900"/>
        </a:xfrm>
        <a:prstGeom prst="roundRect">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Share</a:t>
          </a:r>
          <a:endParaRPr lang="en-GB" sz="1900" kern="1200" dirty="0"/>
        </a:p>
      </dsp:txBody>
      <dsp:txXfrm>
        <a:off x="223441" y="736919"/>
        <a:ext cx="1184987" cy="5620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888C66-0743-466D-BE52-86FF4F7EE59D}">
      <dsp:nvSpPr>
        <dsp:cNvPr id="0" name=""/>
        <dsp:cNvSpPr/>
      </dsp:nvSpPr>
      <dsp:spPr>
        <a:xfrm>
          <a:off x="2619223" y="2865"/>
          <a:ext cx="1412724" cy="918270"/>
        </a:xfrm>
        <a:prstGeom prst="round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Design</a:t>
          </a:r>
          <a:endParaRPr lang="en-GB" sz="1900" kern="1200" dirty="0"/>
        </a:p>
      </dsp:txBody>
      <dsp:txXfrm>
        <a:off x="2664049" y="47691"/>
        <a:ext cx="1323072" cy="828618"/>
      </dsp:txXfrm>
    </dsp:sp>
    <dsp:sp modelId="{DED86072-385F-4B4D-81A3-E86816A9BF67}">
      <dsp:nvSpPr>
        <dsp:cNvPr id="0" name=""/>
        <dsp:cNvSpPr/>
      </dsp:nvSpPr>
      <dsp:spPr>
        <a:xfrm>
          <a:off x="1491720" y="462001"/>
          <a:ext cx="3667730" cy="3667730"/>
        </a:xfrm>
        <a:custGeom>
          <a:avLst/>
          <a:gdLst/>
          <a:ahLst/>
          <a:cxnLst/>
          <a:rect l="0" t="0" r="0" b="0"/>
          <a:pathLst>
            <a:path>
              <a:moveTo>
                <a:pt x="2729303" y="233474"/>
              </a:moveTo>
              <a:arcTo wR="1833865" hR="1833865" stAng="17953653" swAng="1211194"/>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0D17DC4-4AB3-4B49-921A-7A9CDF63F459}">
      <dsp:nvSpPr>
        <dsp:cNvPr id="0" name=""/>
        <dsp:cNvSpPr/>
      </dsp:nvSpPr>
      <dsp:spPr>
        <a:xfrm>
          <a:off x="4363332" y="1270035"/>
          <a:ext cx="1412724" cy="918270"/>
        </a:xfrm>
        <a:prstGeom prst="round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Experiment</a:t>
          </a:r>
          <a:endParaRPr lang="en-GB" sz="1900" kern="1200" dirty="0"/>
        </a:p>
      </dsp:txBody>
      <dsp:txXfrm>
        <a:off x="4408158" y="1314861"/>
        <a:ext cx="1323072" cy="828618"/>
      </dsp:txXfrm>
    </dsp:sp>
    <dsp:sp modelId="{6A15C862-598F-46D6-957B-6BA5F56DDA89}">
      <dsp:nvSpPr>
        <dsp:cNvPr id="0" name=""/>
        <dsp:cNvSpPr/>
      </dsp:nvSpPr>
      <dsp:spPr>
        <a:xfrm>
          <a:off x="1491720" y="462001"/>
          <a:ext cx="3667730" cy="3667730"/>
        </a:xfrm>
        <a:custGeom>
          <a:avLst/>
          <a:gdLst/>
          <a:ahLst/>
          <a:cxnLst/>
          <a:rect l="0" t="0" r="0" b="0"/>
          <a:pathLst>
            <a:path>
              <a:moveTo>
                <a:pt x="3663327" y="1960871"/>
              </a:moveTo>
              <a:arcTo wR="1833865" hR="1833865" stAng="21838276" swAng="1359459"/>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0994793-9C98-4D97-BB38-0B0520BF04AD}">
      <dsp:nvSpPr>
        <dsp:cNvPr id="0" name=""/>
        <dsp:cNvSpPr/>
      </dsp:nvSpPr>
      <dsp:spPr>
        <a:xfrm>
          <a:off x="3697142" y="3320359"/>
          <a:ext cx="1412724" cy="918270"/>
        </a:xfrm>
        <a:prstGeom prst="round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Analysis</a:t>
          </a:r>
          <a:endParaRPr lang="en-GB" sz="1900" kern="1200" dirty="0"/>
        </a:p>
      </dsp:txBody>
      <dsp:txXfrm>
        <a:off x="3741968" y="3365185"/>
        <a:ext cx="1323072" cy="828618"/>
      </dsp:txXfrm>
    </dsp:sp>
    <dsp:sp modelId="{21BC072D-C826-43A4-8EA5-6D2D00AC1BEF}">
      <dsp:nvSpPr>
        <dsp:cNvPr id="0" name=""/>
        <dsp:cNvSpPr/>
      </dsp:nvSpPr>
      <dsp:spPr>
        <a:xfrm>
          <a:off x="1491720" y="462001"/>
          <a:ext cx="3667730" cy="3667730"/>
        </a:xfrm>
        <a:custGeom>
          <a:avLst/>
          <a:gdLst/>
          <a:ahLst/>
          <a:cxnLst/>
          <a:rect l="0" t="0" r="0" b="0"/>
          <a:pathLst>
            <a:path>
              <a:moveTo>
                <a:pt x="2058821" y="3653880"/>
              </a:moveTo>
              <a:arcTo wR="1833865" hR="1833865" stAng="4977234" swAng="845532"/>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DDD742C-B743-4362-8652-E90887661023}">
      <dsp:nvSpPr>
        <dsp:cNvPr id="0" name=""/>
        <dsp:cNvSpPr/>
      </dsp:nvSpPr>
      <dsp:spPr>
        <a:xfrm>
          <a:off x="1541304" y="3320359"/>
          <a:ext cx="1412724" cy="918270"/>
        </a:xfrm>
        <a:prstGeom prst="round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Publication</a:t>
          </a:r>
          <a:endParaRPr lang="en-GB" sz="1900" kern="1200" dirty="0"/>
        </a:p>
      </dsp:txBody>
      <dsp:txXfrm>
        <a:off x="1586130" y="3365185"/>
        <a:ext cx="1323072" cy="828618"/>
      </dsp:txXfrm>
    </dsp:sp>
    <dsp:sp modelId="{3F592C0C-35E5-4C65-B54E-B0DBDF57ABD7}">
      <dsp:nvSpPr>
        <dsp:cNvPr id="0" name=""/>
        <dsp:cNvSpPr/>
      </dsp:nvSpPr>
      <dsp:spPr>
        <a:xfrm>
          <a:off x="1491720" y="462001"/>
          <a:ext cx="3667730" cy="3667730"/>
        </a:xfrm>
        <a:custGeom>
          <a:avLst/>
          <a:gdLst/>
          <a:ahLst/>
          <a:cxnLst/>
          <a:rect l="0" t="0" r="0" b="0"/>
          <a:pathLst>
            <a:path>
              <a:moveTo>
                <a:pt x="194521" y="2655822"/>
              </a:moveTo>
              <a:arcTo wR="1833865" hR="1833865" stAng="9202265" swAng="1359459"/>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4E58B3BC-E21F-47FE-AFE8-4C7CE0C29B99}">
      <dsp:nvSpPr>
        <dsp:cNvPr id="0" name=""/>
        <dsp:cNvSpPr/>
      </dsp:nvSpPr>
      <dsp:spPr>
        <a:xfrm>
          <a:off x="875113" y="1270035"/>
          <a:ext cx="1412724" cy="918270"/>
        </a:xfrm>
        <a:prstGeom prst="roundRect">
          <a:avLst/>
        </a:prstGeom>
        <a:solidFill>
          <a:schemeClr val="lt1">
            <a:hueOff val="0"/>
            <a:satOff val="0"/>
            <a:lumOff val="0"/>
            <a:alphaOff val="0"/>
          </a:schemeClr>
        </a:solidFill>
        <a:ln w="28575"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dirty="0" smtClean="0"/>
            <a:t>Release</a:t>
          </a:r>
          <a:endParaRPr lang="en-GB" sz="1900" kern="1200" dirty="0"/>
        </a:p>
      </dsp:txBody>
      <dsp:txXfrm>
        <a:off x="919939" y="1314861"/>
        <a:ext cx="1323072" cy="828618"/>
      </dsp:txXfrm>
    </dsp:sp>
    <dsp:sp modelId="{03A8E1D3-C18F-451A-B140-62C74983F259}">
      <dsp:nvSpPr>
        <dsp:cNvPr id="0" name=""/>
        <dsp:cNvSpPr/>
      </dsp:nvSpPr>
      <dsp:spPr>
        <a:xfrm>
          <a:off x="1491720" y="462001"/>
          <a:ext cx="3667730" cy="3667730"/>
        </a:xfrm>
        <a:custGeom>
          <a:avLst/>
          <a:gdLst/>
          <a:ahLst/>
          <a:cxnLst/>
          <a:rect l="0" t="0" r="0" b="0"/>
          <a:pathLst>
            <a:path>
              <a:moveTo>
                <a:pt x="441170" y="640775"/>
              </a:moveTo>
              <a:arcTo wR="1833865" hR="1833865" stAng="13235154" swAng="1211194"/>
            </a:path>
          </a:pathLst>
        </a:custGeom>
        <a:noFill/>
        <a:ln w="12700" cap="flat" cmpd="sng" algn="ctr">
          <a:solidFill>
            <a:schemeClr val="dk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93B942-E355-40D6-9CAC-B2B9E99F0941}" type="datetimeFigureOut">
              <a:rPr lang="en-GB" smtClean="0"/>
              <a:pPr/>
              <a:t>19/11/15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28C0B-2348-4FD8-BF51-EC56E7D6ED2C}" type="slidenum">
              <a:rPr lang="en-GB" smtClean="0"/>
              <a:pPr/>
              <a:t>‹n.›</a:t>
            </a:fld>
            <a:endParaRPr lang="en-GB" dirty="0"/>
          </a:p>
        </p:txBody>
      </p:sp>
    </p:spTree>
    <p:extLst>
      <p:ext uri="{BB962C8B-B14F-4D97-AF65-F5344CB8AC3E}">
        <p14:creationId xmlns:p14="http://schemas.microsoft.com/office/powerpoint/2010/main" val="111092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38238" y="685800"/>
            <a:ext cx="4568825" cy="3427413"/>
          </a:xfrm>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8983" tIns="46271" rIns="88983" bIns="46271"/>
          <a:lstStyle/>
          <a:p>
            <a:pPr>
              <a:lnSpc>
                <a:spcPct val="90000"/>
              </a:lnSpc>
            </a:pPr>
            <a:endParaRPr lang="en-US" altLang="en-US" sz="1000" dirty="0"/>
          </a:p>
        </p:txBody>
      </p:sp>
      <p:sp>
        <p:nvSpPr>
          <p:cNvPr id="31748" name="Slide Number Placeholder 3"/>
          <p:cNvSpPr txBox="1">
            <a:spLocks noGrp="1"/>
          </p:cNvSpPr>
          <p:nvPr/>
        </p:nvSpPr>
        <p:spPr bwMode="auto">
          <a:xfrm>
            <a:off x="3885996" y="8687297"/>
            <a:ext cx="2961270" cy="455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88983" tIns="46271" rIns="88983" bIns="46271" anchor="b"/>
          <a:lstStyle>
            <a:lvl1pPr defTabSz="473075" eaLnBrk="0" hangingPunct="0">
              <a:spcBef>
                <a:spcPct val="30000"/>
              </a:spcBef>
              <a:tabLst>
                <a:tab pos="749300" algn="l"/>
                <a:tab pos="1500188" algn="l"/>
                <a:tab pos="2249488" algn="l"/>
                <a:tab pos="3000375" algn="l"/>
              </a:tabLst>
              <a:defRPr sz="1200">
                <a:solidFill>
                  <a:schemeClr val="tx1"/>
                </a:solidFill>
                <a:latin typeface="Times New Roman" pitchFamily="18" charset="0"/>
              </a:defRPr>
            </a:lvl1pPr>
            <a:lvl2pPr marL="742950" indent="-285750" defTabSz="473075" eaLnBrk="0" hangingPunct="0">
              <a:spcBef>
                <a:spcPct val="30000"/>
              </a:spcBef>
              <a:tabLst>
                <a:tab pos="749300" algn="l"/>
                <a:tab pos="1500188" algn="l"/>
                <a:tab pos="2249488" algn="l"/>
                <a:tab pos="3000375" algn="l"/>
              </a:tabLst>
              <a:defRPr sz="1200">
                <a:solidFill>
                  <a:schemeClr val="tx1"/>
                </a:solidFill>
                <a:latin typeface="Times New Roman" pitchFamily="18" charset="0"/>
              </a:defRPr>
            </a:lvl2pPr>
            <a:lvl3pPr marL="1143000" indent="-228600" defTabSz="473075" eaLnBrk="0" hangingPunct="0">
              <a:spcBef>
                <a:spcPct val="30000"/>
              </a:spcBef>
              <a:tabLst>
                <a:tab pos="749300" algn="l"/>
                <a:tab pos="1500188" algn="l"/>
                <a:tab pos="2249488" algn="l"/>
                <a:tab pos="3000375" algn="l"/>
              </a:tabLst>
              <a:defRPr sz="1200">
                <a:solidFill>
                  <a:schemeClr val="tx1"/>
                </a:solidFill>
                <a:latin typeface="Times New Roman" pitchFamily="18" charset="0"/>
              </a:defRPr>
            </a:lvl3pPr>
            <a:lvl4pPr marL="1600200" indent="-228600" defTabSz="473075" eaLnBrk="0" hangingPunct="0">
              <a:spcBef>
                <a:spcPct val="30000"/>
              </a:spcBef>
              <a:tabLst>
                <a:tab pos="749300" algn="l"/>
                <a:tab pos="1500188" algn="l"/>
                <a:tab pos="2249488" algn="l"/>
                <a:tab pos="3000375" algn="l"/>
              </a:tabLst>
              <a:defRPr sz="1200">
                <a:solidFill>
                  <a:schemeClr val="tx1"/>
                </a:solidFill>
                <a:latin typeface="Times New Roman" pitchFamily="18" charset="0"/>
              </a:defRPr>
            </a:lvl4pPr>
            <a:lvl5pPr marL="2057400" indent="-228600" defTabSz="473075" eaLnBrk="0" hangingPunct="0">
              <a:spcBef>
                <a:spcPct val="30000"/>
              </a:spcBef>
              <a:tabLst>
                <a:tab pos="749300" algn="l"/>
                <a:tab pos="1500188" algn="l"/>
                <a:tab pos="2249488" algn="l"/>
                <a:tab pos="3000375" algn="l"/>
              </a:tabLst>
              <a:defRPr sz="1200">
                <a:solidFill>
                  <a:schemeClr val="tx1"/>
                </a:solidFill>
                <a:latin typeface="Times New Roman" pitchFamily="18" charset="0"/>
              </a:defRPr>
            </a:lvl5pPr>
            <a:lvl6pPr marL="2514600" indent="-228600" defTabSz="473075" eaLnBrk="0" fontAlgn="base" hangingPunct="0">
              <a:spcBef>
                <a:spcPct val="30000"/>
              </a:spcBef>
              <a:spcAft>
                <a:spcPct val="0"/>
              </a:spcAft>
              <a:tabLst>
                <a:tab pos="749300" algn="l"/>
                <a:tab pos="1500188" algn="l"/>
                <a:tab pos="2249488" algn="l"/>
                <a:tab pos="3000375" algn="l"/>
              </a:tabLst>
              <a:defRPr sz="1200">
                <a:solidFill>
                  <a:schemeClr val="tx1"/>
                </a:solidFill>
                <a:latin typeface="Times New Roman" pitchFamily="18" charset="0"/>
              </a:defRPr>
            </a:lvl6pPr>
            <a:lvl7pPr marL="2971800" indent="-228600" defTabSz="473075" eaLnBrk="0" fontAlgn="base" hangingPunct="0">
              <a:spcBef>
                <a:spcPct val="30000"/>
              </a:spcBef>
              <a:spcAft>
                <a:spcPct val="0"/>
              </a:spcAft>
              <a:tabLst>
                <a:tab pos="749300" algn="l"/>
                <a:tab pos="1500188" algn="l"/>
                <a:tab pos="2249488" algn="l"/>
                <a:tab pos="3000375" algn="l"/>
              </a:tabLst>
              <a:defRPr sz="1200">
                <a:solidFill>
                  <a:schemeClr val="tx1"/>
                </a:solidFill>
                <a:latin typeface="Times New Roman" pitchFamily="18" charset="0"/>
              </a:defRPr>
            </a:lvl7pPr>
            <a:lvl8pPr marL="3429000" indent="-228600" defTabSz="473075" eaLnBrk="0" fontAlgn="base" hangingPunct="0">
              <a:spcBef>
                <a:spcPct val="30000"/>
              </a:spcBef>
              <a:spcAft>
                <a:spcPct val="0"/>
              </a:spcAft>
              <a:tabLst>
                <a:tab pos="749300" algn="l"/>
                <a:tab pos="1500188" algn="l"/>
                <a:tab pos="2249488" algn="l"/>
                <a:tab pos="3000375" algn="l"/>
              </a:tabLst>
              <a:defRPr sz="1200">
                <a:solidFill>
                  <a:schemeClr val="tx1"/>
                </a:solidFill>
                <a:latin typeface="Times New Roman" pitchFamily="18" charset="0"/>
              </a:defRPr>
            </a:lvl8pPr>
            <a:lvl9pPr marL="3886200" indent="-228600" defTabSz="473075" eaLnBrk="0" fontAlgn="base" hangingPunct="0">
              <a:spcBef>
                <a:spcPct val="30000"/>
              </a:spcBef>
              <a:spcAft>
                <a:spcPct val="0"/>
              </a:spcAft>
              <a:tabLst>
                <a:tab pos="749300" algn="l"/>
                <a:tab pos="1500188" algn="l"/>
                <a:tab pos="2249488" algn="l"/>
                <a:tab pos="3000375" algn="l"/>
              </a:tabLst>
              <a:defRPr sz="1200">
                <a:solidFill>
                  <a:schemeClr val="tx1"/>
                </a:solidFill>
                <a:latin typeface="Times New Roman" pitchFamily="18" charset="0"/>
              </a:defRPr>
            </a:lvl9pPr>
          </a:lstStyle>
          <a:p>
            <a:pPr algn="r" eaLnBrk="1" hangingPunct="1">
              <a:spcBef>
                <a:spcPct val="0"/>
              </a:spcBef>
              <a:buClr>
                <a:srgbClr val="000000"/>
              </a:buClr>
              <a:buSzPct val="45000"/>
              <a:buFont typeface="Wingdings" pitchFamily="2" charset="2"/>
              <a:buNone/>
            </a:pPr>
            <a:fld id="{4F086F78-4F53-4942-B3E1-A90CE30EB90B}" type="slidenum">
              <a:rPr lang="en-GB" altLang="en-US">
                <a:solidFill>
                  <a:srgbClr val="000000"/>
                </a:solidFill>
                <a:latin typeface="DejaVu Sans Condensed" pitchFamily="34" charset="0"/>
              </a:rPr>
              <a:pPr algn="r" eaLnBrk="1" hangingPunct="1">
                <a:spcBef>
                  <a:spcPct val="0"/>
                </a:spcBef>
                <a:buClr>
                  <a:srgbClr val="000000"/>
                </a:buClr>
                <a:buSzPct val="45000"/>
                <a:buFont typeface="Wingdings" pitchFamily="2" charset="2"/>
                <a:buNone/>
              </a:pPr>
              <a:t>2</a:t>
            </a:fld>
            <a:endParaRPr lang="en-GB" altLang="en-US" dirty="0">
              <a:solidFill>
                <a:srgbClr val="000000"/>
              </a:solidFill>
              <a:latin typeface="DejaVu Sans Condensed"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17</a:t>
            </a:fld>
            <a:endParaRPr lang="en-GB" dirty="0"/>
          </a:p>
        </p:txBody>
      </p:sp>
    </p:spTree>
    <p:extLst>
      <p:ext uri="{BB962C8B-B14F-4D97-AF65-F5344CB8AC3E}">
        <p14:creationId xmlns:p14="http://schemas.microsoft.com/office/powerpoint/2010/main" val="1135881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en-GB" altLang="en-US" dirty="0" smtClean="0">
                <a:latin typeface="Calibri" pitchFamily="34" charset="0"/>
              </a:rPr>
              <a:t>Guidance from the DCC can also help researchers to understand data licensing. This guide outlines the pros and cons of each approach e.g. the limitations of some CC options</a:t>
            </a:r>
          </a:p>
          <a:p>
            <a:pPr eaLnBrk="1"/>
            <a:endParaRPr lang="en-GB" altLang="en-US" dirty="0" smtClean="0">
              <a:latin typeface="Calibri" pitchFamily="34" charset="0"/>
            </a:endParaRPr>
          </a:p>
          <a:p>
            <a:pPr eaLnBrk="1"/>
            <a:r>
              <a:rPr lang="en-GB" altLang="en-US" dirty="0" smtClean="0">
                <a:latin typeface="Calibri" pitchFamily="34" charset="0"/>
              </a:rPr>
              <a:t>The OA guidelines under Horizon 2020 point to CC-0 or CC-BY as </a:t>
            </a:r>
            <a:r>
              <a:rPr lang="en-GB" altLang="en-US" baseline="0" dirty="0" smtClean="0">
                <a:latin typeface="Calibri" pitchFamily="34" charset="0"/>
              </a:rPr>
              <a:t>a straightforward and effective way to make it possible for others to mine, exploit and reproduce the data. See p11 at: http://ec.europa.eu/research/participants/data/ref/h2020/grants_manual/hi/oa_pilot/h2020-hi-oa-pilot-guide_en.pdf</a:t>
            </a:r>
            <a:endParaRPr lang="en-GB" altLang="en-US" dirty="0" smtClean="0">
              <a:latin typeface="Calibri" pitchFamily="34" charset="0"/>
            </a:endParaRPr>
          </a:p>
        </p:txBody>
      </p:sp>
      <p:sp>
        <p:nvSpPr>
          <p:cNvPr id="50180" name="Slide Number Placeholder 3"/>
          <p:cNvSpPr txBox="1">
            <a:spLocks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fld id="{94B736B4-059E-4333-89B9-02C7F676C6C2}" type="slidenum">
              <a:rPr lang="en-GB" altLang="en-US" sz="1200">
                <a:solidFill>
                  <a:srgbClr val="000000"/>
                </a:solidFill>
              </a:rPr>
              <a:pPr algn="r"/>
              <a:t>18</a:t>
            </a:fld>
            <a:endParaRPr lang="en-GB" altLang="en-US" sz="1200" dirty="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lang="en-GB" altLang="en-US" dirty="0" smtClean="0">
                <a:latin typeface="Calibri" pitchFamily="34" charset="0"/>
              </a:rPr>
              <a:t>To make sure their data can be understood by themselves, their community and others, researchers should create metadata and documentation.</a:t>
            </a:r>
          </a:p>
          <a:p>
            <a:pPr eaLnBrk="1"/>
            <a:endParaRPr lang="en-GB" altLang="en-US" dirty="0" smtClean="0">
              <a:latin typeface="Calibri" pitchFamily="34" charset="0"/>
            </a:endParaRPr>
          </a:p>
          <a:p>
            <a:pPr eaLnBrk="1"/>
            <a:r>
              <a:rPr lang="en-GB" altLang="en-US" dirty="0" smtClean="0">
                <a:latin typeface="Calibri" pitchFamily="34" charset="0"/>
              </a:rPr>
              <a:t>Metadata is basic descriptive information to help identify and understand the structure of the data e.g. title, author...</a:t>
            </a:r>
          </a:p>
          <a:p>
            <a:pPr eaLnBrk="1"/>
            <a:r>
              <a:rPr lang="en-GB" altLang="en-US" dirty="0" smtClean="0">
                <a:latin typeface="Calibri" pitchFamily="34" charset="0"/>
              </a:rPr>
              <a:t>Documentation provides the wider context. It’s useful to share the methodology / workflow, software and any information needed to understand the data e.g. explanation of abbreviations or acronyms</a:t>
            </a:r>
          </a:p>
          <a:p>
            <a:pPr eaLnBrk="1"/>
            <a:endParaRPr lang="en-GB" altLang="en-US" dirty="0" smtClean="0">
              <a:latin typeface="Calibri" pitchFamily="34" charset="0"/>
            </a:endParaRPr>
          </a:p>
          <a:p>
            <a:pPr eaLnBrk="1"/>
            <a:r>
              <a:rPr lang="en-GB" altLang="en-US" dirty="0" smtClean="0">
                <a:latin typeface="Calibri" pitchFamily="34" charset="0"/>
              </a:rPr>
              <a:t>There are lots of standards that can be used. The DCC started a catalogue of disciplinary metadata standards which is now being taken forward as an international initiative via an RDA working group</a:t>
            </a:r>
          </a:p>
        </p:txBody>
      </p:sp>
      <p:sp>
        <p:nvSpPr>
          <p:cNvPr id="49156" name="Slide Number Placeholder 3"/>
          <p:cNvSpPr txBox="1">
            <a:spLocks noChangeArrowheads="1"/>
          </p:cNvSpPr>
          <p:nvPr/>
        </p:nvSpPr>
        <p:spPr bwMode="auto">
          <a:xfrm>
            <a:off x="3884463" y="8685878"/>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b"/>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fld id="{23077AC2-805F-40AA-BEDA-BC28596F3A09}" type="slidenum">
              <a:rPr lang="en-GB" altLang="en-US" sz="1200">
                <a:solidFill>
                  <a:srgbClr val="000000"/>
                </a:solidFill>
              </a:rPr>
              <a:pPr algn="r"/>
              <a:t>20</a:t>
            </a:fld>
            <a:endParaRPr lang="en-GB" altLang="en-US" sz="1200" dirty="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D228C0B-2348-4FD8-BF51-EC56E7D6ED2C}" type="slidenum">
              <a:rPr lang="en-GB" smtClean="0"/>
              <a:pPr/>
              <a:t>21</a:t>
            </a:fld>
            <a:endParaRPr lang="en-GB" dirty="0"/>
          </a:p>
        </p:txBody>
      </p:sp>
    </p:spTree>
    <p:extLst>
      <p:ext uri="{BB962C8B-B14F-4D97-AF65-F5344CB8AC3E}">
        <p14:creationId xmlns:p14="http://schemas.microsoft.com/office/powerpoint/2010/main" val="2573344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txBox="1">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lang="en-GB" altLang="en-US" dirty="0" smtClean="0">
              <a:latin typeface="Calibri" pitchFamily="34" charset="0"/>
            </a:endParaRPr>
          </a:p>
        </p:txBody>
      </p:sp>
      <p:sp>
        <p:nvSpPr>
          <p:cNvPr id="51204" name="Slide Number Placeholder 3"/>
          <p:cNvSpPr txBox="1">
            <a:spLocks noChangeArrowheads="1"/>
          </p:cNvSpPr>
          <p:nvPr/>
        </p:nvSpPr>
        <p:spPr bwMode="auto">
          <a:xfrm>
            <a:off x="3884463" y="8685879"/>
            <a:ext cx="2972004" cy="456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1" tIns="45710" rIns="91421" bIns="45710" anchor="b"/>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r"/>
            <a:fld id="{480E83B1-3EA5-42D9-94E6-230A409D4AC0}" type="slidenum">
              <a:rPr lang="en-GB" altLang="en-US" sz="1200">
                <a:solidFill>
                  <a:srgbClr val="000000"/>
                </a:solidFill>
              </a:rPr>
              <a:pPr algn="r"/>
              <a:t>22</a:t>
            </a:fld>
            <a:endParaRPr lang="en-GB" altLang="en-US" sz="1200" dirty="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25</a:t>
            </a:fld>
            <a:endParaRPr lang="en-GB" dirty="0"/>
          </a:p>
        </p:txBody>
      </p:sp>
    </p:spTree>
    <p:extLst>
      <p:ext uri="{BB962C8B-B14F-4D97-AF65-F5344CB8AC3E}">
        <p14:creationId xmlns:p14="http://schemas.microsoft.com/office/powerpoint/2010/main" val="28695167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26</a:t>
            </a:fld>
            <a:endParaRPr lang="en-GB" dirty="0"/>
          </a:p>
        </p:txBody>
      </p:sp>
    </p:spTree>
    <p:extLst>
      <p:ext uri="{BB962C8B-B14F-4D97-AF65-F5344CB8AC3E}">
        <p14:creationId xmlns:p14="http://schemas.microsoft.com/office/powerpoint/2010/main" val="3373575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xfrm>
            <a:off x="1143000" y="685800"/>
            <a:ext cx="4572000" cy="3429000"/>
          </a:xfrm>
          <a:ln/>
        </p:spPr>
      </p:sp>
      <p:sp>
        <p:nvSpPr>
          <p:cNvPr id="50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dirty="0" smtClean="0"/>
              <a:t>Learn good data habits now! You’ll need them later.</a:t>
            </a:r>
          </a:p>
          <a:p>
            <a:endParaRPr lang="en-US" altLang="en-US" dirty="0" smtClean="0"/>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23" eaLnBrk="0" hangingPunct="0">
              <a:defRPr sz="2200">
                <a:solidFill>
                  <a:schemeClr val="tx1"/>
                </a:solidFill>
                <a:latin typeface="Arial" pitchFamily="34" charset="0"/>
              </a:defRPr>
            </a:lvl1pPr>
            <a:lvl2pPr marL="685817" indent="-263776" defTabSz="914423" eaLnBrk="0" hangingPunct="0">
              <a:defRPr sz="2200">
                <a:solidFill>
                  <a:schemeClr val="tx1"/>
                </a:solidFill>
                <a:latin typeface="Arial" pitchFamily="34" charset="0"/>
              </a:defRPr>
            </a:lvl2pPr>
            <a:lvl3pPr marL="1055103" indent="-211021" defTabSz="914423" eaLnBrk="0" hangingPunct="0">
              <a:defRPr sz="2200">
                <a:solidFill>
                  <a:schemeClr val="tx1"/>
                </a:solidFill>
                <a:latin typeface="Arial" pitchFamily="34" charset="0"/>
              </a:defRPr>
            </a:lvl3pPr>
            <a:lvl4pPr marL="1477145" indent="-211021" defTabSz="914423" eaLnBrk="0" hangingPunct="0">
              <a:defRPr sz="2200">
                <a:solidFill>
                  <a:schemeClr val="tx1"/>
                </a:solidFill>
                <a:latin typeface="Arial" pitchFamily="34" charset="0"/>
              </a:defRPr>
            </a:lvl4pPr>
            <a:lvl5pPr marL="1899186" indent="-211021" defTabSz="914423" eaLnBrk="0" hangingPunct="0">
              <a:defRPr sz="2200">
                <a:solidFill>
                  <a:schemeClr val="tx1"/>
                </a:solidFill>
                <a:latin typeface="Arial" pitchFamily="34" charset="0"/>
              </a:defRPr>
            </a:lvl5pPr>
            <a:lvl6pPr marL="2321227" indent="-211021" defTabSz="914423" eaLnBrk="0" fontAlgn="base" hangingPunct="0">
              <a:spcBef>
                <a:spcPct val="20000"/>
              </a:spcBef>
              <a:spcAft>
                <a:spcPct val="0"/>
              </a:spcAft>
              <a:buClr>
                <a:schemeClr val="bg1"/>
              </a:buClr>
              <a:buChar char="•"/>
              <a:defRPr sz="2200">
                <a:solidFill>
                  <a:schemeClr val="tx1"/>
                </a:solidFill>
                <a:latin typeface="Arial" pitchFamily="34" charset="0"/>
              </a:defRPr>
            </a:lvl6pPr>
            <a:lvl7pPr marL="2743269" indent="-211021" defTabSz="914423" eaLnBrk="0" fontAlgn="base" hangingPunct="0">
              <a:spcBef>
                <a:spcPct val="20000"/>
              </a:spcBef>
              <a:spcAft>
                <a:spcPct val="0"/>
              </a:spcAft>
              <a:buClr>
                <a:schemeClr val="bg1"/>
              </a:buClr>
              <a:buChar char="•"/>
              <a:defRPr sz="2200">
                <a:solidFill>
                  <a:schemeClr val="tx1"/>
                </a:solidFill>
                <a:latin typeface="Arial" pitchFamily="34" charset="0"/>
              </a:defRPr>
            </a:lvl7pPr>
            <a:lvl8pPr marL="3165310" indent="-211021" defTabSz="914423" eaLnBrk="0" fontAlgn="base" hangingPunct="0">
              <a:spcBef>
                <a:spcPct val="20000"/>
              </a:spcBef>
              <a:spcAft>
                <a:spcPct val="0"/>
              </a:spcAft>
              <a:buClr>
                <a:schemeClr val="bg1"/>
              </a:buClr>
              <a:buChar char="•"/>
              <a:defRPr sz="2200">
                <a:solidFill>
                  <a:schemeClr val="tx1"/>
                </a:solidFill>
                <a:latin typeface="Arial" pitchFamily="34" charset="0"/>
              </a:defRPr>
            </a:lvl8pPr>
            <a:lvl9pPr marL="3587351" indent="-211021" defTabSz="914423" eaLnBrk="0" fontAlgn="base" hangingPunct="0">
              <a:spcBef>
                <a:spcPct val="20000"/>
              </a:spcBef>
              <a:spcAft>
                <a:spcPct val="0"/>
              </a:spcAft>
              <a:buClr>
                <a:schemeClr val="bg1"/>
              </a:buClr>
              <a:buChar char="•"/>
              <a:defRPr sz="2200">
                <a:solidFill>
                  <a:schemeClr val="tx1"/>
                </a:solidFill>
                <a:latin typeface="Arial" pitchFamily="34" charset="0"/>
              </a:defRPr>
            </a:lvl9pPr>
          </a:lstStyle>
          <a:p>
            <a:pPr eaLnBrk="1" hangingPunct="1"/>
            <a:fld id="{EAFC9D4E-F858-40AB-A4B4-143CEE6BF36F}" type="slidenum">
              <a:rPr lang="en-GB" altLang="en-US" sz="1200">
                <a:latin typeface="Times New Roman" pitchFamily="18" charset="0"/>
              </a:rPr>
              <a:pPr eaLnBrk="1" hangingPunct="1"/>
              <a:t>4</a:t>
            </a:fld>
            <a:endParaRPr lang="en-GB" altLang="en-US" sz="1200" dirty="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D228C0B-2348-4FD8-BF51-EC56E7D6ED2C}" type="slidenum">
              <a:rPr lang="en-GB" smtClean="0"/>
              <a:pPr/>
              <a:t>6</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8</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9885C1-2930-4BC7-8C98-6875A001E86E}" type="slidenum">
              <a:rPr lang="en-GB" smtClean="0"/>
              <a:pPr/>
              <a:t>9</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11</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12</a:t>
            </a:fld>
            <a:endParaRPr lang="en-GB" dirty="0"/>
          </a:p>
        </p:txBody>
      </p:sp>
    </p:spTree>
    <p:extLst>
      <p:ext uri="{BB962C8B-B14F-4D97-AF65-F5344CB8AC3E}">
        <p14:creationId xmlns:p14="http://schemas.microsoft.com/office/powerpoint/2010/main" val="2901422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the last four years, we have investigated and understood the challenges of the UK research community.</a:t>
            </a:r>
          </a:p>
          <a:p>
            <a:endParaRPr lang="en-US" baseline="0" dirty="0" smtClean="0"/>
          </a:p>
          <a:p>
            <a:r>
              <a:rPr lang="en-US" baseline="0" dirty="0" smtClean="0"/>
              <a:t>Anecdotally, we had a lot of evidence for people working in this area that researchers relied on software, but there had been no studies conducted. So we did this ourselves.</a:t>
            </a:r>
          </a:p>
          <a:p>
            <a:endParaRPr lang="en-US" baseline="0" dirty="0" smtClean="0"/>
          </a:p>
          <a:p>
            <a:r>
              <a:rPr lang="en-US" baseline="0" dirty="0" smtClean="0"/>
              <a:t>Two areas of interest, do you use software and possibly more important, what would happen to your research without software – this is 170,000 researchers in the UK who could not conduct their software without software.</a:t>
            </a:r>
          </a:p>
          <a:p>
            <a:pPr defTabSz="457155">
              <a:defRPr/>
            </a:pPr>
            <a:endParaRPr lang="en-US" baseline="0" dirty="0" smtClean="0"/>
          </a:p>
          <a:p>
            <a:pPr defTabSz="457155">
              <a:defRPr/>
            </a:pPr>
            <a:r>
              <a:rPr lang="en-US" baseline="0" dirty="0" smtClean="0"/>
              <a:t>This is more than just a reliance on Word or web browsers – specialist software is written into the research workflows of people from psychology to physics, from the life sciences to literature. The reliance isn’t confined to the “traditionally” computationally intensive subjects, it’s a feature of all disciplines.</a:t>
            </a:r>
          </a:p>
          <a:p>
            <a:endParaRPr lang="en-US" baseline="0" dirty="0" smtClean="0"/>
          </a:p>
          <a:p>
            <a:r>
              <a:rPr lang="en-US" baseline="0" dirty="0" smtClean="0"/>
              <a:t>This means that 140,000 researchers are relying on their own coding skills.</a:t>
            </a:r>
            <a:endParaRPr lang="en-US" dirty="0" smtClean="0"/>
          </a:p>
          <a:p>
            <a:endParaRPr lang="en-US" dirty="0"/>
          </a:p>
        </p:txBody>
      </p:sp>
      <p:sp>
        <p:nvSpPr>
          <p:cNvPr id="4" name="Slide Number Placeholder 3"/>
          <p:cNvSpPr>
            <a:spLocks noGrp="1"/>
          </p:cNvSpPr>
          <p:nvPr>
            <p:ph type="sldNum" sz="quarter" idx="10"/>
          </p:nvPr>
        </p:nvSpPr>
        <p:spPr/>
        <p:txBody>
          <a:bodyPr/>
          <a:lstStyle/>
          <a:p>
            <a:fld id="{D9AF3933-7615-034E-8430-4762F36AECEF}" type="slidenum">
              <a:rPr lang="en-US" smtClean="0"/>
              <a:pPr/>
              <a:t>13</a:t>
            </a:fld>
            <a:endParaRPr lang="en-US" dirty="0"/>
          </a:p>
        </p:txBody>
      </p:sp>
    </p:spTree>
    <p:extLst>
      <p:ext uri="{BB962C8B-B14F-4D97-AF65-F5344CB8AC3E}">
        <p14:creationId xmlns:p14="http://schemas.microsoft.com/office/powerpoint/2010/main" val="4220457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100" dirty="0" smtClean="0"/>
          </a:p>
        </p:txBody>
      </p:sp>
      <p:sp>
        <p:nvSpPr>
          <p:cNvPr id="4" name="Slide Number Placeholder 3"/>
          <p:cNvSpPr>
            <a:spLocks noGrp="1"/>
          </p:cNvSpPr>
          <p:nvPr>
            <p:ph type="sldNum" sz="quarter" idx="10"/>
          </p:nvPr>
        </p:nvSpPr>
        <p:spPr/>
        <p:txBody>
          <a:bodyPr/>
          <a:lstStyle/>
          <a:p>
            <a:fld id="{60B138FC-B7B4-4E5A-8F05-99E0ADE8939C}" type="slidenum">
              <a:rPr lang="en-GB" smtClean="0"/>
              <a:pPr/>
              <a:t>14</a:t>
            </a:fld>
            <a:endParaRPr lang="en-GB"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36912"/>
            <a:ext cx="7772400" cy="2163687"/>
          </a:xfrm>
        </p:spPr>
        <p:txBody>
          <a:bodyPr anchor="ctr">
            <a:noAutofit/>
          </a:bodyPr>
          <a:lstStyle>
            <a:lvl1pPr>
              <a:lnSpc>
                <a:spcPct val="100000"/>
              </a:lnSpc>
              <a:defRPr sz="4000" cap="none"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9" name="Rectangle 8"/>
          <p:cNvSpPr/>
          <p:nvPr/>
        </p:nvSpPr>
        <p:spPr>
          <a:xfrm>
            <a:off x="9001124" y="4846320"/>
            <a:ext cx="142876" cy="201168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pPr/>
              <a:t>‹n.›</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7BDBC9-2DB0-46F3-A943-B0F145512E68}" type="slidenum">
              <a:rPr lang="en-GB" smtClean="0"/>
              <a:pPr/>
              <a:t>‹n.›</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7BDBC9-2DB0-46F3-A943-B0F145512E68}" type="slidenum">
              <a:rPr lang="en-GB" smtClean="0"/>
              <a:pPr/>
              <a:t>‹n.›</a:t>
            </a:fld>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Section Header">
    <p:bg>
      <p:bgPr>
        <a:solidFill>
          <a:schemeClr val="tx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12270" y="4808764"/>
            <a:ext cx="8645979" cy="1318287"/>
          </a:xfrm>
        </p:spPr>
        <p:txBody>
          <a:bodyPr anchor="t">
            <a:normAutofit/>
          </a:bodyPr>
          <a:lstStyle>
            <a:lvl1pPr marL="0" indent="0" algn="ctr">
              <a:buNone/>
              <a:defRPr sz="2800" b="0" cap="all" baseline="0">
                <a:solidFill>
                  <a:srgbClr val="ED7C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dirty="0" smtClean="0"/>
              <a:t>Click to edit Master text styles</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0"/>
          </p:nvPr>
        </p:nvSpPr>
        <p:spPr>
          <a:xfrm>
            <a:off x="0" y="0"/>
            <a:ext cx="9007823" cy="4599432"/>
          </a:xfrm>
        </p:spPr>
        <p:txBody>
          <a:bodyPr/>
          <a:lstStyle/>
          <a:p>
            <a:endParaRPr lang="en-GB" dirty="0"/>
          </a:p>
        </p:txBody>
      </p:sp>
      <p:sp>
        <p:nvSpPr>
          <p:cNvPr id="9" name="Text Placeholder 8"/>
          <p:cNvSpPr>
            <a:spLocks noGrp="1"/>
          </p:cNvSpPr>
          <p:nvPr>
            <p:ph type="body" sz="quarter" idx="11"/>
          </p:nvPr>
        </p:nvSpPr>
        <p:spPr>
          <a:xfrm>
            <a:off x="1566863" y="5543550"/>
            <a:ext cx="6286500" cy="734786"/>
          </a:xfrm>
        </p:spPr>
        <p:txBody>
          <a:bodyPr/>
          <a:lstStyle>
            <a:lvl1pPr algn="ctr">
              <a:buNone/>
              <a:defRPr/>
            </a:lvl1pPr>
          </a:lstStyle>
          <a:p>
            <a:pPr lvl="0"/>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0750"/>
            <a:ext cx="8363272" cy="68399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7BDBC9-2DB0-46F3-A943-B0F145512E68}" type="slidenum">
              <a:rPr lang="en-GB" smtClean="0"/>
              <a:pPr/>
              <a:t>‹n.›</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8" name="Slide Number Placeholder 7"/>
          <p:cNvSpPr>
            <a:spLocks noGrp="1"/>
          </p:cNvSpPr>
          <p:nvPr>
            <p:ph type="sldNum" sz="quarter" idx="11"/>
          </p:nvPr>
        </p:nvSpPr>
        <p:spPr/>
        <p:txBody>
          <a:bodyPr/>
          <a:lstStyle/>
          <a:p>
            <a:fld id="{F67BDBC9-2DB0-46F3-A943-B0F145512E68}" type="slidenum">
              <a:rPr lang="en-GB" smtClean="0"/>
              <a:pPr/>
              <a:t>‹n.›</a:t>
            </a:fld>
            <a:endParaRPr lang="en-GB" dirty="0"/>
          </a:p>
        </p:txBody>
      </p:sp>
      <p:sp>
        <p:nvSpPr>
          <p:cNvPr id="9" name="Footer Placeholder 8"/>
          <p:cNvSpPr>
            <a:spLocks noGrp="1"/>
          </p:cNvSpPr>
          <p:nvPr>
            <p:ph type="ftr" sz="quarter" idx="12"/>
          </p:nvPr>
        </p:nvSpPr>
        <p:spPr/>
        <p:txBody>
          <a:bodyPr/>
          <a:lstStyle/>
          <a:p>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63272" cy="756002"/>
          </a:xfrm>
        </p:spPr>
        <p:txBody>
          <a:bodyPr>
            <a:normAutofit/>
          </a:bodyPr>
          <a:lstStyle>
            <a:lvl1pPr>
              <a:defRPr sz="4000" cap="none"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67544" y="1196752"/>
            <a:ext cx="3816424"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27984" y="1196752"/>
            <a:ext cx="3954016"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7BDBC9-2DB0-46F3-A943-B0F145512E68}" type="slidenum">
              <a:rPr lang="en-GB" smtClean="0"/>
              <a:pPr/>
              <a:t>‹n.›</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67BDBC9-2DB0-46F3-A943-B0F145512E68}" type="slidenum">
              <a:rPr lang="en-GB" smtClean="0"/>
              <a:pPr/>
              <a:t>‹n.›</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67BDBC9-2DB0-46F3-A943-B0F145512E68}" type="slidenum">
              <a:rPr lang="en-GB" smtClean="0"/>
              <a:pPr/>
              <a:t>‹n.›</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67BDBC9-2DB0-46F3-A943-B0F145512E68}" type="slidenum">
              <a:rPr lang="en-GB" smtClean="0"/>
              <a:pPr/>
              <a:t>‹n.›</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7BDBC9-2DB0-46F3-A943-B0F145512E68}" type="slidenum">
              <a:rPr lang="en-GB" smtClean="0"/>
              <a:pPr/>
              <a:t>‹n.›</a:t>
            </a:fld>
            <a:endParaRPr lang="en-GB"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pPr/>
              <a:t>‹n.›</a:t>
            </a:fld>
            <a:endParaRPr lang="en-GB"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6734"/>
            <a:ext cx="8363272" cy="68399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24744"/>
            <a:ext cx="8075240" cy="50014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148064" y="6453336"/>
            <a:ext cx="3429000" cy="304800"/>
          </a:xfrm>
          <a:prstGeom prst="rect">
            <a:avLst/>
          </a:prstGeom>
        </p:spPr>
        <p:txBody>
          <a:bodyPr vert="horz" lIns="91440" tIns="45720" rIns="91440" bIns="0" rtlCol="0" anchor="b"/>
          <a:lstStyle>
            <a:lvl1pPr algn="l">
              <a:defRPr sz="1000">
                <a:solidFill>
                  <a:schemeClr val="tx1"/>
                </a:solidFill>
              </a:defRPr>
            </a:lvl1pPr>
          </a:lstStyle>
          <a:p>
            <a:fld id="{DDDCEC77-EEAF-49C6-AC3C-F1C0AAE629F2}" type="datetimeFigureOut">
              <a:rPr lang="en-GB" smtClean="0"/>
              <a:pPr/>
              <a:t>19/11/15</a:t>
            </a:fld>
            <a:endParaRPr lang="en-GB"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GB"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67BDBC9-2DB0-46F3-A943-B0F145512E68}" type="slidenum">
              <a:rPr lang="en-GB" smtClean="0"/>
              <a:pPr/>
              <a:t>‹n.›</a:t>
            </a:fld>
            <a:endParaRPr lang="en-GB" dirty="0"/>
          </a:p>
        </p:txBody>
      </p:sp>
      <p:sp>
        <p:nvSpPr>
          <p:cNvPr id="7" name="Rectangle 6"/>
          <p:cNvSpPr/>
          <p:nvPr/>
        </p:nvSpPr>
        <p:spPr>
          <a:xfrm>
            <a:off x="9001124" y="0"/>
            <a:ext cx="142876" cy="137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ctr" defTabSz="914400" rtl="0" eaLnBrk="1" latinLnBrk="0" hangingPunct="1">
        <a:spcBef>
          <a:spcPct val="0"/>
        </a:spcBef>
        <a:buNone/>
        <a:defRPr sz="4000" b="1" kern="1200" cap="none" spc="-60" baseline="0">
          <a:solidFill>
            <a:srgbClr val="0635BA"/>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sarah.jones@glasgow.ac.uk" TargetMode="Externa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hyperlink" Target="https://commons.wikimedia.org/wiki/File:Open_Science_-_Prinzipien.p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5stardata.info/" TargetMode="External"/><Relationship Id="rId4" Type="http://schemas.openxmlformats.org/officeDocument/2006/relationships/hyperlink" Target="http://opendefinition.org/" TargetMode="Externa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drexel-coas-elearning.blogspot.co.uk/2006/09/open-notebook-science.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hyperlink" Target="https://okfn.org/" TargetMode="External"/><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3" Type="http://schemas.openxmlformats.org/officeDocument/2006/relationships/hyperlink" Target="http://www.dcc.ac.uk/resources/how-guides/license-research-data" TargetMode="External"/><Relationship Id="rId4" Type="http://schemas.openxmlformats.org/officeDocument/2006/relationships/image" Target="../media/image19.jpeg"/><Relationship Id="rId5" Type="http://schemas.openxmlformats.org/officeDocument/2006/relationships/image" Target="../media/image20.jpeg"/><Relationship Id="rId6" Type="http://schemas.openxmlformats.org/officeDocument/2006/relationships/image" Target="../media/image21.jpeg"/><Relationship Id="rId7" Type="http://schemas.openxmlformats.org/officeDocument/2006/relationships/image" Target="../media/image22.jpeg"/><Relationship Id="rId8"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hyperlink" Target="http://ufal.github.io/lindat-license-selector" TargetMode="External"/><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4" Type="http://schemas.openxmlformats.org/officeDocument/2006/relationships/hyperlink" Target="http://www.dcc.ac.uk/resources/metadata-standards" TargetMode="External"/><Relationship Id="rId5" Type="http://schemas.openxmlformats.org/officeDocument/2006/relationships/image" Target="../media/image28.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hyperlink" Target="http://www.data-archive.ac.uk/create-manage/format/formats-table" TargetMode="External"/><Relationship Id="rId1" Type="http://schemas.openxmlformats.org/officeDocument/2006/relationships/tags" Target="../tags/tag2.xml"/><Relationship Id="rId2"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hyperlink" Target="http://service.re3data.org/search" TargetMode="External"/><Relationship Id="rId5" Type="http://schemas.openxmlformats.org/officeDocument/2006/relationships/hyperlink" Target="http://www.zenodo.org/"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hyperlink" Target="http://ands.org.au/cite-data"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hyperlink" Target="http://www.dcc.ac.uk/resources/briefing-papers/introduction-curation/data-citation-and-linking"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hyperlink" Target="http://openwetware.org/" TargetMode="External"/><Relationship Id="rId5" Type="http://schemas.openxmlformats.org/officeDocument/2006/relationships/image" Target="../media/image3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hyperlink" Target="http://www.myexperiment.org/workflows/16.html"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cc.ac.uk/resources/policy-and-legal" TargetMode="External"/><Relationship Id="rId3"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hyperlink" Target="http://data-archive.ac.uk/media/2894/managingsharing.pdf" TargetMode="External"/><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hyperlink" Target="http://datalib.edina.ac.uk/mantra" TargetMode="Externa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cc.ac.uk/resources/how-guides"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rin.ac.uk/our-work/data-management-and-curation/open-science-case-stud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2204864"/>
            <a:ext cx="8280920" cy="1224136"/>
          </a:xfrm>
        </p:spPr>
        <p:txBody>
          <a:bodyPr/>
          <a:lstStyle/>
          <a:p>
            <a:r>
              <a:rPr lang="en-GB" sz="4400" dirty="0" smtClean="0">
                <a:solidFill>
                  <a:srgbClr val="0635BA"/>
                </a:solidFill>
              </a:rPr>
              <a:t>Managing data and being open</a:t>
            </a:r>
            <a:r>
              <a:rPr lang="en-US" sz="4400" dirty="0" smtClean="0">
                <a:solidFill>
                  <a:srgbClr val="0635BA"/>
                </a:solidFill>
              </a:rPr>
              <a:t/>
            </a:r>
            <a:br>
              <a:rPr lang="en-US" sz="4400" dirty="0" smtClean="0">
                <a:solidFill>
                  <a:srgbClr val="0635BA"/>
                </a:solidFill>
              </a:rPr>
            </a:br>
            <a:endParaRPr lang="en-GB" sz="4400" dirty="0">
              <a:solidFill>
                <a:srgbClr val="0635BA"/>
              </a:solidFill>
            </a:endParaRPr>
          </a:p>
        </p:txBody>
      </p:sp>
      <p:sp>
        <p:nvSpPr>
          <p:cNvPr id="3" name="Subtitle 2"/>
          <p:cNvSpPr>
            <a:spLocks noGrp="1"/>
          </p:cNvSpPr>
          <p:nvPr>
            <p:ph type="subTitle" idx="1"/>
          </p:nvPr>
        </p:nvSpPr>
        <p:spPr>
          <a:xfrm>
            <a:off x="2123728" y="3501008"/>
            <a:ext cx="4625752" cy="1728192"/>
          </a:xfrm>
        </p:spPr>
        <p:txBody>
          <a:bodyPr>
            <a:noAutofit/>
          </a:bodyPr>
          <a:lstStyle/>
          <a:p>
            <a:pPr algn="ctr">
              <a:spcAft>
                <a:spcPts val="0"/>
              </a:spcAft>
            </a:pPr>
            <a:r>
              <a:rPr lang="en-GB" sz="2000" cap="none" dirty="0" smtClean="0">
                <a:solidFill>
                  <a:schemeClr val="tx1"/>
                </a:solidFill>
                <a:latin typeface="+mn-lt"/>
              </a:rPr>
              <a:t>Sarah Jones</a:t>
            </a:r>
          </a:p>
          <a:p>
            <a:pPr algn="ctr">
              <a:spcAft>
                <a:spcPts val="0"/>
              </a:spcAft>
            </a:pPr>
            <a:r>
              <a:rPr lang="en-GB" sz="2000" cap="none" dirty="0" smtClean="0">
                <a:solidFill>
                  <a:schemeClr val="tx1"/>
                </a:solidFill>
                <a:latin typeface="+mn-lt"/>
              </a:rPr>
              <a:t>Digital Curation Centre, Glasgow</a:t>
            </a:r>
          </a:p>
          <a:p>
            <a:pPr algn="ctr">
              <a:spcAft>
                <a:spcPts val="0"/>
              </a:spcAft>
            </a:pPr>
            <a:r>
              <a:rPr lang="en-GB" sz="2000" cap="none" dirty="0" smtClean="0">
                <a:solidFill>
                  <a:schemeClr val="tx1"/>
                </a:solidFill>
                <a:latin typeface="+mn-lt"/>
                <a:hlinkClick r:id="rId2"/>
              </a:rPr>
              <a:t>sarah.jones@glasgow.ac.uk</a:t>
            </a:r>
            <a:endParaRPr lang="en-GB" sz="2000" cap="none" dirty="0" smtClean="0">
              <a:solidFill>
                <a:schemeClr val="tx1"/>
              </a:solidFill>
              <a:latin typeface="+mn-lt"/>
            </a:endParaRPr>
          </a:p>
          <a:p>
            <a:pPr algn="ctr">
              <a:spcAft>
                <a:spcPts val="0"/>
              </a:spcAft>
            </a:pPr>
            <a:r>
              <a:rPr lang="en-GB" sz="2000" cap="none" dirty="0" smtClean="0">
                <a:solidFill>
                  <a:schemeClr val="tx1"/>
                </a:solidFill>
                <a:latin typeface="+mn-lt"/>
              </a:rPr>
              <a:t>Twitter: @sjDCC</a:t>
            </a:r>
            <a:endParaRPr lang="en-GB" sz="2000" cap="none" dirty="0">
              <a:solidFill>
                <a:schemeClr val="tx1"/>
              </a:solidFill>
              <a:latin typeface="+mn-lt"/>
            </a:endParaRPr>
          </a:p>
        </p:txBody>
      </p:sp>
      <p:pic>
        <p:nvPicPr>
          <p:cNvPr id="4" name="Picture 3" descr="DCC_logo.png"/>
          <p:cNvPicPr>
            <a:picLocks noChangeAspect="1"/>
          </p:cNvPicPr>
          <p:nvPr/>
        </p:nvPicPr>
        <p:blipFill>
          <a:blip r:embed="rId3" cstate="print"/>
          <a:srcRect/>
          <a:stretch>
            <a:fillRect/>
          </a:stretch>
        </p:blipFill>
        <p:spPr bwMode="auto">
          <a:xfrm>
            <a:off x="215900" y="404664"/>
            <a:ext cx="4038600" cy="841375"/>
          </a:xfrm>
          <a:prstGeom prst="rect">
            <a:avLst/>
          </a:prstGeom>
          <a:noFill/>
          <a:ln w="9525">
            <a:noFill/>
            <a:miter lim="800000"/>
            <a:headEnd/>
            <a:tailEnd/>
          </a:ln>
        </p:spPr>
      </p:pic>
      <p:sp>
        <p:nvSpPr>
          <p:cNvPr id="6" name="Rectangle 5"/>
          <p:cNvSpPr>
            <a:spLocks noChangeArrowheads="1"/>
          </p:cNvSpPr>
          <p:nvPr/>
        </p:nvSpPr>
        <p:spPr bwMode="auto">
          <a:xfrm>
            <a:off x="1187624" y="6361856"/>
            <a:ext cx="6696744" cy="307777"/>
          </a:xfrm>
          <a:prstGeom prst="rect">
            <a:avLst/>
          </a:prstGeom>
          <a:noFill/>
          <a:ln w="9525" algn="ctr">
            <a:noFill/>
            <a:miter lim="800000"/>
            <a:headEnd/>
            <a:tailEnd/>
          </a:ln>
        </p:spPr>
        <p:txBody>
          <a:bodyPr wrap="square">
            <a:spAutoFit/>
          </a:bodyPr>
          <a:lstStyle/>
          <a:p>
            <a:pPr algn="ctr"/>
            <a:r>
              <a:rPr lang="en-GB" sz="1400" i="1" dirty="0" smtClean="0"/>
              <a:t>Data Management Plans: principles and practice workshop, 19 </a:t>
            </a:r>
            <a:r>
              <a:rPr lang="en-GB" sz="1400" i="1" dirty="0"/>
              <a:t>November 2015, </a:t>
            </a:r>
            <a:r>
              <a:rPr lang="en-GB" sz="1400" i="1" dirty="0" smtClean="0"/>
              <a:t>Bologna</a:t>
            </a:r>
            <a:endParaRPr lang="en-GB" sz="1400" i="1" dirty="0"/>
          </a:p>
        </p:txBody>
      </p:sp>
    </p:spTree>
    <p:extLst>
      <p:ext uri="{BB962C8B-B14F-4D97-AF65-F5344CB8AC3E}">
        <p14:creationId xmlns:p14="http://schemas.microsoft.com/office/powerpoint/2010/main" val="32850545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More than open access publishing</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6942" y="2037737"/>
            <a:ext cx="8027096" cy="3657917"/>
          </a:xfrm>
        </p:spPr>
      </p:pic>
      <p:sp>
        <p:nvSpPr>
          <p:cNvPr id="5" name="Rectangle 4"/>
          <p:cNvSpPr/>
          <p:nvPr/>
        </p:nvSpPr>
        <p:spPr>
          <a:xfrm>
            <a:off x="2362200" y="6164721"/>
            <a:ext cx="6400800" cy="523220"/>
          </a:xfrm>
          <a:prstGeom prst="rect">
            <a:avLst/>
          </a:prstGeom>
        </p:spPr>
        <p:txBody>
          <a:bodyPr wrap="square">
            <a:spAutoFit/>
          </a:bodyPr>
          <a:lstStyle/>
          <a:p>
            <a:r>
              <a:rPr lang="en-GB" sz="1400" dirty="0" smtClean="0">
                <a:latin typeface="Trebuchet MS" panose="020B0603020202020204" pitchFamily="34" charset="0"/>
              </a:rPr>
              <a:t>CC-BY Andreas Neuhold </a:t>
            </a:r>
            <a:r>
              <a:rPr lang="en-GB" sz="1400" dirty="0" smtClean="0">
                <a:latin typeface="Trebuchet MS" panose="020B0603020202020204" pitchFamily="34" charset="0"/>
                <a:hlinkClick r:id="rId3"/>
              </a:rPr>
              <a:t>https</a:t>
            </a:r>
            <a:r>
              <a:rPr lang="en-GB" sz="1400" dirty="0">
                <a:latin typeface="Trebuchet MS" panose="020B0603020202020204" pitchFamily="34" charset="0"/>
                <a:hlinkClick r:id="rId3"/>
              </a:rPr>
              <a:t>://commons.wikimedia.org/wiki/File:Open_Science_-_</a:t>
            </a:r>
            <a:r>
              <a:rPr lang="en-GB" sz="1400" dirty="0" smtClean="0">
                <a:latin typeface="Trebuchet MS" panose="020B0603020202020204" pitchFamily="34" charset="0"/>
                <a:hlinkClick r:id="rId3"/>
              </a:rPr>
              <a:t>Prinzipien.png</a:t>
            </a:r>
            <a:r>
              <a:rPr lang="en-GB" sz="1400" dirty="0" smtClean="0">
                <a:latin typeface="Trebuchet MS" panose="020B0603020202020204" pitchFamily="34" charset="0"/>
              </a:rPr>
              <a:t> </a:t>
            </a:r>
            <a:endParaRPr lang="en-GB" sz="1400" dirty="0">
              <a:latin typeface="Trebuchet MS" panose="020B0603020202020204" pitchFamily="34" charset="0"/>
            </a:endParaRPr>
          </a:p>
        </p:txBody>
      </p:sp>
    </p:spTree>
    <p:extLst>
      <p:ext uri="{BB962C8B-B14F-4D97-AF65-F5344CB8AC3E}">
        <p14:creationId xmlns:p14="http://schemas.microsoft.com/office/powerpoint/2010/main" val="208937784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data</a:t>
            </a:r>
            <a:endParaRPr lang="en-GB" dirty="0"/>
          </a:p>
        </p:txBody>
      </p:sp>
      <p:graphicFrame>
        <p:nvGraphicFramePr>
          <p:cNvPr id="4" name="Table 3"/>
          <p:cNvGraphicFramePr>
            <a:graphicFrameLocks noGrp="1"/>
          </p:cNvGraphicFramePr>
          <p:nvPr/>
        </p:nvGraphicFramePr>
        <p:xfrm>
          <a:off x="1109622" y="4295955"/>
          <a:ext cx="7249373" cy="1854200"/>
        </p:xfrm>
        <a:graphic>
          <a:graphicData uri="http://schemas.openxmlformats.org/drawingml/2006/table">
            <a:tbl>
              <a:tblPr firstRow="1" bandRow="1">
                <a:tableStyleId>{2D5ABB26-0587-4C30-8999-92F81FD0307C}</a:tableStyleId>
              </a:tblPr>
              <a:tblGrid>
                <a:gridCol w="1655150"/>
                <a:gridCol w="5594223"/>
              </a:tblGrid>
              <a:tr h="370840">
                <a:tc>
                  <a:txBody>
                    <a:bodyPr/>
                    <a:lstStyle/>
                    <a:p>
                      <a:pPr algn="r"/>
                      <a:r>
                        <a:rPr lang="en-GB" dirty="0" smtClean="0">
                          <a:solidFill>
                            <a:srgbClr val="FFC000"/>
                          </a:solidFill>
                          <a:sym typeface="Wingdings 2"/>
                        </a:rPr>
                        <a:t></a:t>
                      </a:r>
                      <a:endParaRPr lang="en-GB" dirty="0">
                        <a:solidFill>
                          <a:srgbClr val="FFC000"/>
                        </a:solidFill>
                      </a:endParaRPr>
                    </a:p>
                  </a:txBody>
                  <a:tcPr/>
                </a:tc>
                <a:tc>
                  <a:txBody>
                    <a:bodyPr/>
                    <a:lstStyle/>
                    <a:p>
                      <a:r>
                        <a:rPr lang="en-GB" sz="1200" dirty="0" smtClean="0"/>
                        <a:t>make your stuff available on the Web (whatever</a:t>
                      </a:r>
                      <a:r>
                        <a:rPr lang="en-GB" sz="1200" baseline="0" dirty="0" smtClean="0"/>
                        <a:t> format) under an open licence</a:t>
                      </a:r>
                      <a:endParaRPr lang="en-GB" sz="1200" b="0" dirty="0">
                        <a:solidFill>
                          <a:schemeClr val="tx1"/>
                        </a:solidFill>
                      </a:endParaRPr>
                    </a:p>
                  </a:txBody>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dirty="0" smtClean="0">
                          <a:solidFill>
                            <a:srgbClr val="FFC000"/>
                          </a:solidFill>
                          <a:sym typeface="Wingdings 2"/>
                        </a:rPr>
                        <a:t></a:t>
                      </a:r>
                      <a:endParaRPr lang="en-GB" dirty="0" smtClean="0">
                        <a:solidFill>
                          <a:srgbClr val="FFC000"/>
                        </a:solidFill>
                      </a:endParaRPr>
                    </a:p>
                  </a:txBody>
                  <a:tcPr/>
                </a:tc>
                <a:tc>
                  <a:txBody>
                    <a:bodyPr/>
                    <a:lstStyle/>
                    <a:p>
                      <a:r>
                        <a:rPr lang="en-GB" sz="1200" dirty="0" smtClean="0"/>
                        <a:t>make it available as structured data (e.g. Excel instead of a scan of a table)</a:t>
                      </a:r>
                      <a:endParaRPr lang="en-GB" sz="1200" b="0" dirty="0">
                        <a:solidFill>
                          <a:schemeClr val="tx1"/>
                        </a:solidFill>
                      </a:endParaRPr>
                    </a:p>
                  </a:txBody>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dirty="0" smtClean="0">
                          <a:solidFill>
                            <a:srgbClr val="FFC000"/>
                          </a:solidFill>
                          <a:sym typeface="Wingdings 2"/>
                        </a:rPr>
                        <a:t></a:t>
                      </a:r>
                      <a:endParaRPr lang="en-GB" dirty="0" smtClean="0">
                        <a:solidFill>
                          <a:srgbClr val="FFC000"/>
                        </a:solidFill>
                      </a:endParaRPr>
                    </a:p>
                  </a:txBody>
                  <a:tcPr/>
                </a:tc>
                <a:tc>
                  <a:txBody>
                    <a:bodyPr/>
                    <a:lstStyle/>
                    <a:p>
                      <a:r>
                        <a:rPr lang="en-GB" sz="1200" dirty="0" smtClean="0"/>
                        <a:t>use non-proprietary formats (e.g. CSV instead</a:t>
                      </a:r>
                      <a:r>
                        <a:rPr lang="en-GB" sz="1200" baseline="0" dirty="0" smtClean="0"/>
                        <a:t> of Excel)</a:t>
                      </a:r>
                      <a:endParaRPr lang="en-GB" sz="1200" b="0" dirty="0">
                        <a:solidFill>
                          <a:schemeClr val="tx1"/>
                        </a:solidFill>
                      </a:endParaRPr>
                    </a:p>
                  </a:txBody>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dirty="0" smtClean="0">
                          <a:solidFill>
                            <a:srgbClr val="FFC000"/>
                          </a:solidFill>
                          <a:sym typeface="Wingdings 2"/>
                        </a:rPr>
                        <a:t></a:t>
                      </a:r>
                      <a:endParaRPr lang="en-GB" dirty="0" smtClean="0">
                        <a:solidFill>
                          <a:srgbClr val="FFC000"/>
                        </a:solidFill>
                      </a:endParaRPr>
                    </a:p>
                  </a:txBody>
                  <a:tcPr/>
                </a:tc>
                <a:tc>
                  <a:txBody>
                    <a:bodyPr/>
                    <a:lstStyle/>
                    <a:p>
                      <a:r>
                        <a:rPr lang="en-GB" sz="1200" dirty="0" smtClean="0"/>
                        <a:t>use URIs to denote things, so that people can point at your stuff</a:t>
                      </a:r>
                      <a:endParaRPr lang="en-GB" sz="1200" b="0" dirty="0">
                        <a:solidFill>
                          <a:schemeClr val="tx1"/>
                        </a:solidFill>
                      </a:endParaRPr>
                    </a:p>
                  </a:txBody>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GB" dirty="0" smtClean="0">
                          <a:solidFill>
                            <a:srgbClr val="FFC000"/>
                          </a:solidFill>
                          <a:sym typeface="Wingdings 2"/>
                        </a:rPr>
                        <a:t></a:t>
                      </a:r>
                      <a:endParaRPr lang="en-GB" dirty="0" smtClean="0">
                        <a:solidFill>
                          <a:srgbClr val="FFC000"/>
                        </a:solidFill>
                      </a:endParaRPr>
                    </a:p>
                  </a:txBody>
                  <a:tcPr/>
                </a:tc>
                <a:tc>
                  <a:txBody>
                    <a:bodyPr/>
                    <a:lstStyle/>
                    <a:p>
                      <a:r>
                        <a:rPr lang="en-GB" sz="1200" dirty="0" smtClean="0"/>
                        <a:t>link your data to other data to provide context</a:t>
                      </a:r>
                      <a:endParaRPr lang="en-GB" sz="1200" b="0" dirty="0">
                        <a:solidFill>
                          <a:schemeClr val="tx1"/>
                        </a:solidFill>
                      </a:endParaRPr>
                    </a:p>
                  </a:txBody>
                  <a:tcPr/>
                </a:tc>
              </a:tr>
            </a:tbl>
          </a:graphicData>
        </a:graphic>
      </p:graphicFrame>
      <p:sp>
        <p:nvSpPr>
          <p:cNvPr id="5" name="TextBox 4"/>
          <p:cNvSpPr txBox="1"/>
          <p:nvPr/>
        </p:nvSpPr>
        <p:spPr>
          <a:xfrm>
            <a:off x="457200" y="3779748"/>
            <a:ext cx="8275917" cy="338554"/>
          </a:xfrm>
          <a:prstGeom prst="rect">
            <a:avLst/>
          </a:prstGeom>
          <a:noFill/>
        </p:spPr>
        <p:txBody>
          <a:bodyPr wrap="square" rtlCol="0">
            <a:spAutoFit/>
          </a:bodyPr>
          <a:lstStyle/>
          <a:p>
            <a:pPr algn="ctr"/>
            <a:r>
              <a:rPr lang="en-GB" sz="1600" dirty="0" smtClean="0">
                <a:latin typeface="Trebuchet MS" pitchFamily="34" charset="0"/>
              </a:rPr>
              <a:t>Tim Berners-Lee’s proposal for five star open data - </a:t>
            </a:r>
            <a:r>
              <a:rPr lang="en-GB" sz="1600" dirty="0" smtClean="0">
                <a:solidFill>
                  <a:srgbClr val="808080"/>
                </a:solidFill>
                <a:latin typeface="Trebuchet MS" pitchFamily="34" charset="0"/>
                <a:hlinkClick r:id="rId3"/>
              </a:rPr>
              <a:t>http://5stardata.info</a:t>
            </a:r>
            <a:r>
              <a:rPr lang="en-GB" sz="1600" dirty="0" smtClean="0">
                <a:solidFill>
                  <a:srgbClr val="808080"/>
                </a:solidFill>
                <a:latin typeface="Trebuchet MS" pitchFamily="34" charset="0"/>
              </a:rPr>
              <a:t> </a:t>
            </a:r>
            <a:endParaRPr lang="en-GB" sz="1600" dirty="0">
              <a:solidFill>
                <a:srgbClr val="808080"/>
              </a:solidFill>
              <a:latin typeface="Trebuchet MS" pitchFamily="34" charset="0"/>
            </a:endParaRPr>
          </a:p>
        </p:txBody>
      </p:sp>
      <p:sp>
        <p:nvSpPr>
          <p:cNvPr id="6" name="Rectangle 5"/>
          <p:cNvSpPr/>
          <p:nvPr/>
        </p:nvSpPr>
        <p:spPr>
          <a:xfrm>
            <a:off x="457200" y="1543869"/>
            <a:ext cx="8097715" cy="1477328"/>
          </a:xfrm>
          <a:prstGeom prst="rect">
            <a:avLst/>
          </a:prstGeom>
        </p:spPr>
        <p:txBody>
          <a:bodyPr wrap="square">
            <a:spAutoFit/>
          </a:bodyPr>
          <a:lstStyle/>
          <a:p>
            <a:pPr algn="ctr"/>
            <a:r>
              <a:rPr lang="en-GB" sz="2800" dirty="0" smtClean="0">
                <a:latin typeface="Trebuchet MS"/>
                <a:cs typeface="Trebuchet MS"/>
              </a:rPr>
              <a:t>“Open data and content can be freely used, modified and shared by anyone for any purpose”</a:t>
            </a:r>
          </a:p>
          <a:p>
            <a:pPr algn="ctr"/>
            <a:endParaRPr lang="en-GB" sz="1600" dirty="0" smtClean="0">
              <a:latin typeface="Trebuchet MS" pitchFamily="34" charset="0"/>
            </a:endParaRPr>
          </a:p>
          <a:p>
            <a:pPr algn="r"/>
            <a:r>
              <a:rPr lang="en-GB" dirty="0" smtClean="0">
                <a:latin typeface="Trebuchet MS" pitchFamily="34" charset="0"/>
                <a:hlinkClick r:id="rId4"/>
              </a:rPr>
              <a:t>http://opendefinition.org</a:t>
            </a:r>
            <a:r>
              <a:rPr lang="en-GB" dirty="0" smtClean="0">
                <a:latin typeface="Trebuchet MS" pitchFamily="34" charset="0"/>
              </a:rPr>
              <a:t>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methods</a:t>
            </a:r>
            <a:endParaRPr lang="en-GB" dirty="0"/>
          </a:p>
        </p:txBody>
      </p:sp>
      <p:sp>
        <p:nvSpPr>
          <p:cNvPr id="3" name="Content Placeholder 2"/>
          <p:cNvSpPr>
            <a:spLocks noGrp="1"/>
          </p:cNvSpPr>
          <p:nvPr>
            <p:ph idx="1"/>
          </p:nvPr>
        </p:nvSpPr>
        <p:spPr>
          <a:xfrm>
            <a:off x="457200" y="1459522"/>
            <a:ext cx="8229600" cy="4580793"/>
          </a:xfrm>
        </p:spPr>
        <p:txBody>
          <a:bodyPr>
            <a:normAutofit fontScale="92500"/>
          </a:bodyPr>
          <a:lstStyle/>
          <a:p>
            <a:pPr>
              <a:spcBef>
                <a:spcPts val="3000"/>
              </a:spcBef>
            </a:pPr>
            <a:r>
              <a:rPr lang="en-GB" dirty="0" smtClean="0"/>
              <a:t>Documenting and sharing workflows and methods</a:t>
            </a:r>
          </a:p>
          <a:p>
            <a:pPr>
              <a:spcBef>
                <a:spcPts val="3000"/>
              </a:spcBef>
            </a:pPr>
            <a:r>
              <a:rPr lang="en-GB" dirty="0" smtClean="0"/>
              <a:t>Sharing code and tools to allow others to reproduce work </a:t>
            </a:r>
          </a:p>
          <a:p>
            <a:pPr>
              <a:spcBef>
                <a:spcPts val="3000"/>
              </a:spcBef>
            </a:pPr>
            <a:r>
              <a:rPr lang="en-GB" dirty="0" smtClean="0"/>
              <a:t>Using web based tools to facilitate collaboration and interaction from the outside world</a:t>
            </a:r>
          </a:p>
          <a:p>
            <a:pPr>
              <a:spcBef>
                <a:spcPts val="3000"/>
              </a:spcBef>
            </a:pPr>
            <a:r>
              <a:rPr lang="en-GB" i="1" dirty="0" smtClean="0"/>
              <a:t>Open netbook science</a:t>
            </a:r>
            <a:r>
              <a:rPr lang="en-GB" dirty="0" smtClean="0"/>
              <a:t> – “when there is a URL to a laboratory notebook that is freely available and indexed on common search engines.” </a:t>
            </a:r>
          </a:p>
          <a:p>
            <a:pPr lvl="1">
              <a:spcBef>
                <a:spcPts val="0"/>
              </a:spcBef>
              <a:buNone/>
            </a:pPr>
            <a:r>
              <a:rPr lang="en-GB" sz="1600" dirty="0" smtClean="0">
                <a:hlinkClick r:id="rId3"/>
              </a:rPr>
              <a:t>http://drexel-coas-elearning.blogspot.co.uk/2006/09/open-notebook-science.html</a:t>
            </a:r>
            <a:r>
              <a:rPr lang="en-GB" sz="1600" dirty="0" smtClean="0"/>
              <a:t> </a:t>
            </a:r>
            <a:endParaRPr lang="en-GB" sz="1800"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412776"/>
            <a:ext cx="9144000" cy="5445224"/>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17714" y="340158"/>
            <a:ext cx="8469086" cy="990600"/>
          </a:xfrm>
        </p:spPr>
        <p:txBody>
          <a:bodyPr>
            <a:normAutofit fontScale="90000"/>
          </a:bodyPr>
          <a:lstStyle/>
          <a:p>
            <a:pPr>
              <a:spcAft>
                <a:spcPts val="600"/>
              </a:spcAft>
            </a:pPr>
            <a:r>
              <a:rPr lang="en-GB" sz="4000" dirty="0" smtClean="0"/>
              <a:t>Reliance on specialist research software</a:t>
            </a:r>
            <a:r>
              <a:rPr lang="en-US" sz="3600" dirty="0" smtClean="0">
                <a:solidFill>
                  <a:srgbClr val="FF0000"/>
                </a:solidFill>
                <a:cs typeface="Helvetica Light"/>
              </a:rPr>
              <a:t/>
            </a:r>
            <a:br>
              <a:rPr lang="en-US" sz="3600" dirty="0" smtClean="0">
                <a:solidFill>
                  <a:srgbClr val="FF0000"/>
                </a:solidFill>
                <a:cs typeface="Helvetica Light"/>
              </a:rPr>
            </a:br>
            <a:r>
              <a:rPr lang="en-US" sz="700" dirty="0">
                <a:solidFill>
                  <a:srgbClr val="FF0000"/>
                </a:solidFill>
                <a:cs typeface="Helvetica Light"/>
              </a:rPr>
              <a:t/>
            </a:r>
            <a:br>
              <a:rPr lang="en-US" sz="700" dirty="0">
                <a:solidFill>
                  <a:srgbClr val="FF0000"/>
                </a:solidFill>
                <a:cs typeface="Helvetica Light"/>
              </a:rPr>
            </a:br>
            <a:r>
              <a:rPr lang="en-US" sz="2200" b="0" dirty="0" smtClean="0">
                <a:solidFill>
                  <a:schemeClr val="tx1"/>
                </a:solidFill>
                <a:cs typeface="Helvetica Light"/>
              </a:rPr>
              <a:t>Slide from Neil Chue-Hong, Software Sustainability Institute</a:t>
            </a:r>
            <a:endParaRPr lang="en-US" sz="2200" b="0" dirty="0">
              <a:solidFill>
                <a:schemeClr val="tx1"/>
              </a:solidFill>
              <a:cs typeface="Helvetica Light"/>
            </a:endParaRPr>
          </a:p>
        </p:txBody>
      </p:sp>
      <p:sp>
        <p:nvSpPr>
          <p:cNvPr id="9" name="TextBox 8"/>
          <p:cNvSpPr txBox="1"/>
          <p:nvPr/>
        </p:nvSpPr>
        <p:spPr>
          <a:xfrm>
            <a:off x="647161" y="1913781"/>
            <a:ext cx="3410237" cy="707886"/>
          </a:xfrm>
          <a:prstGeom prst="rect">
            <a:avLst/>
          </a:prstGeom>
          <a:noFill/>
        </p:spPr>
        <p:txBody>
          <a:bodyPr wrap="square" rtlCol="0">
            <a:spAutoFit/>
          </a:bodyPr>
          <a:lstStyle/>
          <a:p>
            <a:pPr algn="ctr"/>
            <a:r>
              <a:rPr lang="en-US" sz="2000" dirty="0" smtClean="0">
                <a:solidFill>
                  <a:schemeClr val="bg1"/>
                </a:solidFill>
                <a:latin typeface="Helvetica Light"/>
                <a:cs typeface="Helvetica Light"/>
              </a:rPr>
              <a:t>Do you use research software?</a:t>
            </a:r>
            <a:endParaRPr lang="en-US" sz="2000" dirty="0">
              <a:solidFill>
                <a:schemeClr val="bg1"/>
              </a:solidFill>
              <a:latin typeface="Helvetica Light"/>
              <a:cs typeface="Helvetica Light"/>
            </a:endParaRPr>
          </a:p>
        </p:txBody>
      </p:sp>
      <p:pic>
        <p:nvPicPr>
          <p:cNvPr id="3" name="Picture 2" descr="Use_Of_research_Software.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3002649"/>
            <a:ext cx="3627411" cy="2725486"/>
          </a:xfrm>
          <a:prstGeom prst="rect">
            <a:avLst/>
          </a:prstGeom>
        </p:spPr>
      </p:pic>
      <p:pic>
        <p:nvPicPr>
          <p:cNvPr id="4" name="Picture 3" descr="Without_research_Softwar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561098" y="2731701"/>
            <a:ext cx="4334335" cy="3716556"/>
          </a:xfrm>
          <a:prstGeom prst="rect">
            <a:avLst/>
          </a:prstGeom>
        </p:spPr>
      </p:pic>
      <p:cxnSp>
        <p:nvCxnSpPr>
          <p:cNvPr id="5" name="Straight Connector 4"/>
          <p:cNvCxnSpPr/>
          <p:nvPr/>
        </p:nvCxnSpPr>
        <p:spPr>
          <a:xfrm>
            <a:off x="475342" y="1805247"/>
            <a:ext cx="8229600" cy="0"/>
          </a:xfrm>
          <a:prstGeom prst="line">
            <a:avLst/>
          </a:prstGeom>
          <a:ln w="9525" cmpd="sng">
            <a:solidFill>
              <a:schemeClr val="bg1"/>
            </a:solidFill>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792480" y="1915490"/>
            <a:ext cx="3410237" cy="707886"/>
          </a:xfrm>
          <a:prstGeom prst="rect">
            <a:avLst/>
          </a:prstGeom>
          <a:noFill/>
        </p:spPr>
        <p:txBody>
          <a:bodyPr wrap="square" rtlCol="0">
            <a:spAutoFit/>
          </a:bodyPr>
          <a:lstStyle/>
          <a:p>
            <a:pPr algn="ctr"/>
            <a:r>
              <a:rPr lang="en-US" sz="2000" dirty="0" smtClean="0">
                <a:solidFill>
                  <a:schemeClr val="bg1"/>
                </a:solidFill>
                <a:latin typeface="Helvetica Light"/>
                <a:cs typeface="Helvetica Light"/>
              </a:rPr>
              <a:t>What would happen to your research without software</a:t>
            </a:r>
            <a:endParaRPr lang="en-US" sz="2000" dirty="0">
              <a:solidFill>
                <a:schemeClr val="bg1"/>
              </a:solidFill>
              <a:latin typeface="Helvetica Light"/>
              <a:cs typeface="Helvetica Light"/>
            </a:endParaRPr>
          </a:p>
        </p:txBody>
      </p:sp>
      <p:sp>
        <p:nvSpPr>
          <p:cNvPr id="21" name="TextBox 20"/>
          <p:cNvSpPr txBox="1"/>
          <p:nvPr/>
        </p:nvSpPr>
        <p:spPr>
          <a:xfrm>
            <a:off x="99781" y="6331409"/>
            <a:ext cx="8941143" cy="738664"/>
          </a:xfrm>
          <a:prstGeom prst="rect">
            <a:avLst/>
          </a:prstGeom>
          <a:noFill/>
        </p:spPr>
        <p:txBody>
          <a:bodyPr wrap="square" rtlCol="0">
            <a:spAutoFit/>
          </a:bodyPr>
          <a:lstStyle/>
          <a:p>
            <a:r>
              <a:rPr lang="en-US" sz="1400" i="1" dirty="0" smtClean="0">
                <a:solidFill>
                  <a:srgbClr val="FFFFFF"/>
                </a:solidFill>
                <a:latin typeface="Helvetica Light"/>
                <a:cs typeface="Helvetica Light"/>
              </a:rPr>
              <a:t>Survey of researchers from 15 UK  Russell Group universities conducted </a:t>
            </a:r>
            <a:br>
              <a:rPr lang="en-US" sz="1400" i="1" dirty="0" smtClean="0">
                <a:solidFill>
                  <a:srgbClr val="FFFFFF"/>
                </a:solidFill>
                <a:latin typeface="Helvetica Light"/>
                <a:cs typeface="Helvetica Light"/>
              </a:rPr>
            </a:br>
            <a:r>
              <a:rPr lang="en-US" sz="1400" i="1" dirty="0" smtClean="0">
                <a:solidFill>
                  <a:srgbClr val="FFFFFF"/>
                </a:solidFill>
                <a:latin typeface="Helvetica Light"/>
                <a:cs typeface="Helvetica Light"/>
              </a:rPr>
              <a:t>by SSI between August - October 2014. </a:t>
            </a:r>
            <a:r>
              <a:rPr lang="pt-BR" sz="1400" i="1" dirty="0" smtClean="0">
                <a:solidFill>
                  <a:srgbClr val="FFFFFF"/>
                </a:solidFill>
                <a:latin typeface="Helvetica Light"/>
                <a:cs typeface="Helvetica Light"/>
              </a:rPr>
              <a:t>DOI: 10.5281</a:t>
            </a:r>
            <a:r>
              <a:rPr lang="pt-BR" sz="1400" i="1" dirty="0">
                <a:solidFill>
                  <a:srgbClr val="FFFFFF"/>
                </a:solidFill>
                <a:latin typeface="Helvetica Light"/>
                <a:cs typeface="Helvetica Light"/>
              </a:rPr>
              <a:t>/zenodo.14809</a:t>
            </a:r>
            <a:r>
              <a:rPr lang="en-US" sz="1400" i="1" dirty="0" smtClean="0">
                <a:solidFill>
                  <a:srgbClr val="FFFFFF"/>
                </a:solidFill>
                <a:latin typeface="Helvetica Light"/>
                <a:cs typeface="Helvetica Light"/>
              </a:rPr>
              <a:t/>
            </a:r>
            <a:br>
              <a:rPr lang="en-US" sz="1400" i="1" dirty="0" smtClean="0">
                <a:solidFill>
                  <a:srgbClr val="FFFFFF"/>
                </a:solidFill>
                <a:latin typeface="Helvetica Light"/>
                <a:cs typeface="Helvetica Light"/>
              </a:rPr>
            </a:br>
            <a:endParaRPr lang="en-US" sz="1400" i="1" dirty="0">
              <a:solidFill>
                <a:srgbClr val="FFFFFF"/>
              </a:solidFill>
              <a:latin typeface="Helvetica Light"/>
              <a:cs typeface="Helvetica Light"/>
            </a:endParaRPr>
          </a:p>
        </p:txBody>
      </p:sp>
      <p:sp>
        <p:nvSpPr>
          <p:cNvPr id="10" name="TextBox 9"/>
          <p:cNvSpPr txBox="1"/>
          <p:nvPr/>
        </p:nvSpPr>
        <p:spPr>
          <a:xfrm>
            <a:off x="2992331" y="5261114"/>
            <a:ext cx="1259119" cy="523220"/>
          </a:xfrm>
          <a:prstGeom prst="rect">
            <a:avLst/>
          </a:prstGeom>
          <a:noFill/>
        </p:spPr>
        <p:txBody>
          <a:bodyPr wrap="square" rtlCol="0" anchor="t">
            <a:spAutoFit/>
          </a:bodyPr>
          <a:lstStyle/>
          <a:p>
            <a:pPr algn="r"/>
            <a:r>
              <a:rPr lang="en-US" sz="2800" dirty="0" smtClean="0">
                <a:solidFill>
                  <a:srgbClr val="FFFFFF"/>
                </a:solidFill>
                <a:latin typeface="Helvetica"/>
                <a:cs typeface="Helvetica"/>
              </a:rPr>
              <a:t>56%</a:t>
            </a:r>
            <a:endParaRPr lang="en-US" sz="2800" dirty="0">
              <a:solidFill>
                <a:srgbClr val="FFFFFF"/>
              </a:solidFill>
              <a:latin typeface="Helvetica"/>
              <a:cs typeface="Helvetica"/>
            </a:endParaRPr>
          </a:p>
        </p:txBody>
      </p:sp>
      <p:sp>
        <p:nvSpPr>
          <p:cNvPr id="11" name="Title 1"/>
          <p:cNvSpPr txBox="1">
            <a:spLocks/>
          </p:cNvSpPr>
          <p:nvPr/>
        </p:nvSpPr>
        <p:spPr>
          <a:xfrm>
            <a:off x="4232308" y="5130142"/>
            <a:ext cx="3765055" cy="743838"/>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a:solidFill>
                  <a:schemeClr val="bg1"/>
                </a:solidFill>
                <a:latin typeface="Helvetica Light"/>
                <a:cs typeface="Helvetica Light"/>
              </a:rPr>
              <a:t>D</a:t>
            </a:r>
            <a:r>
              <a:rPr lang="en-US" sz="1400" dirty="0" smtClean="0">
                <a:solidFill>
                  <a:schemeClr val="bg1"/>
                </a:solidFill>
                <a:latin typeface="Helvetica Light"/>
                <a:cs typeface="Helvetica Light"/>
              </a:rPr>
              <a:t>evelop their </a:t>
            </a:r>
            <a:br>
              <a:rPr lang="en-US" sz="1400" dirty="0" smtClean="0">
                <a:solidFill>
                  <a:schemeClr val="bg1"/>
                </a:solidFill>
                <a:latin typeface="Helvetica Light"/>
                <a:cs typeface="Helvetica Light"/>
              </a:rPr>
            </a:br>
            <a:r>
              <a:rPr lang="en-US" sz="1400" dirty="0" smtClean="0">
                <a:solidFill>
                  <a:schemeClr val="bg1"/>
                </a:solidFill>
                <a:latin typeface="Helvetica Light"/>
                <a:cs typeface="Helvetica Light"/>
              </a:rPr>
              <a:t>own software</a:t>
            </a:r>
          </a:p>
        </p:txBody>
      </p:sp>
      <p:sp>
        <p:nvSpPr>
          <p:cNvPr id="12" name="TextBox 11"/>
          <p:cNvSpPr txBox="1"/>
          <p:nvPr/>
        </p:nvSpPr>
        <p:spPr>
          <a:xfrm>
            <a:off x="2999029" y="5716099"/>
            <a:ext cx="1259119" cy="523220"/>
          </a:xfrm>
          <a:prstGeom prst="rect">
            <a:avLst/>
          </a:prstGeom>
          <a:noFill/>
        </p:spPr>
        <p:txBody>
          <a:bodyPr wrap="square" rtlCol="0" anchor="ctr">
            <a:spAutoFit/>
          </a:bodyPr>
          <a:lstStyle/>
          <a:p>
            <a:pPr algn="r"/>
            <a:r>
              <a:rPr lang="en-US" sz="2800" dirty="0" smtClean="0">
                <a:solidFill>
                  <a:srgbClr val="FFFFFF"/>
                </a:solidFill>
                <a:latin typeface="Helvetica"/>
                <a:cs typeface="Helvetica"/>
              </a:rPr>
              <a:t>71%</a:t>
            </a:r>
            <a:endParaRPr lang="en-US" sz="2800" dirty="0">
              <a:solidFill>
                <a:srgbClr val="FFFFFF"/>
              </a:solidFill>
              <a:latin typeface="Helvetica"/>
              <a:cs typeface="Helvetica"/>
            </a:endParaRPr>
          </a:p>
        </p:txBody>
      </p:sp>
      <p:sp>
        <p:nvSpPr>
          <p:cNvPr id="13" name="Title 1"/>
          <p:cNvSpPr txBox="1">
            <a:spLocks/>
          </p:cNvSpPr>
          <p:nvPr/>
        </p:nvSpPr>
        <p:spPr>
          <a:xfrm>
            <a:off x="4232396" y="5609267"/>
            <a:ext cx="3765055" cy="743838"/>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1400" dirty="0" smtClean="0">
                <a:solidFill>
                  <a:schemeClr val="bg1"/>
                </a:solidFill>
                <a:latin typeface="Helvetica Light"/>
                <a:cs typeface="Helvetica Light"/>
              </a:rPr>
              <a:t>Have no formal </a:t>
            </a:r>
            <a:br>
              <a:rPr lang="en-US" sz="1400" dirty="0" smtClean="0">
                <a:solidFill>
                  <a:schemeClr val="bg1"/>
                </a:solidFill>
                <a:latin typeface="Helvetica Light"/>
                <a:cs typeface="Helvetica Light"/>
              </a:rPr>
            </a:br>
            <a:r>
              <a:rPr lang="en-US" sz="1400" dirty="0" smtClean="0">
                <a:solidFill>
                  <a:schemeClr val="bg1"/>
                </a:solidFill>
                <a:latin typeface="Helvetica Light"/>
                <a:cs typeface="Helvetica Light"/>
              </a:rPr>
              <a:t>software training</a:t>
            </a:r>
          </a:p>
        </p:txBody>
      </p:sp>
      <p:pic>
        <p:nvPicPr>
          <p:cNvPr id="14" name="Picture 13"/>
          <p:cNvPicPr>
            <a:picLocks noChangeAspect="1"/>
          </p:cNvPicPr>
          <p:nvPr/>
        </p:nvPicPr>
        <p:blipFill>
          <a:blip r:embed="rId5" cstate="print"/>
          <a:stretch>
            <a:fillRect/>
          </a:stretch>
        </p:blipFill>
        <p:spPr>
          <a:xfrm>
            <a:off x="8026400" y="6464300"/>
            <a:ext cx="1117600" cy="393700"/>
          </a:xfrm>
          <a:prstGeom prst="rect">
            <a:avLst/>
          </a:prstGeom>
        </p:spPr>
      </p:pic>
    </p:spTree>
    <p:extLst>
      <p:ext uri="{BB962C8B-B14F-4D97-AF65-F5344CB8AC3E}">
        <p14:creationId xmlns:p14="http://schemas.microsoft.com/office/powerpoint/2010/main" val="15916249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0158"/>
            <a:ext cx="8229600" cy="873180"/>
          </a:xfrm>
        </p:spPr>
        <p:txBody>
          <a:bodyPr/>
          <a:lstStyle/>
          <a:p>
            <a:r>
              <a:rPr lang="en-GB" dirty="0" smtClean="0"/>
              <a:t>Openness at every stage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98306899"/>
              </p:ext>
            </p:extLst>
          </p:nvPr>
        </p:nvGraphicFramePr>
        <p:xfrm>
          <a:off x="-108603" y="1362726"/>
          <a:ext cx="6651171" cy="43021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2" descr="https://c1.staticflickr.com/7/6240/6365692655_f646bbae6e.jpg"/>
          <p:cNvPicPr>
            <a:picLocks noChangeAspect="1" noChangeArrowheads="1"/>
          </p:cNvPicPr>
          <p:nvPr/>
        </p:nvPicPr>
        <p:blipFill>
          <a:blip r:embed="rId8" cstate="print"/>
          <a:srcRect/>
          <a:stretch>
            <a:fillRect/>
          </a:stretch>
        </p:blipFill>
        <p:spPr bwMode="auto">
          <a:xfrm>
            <a:off x="2237335" y="2718925"/>
            <a:ext cx="1872208" cy="1845131"/>
          </a:xfrm>
          <a:prstGeom prst="rect">
            <a:avLst/>
          </a:prstGeom>
          <a:noFill/>
        </p:spPr>
      </p:pic>
      <p:sp>
        <p:nvSpPr>
          <p:cNvPr id="7" name="TextBox 6"/>
          <p:cNvSpPr txBox="1"/>
          <p:nvPr/>
        </p:nvSpPr>
        <p:spPr>
          <a:xfrm>
            <a:off x="3086100" y="6598562"/>
            <a:ext cx="6057900" cy="246221"/>
          </a:xfrm>
          <a:prstGeom prst="rect">
            <a:avLst/>
          </a:prstGeom>
          <a:noFill/>
        </p:spPr>
        <p:txBody>
          <a:bodyPr wrap="square" rtlCol="0">
            <a:spAutoFit/>
          </a:bodyPr>
          <a:lstStyle/>
          <a:p>
            <a:r>
              <a:rPr lang="en-GB" sz="1000" dirty="0" smtClean="0">
                <a:latin typeface="Trebuchet MS" pitchFamily="34" charset="0"/>
              </a:rPr>
              <a:t>Open science image </a:t>
            </a:r>
            <a:r>
              <a:rPr lang="en-GB" sz="1000" dirty="0">
                <a:latin typeface="Trebuchet MS" pitchFamily="34" charset="0"/>
              </a:rPr>
              <a:t>CC BY-SA </a:t>
            </a:r>
            <a:r>
              <a:rPr lang="en-GB" sz="1000" dirty="0" smtClean="0">
                <a:latin typeface="Trebuchet MS" pitchFamily="34" charset="0"/>
              </a:rPr>
              <a:t>3.0 by Greg Emmerich www.flickr.com/photos/gemmerich/6365692655 </a:t>
            </a:r>
            <a:endParaRPr lang="en-GB" sz="1000" dirty="0">
              <a:latin typeface="Trebuchet MS" pitchFamily="34" charset="0"/>
            </a:endParaRPr>
          </a:p>
        </p:txBody>
      </p:sp>
      <p:sp>
        <p:nvSpPr>
          <p:cNvPr id="6" name="TextBox 5"/>
          <p:cNvSpPr txBox="1"/>
          <p:nvPr/>
        </p:nvSpPr>
        <p:spPr>
          <a:xfrm>
            <a:off x="6389910" y="1770800"/>
            <a:ext cx="2623457" cy="4154984"/>
          </a:xfrm>
          <a:prstGeom prst="rect">
            <a:avLst/>
          </a:prstGeom>
          <a:noFill/>
        </p:spPr>
        <p:txBody>
          <a:bodyPr wrap="square" rtlCol="0">
            <a:spAutoFit/>
          </a:bodyPr>
          <a:lstStyle/>
          <a:p>
            <a:r>
              <a:rPr lang="en-GB" sz="2400" dirty="0" smtClean="0">
                <a:latin typeface="Trebuchet MS" panose="020B0603020202020204" pitchFamily="34" charset="0"/>
              </a:rPr>
              <a:t>Change the typical lifecycle</a:t>
            </a:r>
          </a:p>
          <a:p>
            <a:endParaRPr lang="en-GB" sz="2400" dirty="0" smtClean="0">
              <a:latin typeface="Trebuchet MS" panose="020B0603020202020204" pitchFamily="34" charset="0"/>
            </a:endParaRPr>
          </a:p>
          <a:p>
            <a:r>
              <a:rPr lang="en-GB" sz="2400" dirty="0" smtClean="0">
                <a:latin typeface="Trebuchet MS" panose="020B0603020202020204" pitchFamily="34" charset="0"/>
              </a:rPr>
              <a:t>Publish earlier and release more</a:t>
            </a:r>
          </a:p>
          <a:p>
            <a:endParaRPr lang="en-GB" sz="2400" dirty="0">
              <a:latin typeface="Trebuchet MS" panose="020B0603020202020204" pitchFamily="34" charset="0"/>
            </a:endParaRPr>
          </a:p>
          <a:p>
            <a:r>
              <a:rPr lang="en-GB" sz="2400" dirty="0" smtClean="0">
                <a:latin typeface="Trebuchet MS" panose="020B0603020202020204" pitchFamily="34" charset="0"/>
              </a:rPr>
              <a:t>Papers + Data + Methods + Code…</a:t>
            </a:r>
          </a:p>
          <a:p>
            <a:endParaRPr lang="en-GB" sz="2400" dirty="0">
              <a:latin typeface="Trebuchet MS" panose="020B0603020202020204" pitchFamily="34" charset="0"/>
            </a:endParaRPr>
          </a:p>
          <a:p>
            <a:r>
              <a:rPr lang="en-GB" sz="2400" dirty="0" smtClean="0">
                <a:latin typeface="Trebuchet MS" panose="020B0603020202020204" pitchFamily="34" charset="0"/>
              </a:rPr>
              <a:t>Support reproducibility</a:t>
            </a:r>
            <a:endParaRPr lang="en-GB" sz="2400" dirty="0">
              <a:latin typeface="Trebuchet MS" panose="020B0603020202020204" pitchFamily="34" charset="0"/>
            </a:endParaRPr>
          </a:p>
        </p:txBody>
      </p:sp>
      <p:sp>
        <p:nvSpPr>
          <p:cNvPr id="17" name="Arc 16"/>
          <p:cNvSpPr/>
          <p:nvPr/>
        </p:nvSpPr>
        <p:spPr>
          <a:xfrm rot="8236861">
            <a:off x="665574" y="1767545"/>
            <a:ext cx="5568379" cy="4568971"/>
          </a:xfrm>
          <a:prstGeom prst="arc">
            <a:avLst>
              <a:gd name="adj1" fmla="val 9139592"/>
              <a:gd name="adj2" fmla="val 3172041"/>
            </a:avLst>
          </a:prstGeom>
          <a:ln w="38100">
            <a:solidFill>
              <a:srgbClr val="FFC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dirty="0"/>
          </a:p>
        </p:txBody>
      </p:sp>
      <p:sp>
        <p:nvSpPr>
          <p:cNvPr id="18" name="Right Triangle 17"/>
          <p:cNvSpPr/>
          <p:nvPr/>
        </p:nvSpPr>
        <p:spPr>
          <a:xfrm rot="4276935">
            <a:off x="4351068" y="1442668"/>
            <a:ext cx="348343" cy="368103"/>
          </a:xfrm>
          <a:prstGeom prst="rtTriangl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0734" y="3681046"/>
            <a:ext cx="1820695" cy="1820695"/>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60032" y="1680104"/>
            <a:ext cx="1713187" cy="1142125"/>
          </a:xfrm>
          <a:prstGeom prst="rect">
            <a:avLst/>
          </a:prstGeom>
        </p:spPr>
      </p:pic>
      <p:sp>
        <p:nvSpPr>
          <p:cNvPr id="2" name="Title 1"/>
          <p:cNvSpPr>
            <a:spLocks noGrp="1"/>
          </p:cNvSpPr>
          <p:nvPr>
            <p:ph type="title"/>
          </p:nvPr>
        </p:nvSpPr>
        <p:spPr/>
        <p:txBody>
          <a:bodyPr/>
          <a:lstStyle/>
          <a:p>
            <a:r>
              <a:rPr lang="en-GB" dirty="0" smtClean="0"/>
              <a:t>Degrees of openness</a:t>
            </a:r>
            <a:endParaRPr lang="en-GB" dirty="0"/>
          </a:p>
        </p:txBody>
      </p:sp>
      <p:sp>
        <p:nvSpPr>
          <p:cNvPr id="5" name="Left-Right Arrow 4"/>
          <p:cNvSpPr/>
          <p:nvPr/>
        </p:nvSpPr>
        <p:spPr>
          <a:xfrm>
            <a:off x="155575" y="2658244"/>
            <a:ext cx="8736905" cy="864096"/>
          </a:xfrm>
          <a:prstGeom prst="leftRightArrow">
            <a:avLst/>
          </a:prstGeom>
          <a:gradFill flip="none" rotWithShape="1">
            <a:gsLst>
              <a:gs pos="0">
                <a:schemeClr val="accent1">
                  <a:tint val="66000"/>
                  <a:satMod val="160000"/>
                  <a:lumMod val="75000"/>
                  <a:alpha val="99000"/>
                </a:schemeClr>
              </a:gs>
              <a:gs pos="50000">
                <a:schemeClr val="accent1">
                  <a:tint val="44500"/>
                  <a:satMod val="160000"/>
                </a:schemeClr>
              </a:gs>
              <a:gs pos="100000">
                <a:schemeClr val="accent1">
                  <a:tint val="23500"/>
                  <a:satMod val="160000"/>
                </a:schemeClr>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t>  Open			  Restricted 			  Closed</a:t>
            </a:r>
            <a:endParaRPr lang="en-GB" sz="2400" dirty="0"/>
          </a:p>
        </p:txBody>
      </p:sp>
      <p:sp>
        <p:nvSpPr>
          <p:cNvPr id="6" name="TextBox 5"/>
          <p:cNvSpPr txBox="1"/>
          <p:nvPr/>
        </p:nvSpPr>
        <p:spPr>
          <a:xfrm>
            <a:off x="189438" y="3881887"/>
            <a:ext cx="2438346" cy="1200329"/>
          </a:xfrm>
          <a:prstGeom prst="rect">
            <a:avLst/>
          </a:prstGeom>
          <a:noFill/>
        </p:spPr>
        <p:txBody>
          <a:bodyPr wrap="square" rtlCol="0">
            <a:spAutoFit/>
          </a:bodyPr>
          <a:lstStyle/>
          <a:p>
            <a:pPr algn="ctr"/>
            <a:r>
              <a:rPr lang="en-GB" dirty="0" smtClean="0">
                <a:cs typeface="Trebuchet MS"/>
              </a:rPr>
              <a:t>Content that can be</a:t>
            </a:r>
            <a:r>
              <a:rPr lang="en-GB" dirty="0">
                <a:cs typeface="Trebuchet MS"/>
              </a:rPr>
              <a:t> </a:t>
            </a:r>
            <a:endParaRPr lang="en-GB" dirty="0" smtClean="0">
              <a:cs typeface="Trebuchet MS"/>
            </a:endParaRPr>
          </a:p>
          <a:p>
            <a:pPr algn="ctr"/>
            <a:r>
              <a:rPr lang="en-GB" dirty="0" smtClean="0">
                <a:cs typeface="Trebuchet MS"/>
              </a:rPr>
              <a:t>freely </a:t>
            </a:r>
            <a:r>
              <a:rPr lang="en-GB" dirty="0">
                <a:cs typeface="Trebuchet MS"/>
              </a:rPr>
              <a:t>used, modified and shared by anyone </a:t>
            </a:r>
            <a:endParaRPr lang="en-GB" dirty="0" smtClean="0">
              <a:cs typeface="Trebuchet MS"/>
            </a:endParaRPr>
          </a:p>
          <a:p>
            <a:pPr algn="ctr"/>
            <a:r>
              <a:rPr lang="en-GB" dirty="0" smtClean="0">
                <a:cs typeface="Trebuchet MS"/>
              </a:rPr>
              <a:t>for </a:t>
            </a:r>
            <a:r>
              <a:rPr lang="en-GB" dirty="0">
                <a:cs typeface="Trebuchet MS"/>
              </a:rPr>
              <a:t>any purpose</a:t>
            </a:r>
            <a:endParaRPr lang="en-GB" dirty="0"/>
          </a:p>
        </p:txBody>
      </p:sp>
      <p:sp>
        <p:nvSpPr>
          <p:cNvPr id="7" name="TextBox 6"/>
          <p:cNvSpPr txBox="1"/>
          <p:nvPr/>
        </p:nvSpPr>
        <p:spPr>
          <a:xfrm>
            <a:off x="3425362" y="3717032"/>
            <a:ext cx="3467144" cy="2616101"/>
          </a:xfrm>
          <a:prstGeom prst="rect">
            <a:avLst/>
          </a:prstGeom>
          <a:noFill/>
        </p:spPr>
        <p:txBody>
          <a:bodyPr wrap="square" rtlCol="0">
            <a:spAutoFit/>
          </a:bodyPr>
          <a:lstStyle/>
          <a:p>
            <a:r>
              <a:rPr lang="en-GB" dirty="0" smtClean="0">
                <a:cs typeface="Trebuchet MS"/>
              </a:rPr>
              <a:t>Limits on who can use the data, how or for what purpose</a:t>
            </a:r>
          </a:p>
          <a:p>
            <a:pPr algn="ctr"/>
            <a:endParaRPr lang="en-GB" dirty="0"/>
          </a:p>
          <a:p>
            <a:pPr marL="342900" indent="-342900">
              <a:spcAft>
                <a:spcPts val="600"/>
              </a:spcAft>
              <a:buFontTx/>
              <a:buChar char="-"/>
            </a:pPr>
            <a:r>
              <a:rPr lang="en-GB" dirty="0" smtClean="0"/>
              <a:t>Charges for use</a:t>
            </a:r>
          </a:p>
          <a:p>
            <a:pPr marL="342900" indent="-342900">
              <a:spcAft>
                <a:spcPts val="600"/>
              </a:spcAft>
              <a:buFontTx/>
              <a:buChar char="-"/>
            </a:pPr>
            <a:r>
              <a:rPr lang="en-GB" dirty="0" smtClean="0"/>
              <a:t>Data sharing agreements</a:t>
            </a:r>
          </a:p>
          <a:p>
            <a:pPr marL="342900" indent="-342900">
              <a:spcAft>
                <a:spcPts val="600"/>
              </a:spcAft>
              <a:buFontTx/>
              <a:buChar char="-"/>
            </a:pPr>
            <a:r>
              <a:rPr lang="en-GB" dirty="0" smtClean="0"/>
              <a:t>Restrictive licences</a:t>
            </a:r>
          </a:p>
          <a:p>
            <a:pPr marL="342900" indent="-342900">
              <a:spcAft>
                <a:spcPts val="600"/>
              </a:spcAft>
              <a:buFontTx/>
              <a:buChar char="-"/>
            </a:pPr>
            <a:r>
              <a:rPr lang="en-GB" dirty="0" smtClean="0"/>
              <a:t>Peer-to-peer exchange</a:t>
            </a:r>
          </a:p>
          <a:p>
            <a:pPr marL="342900" indent="-342900">
              <a:spcAft>
                <a:spcPts val="600"/>
              </a:spcAft>
              <a:buFontTx/>
              <a:buChar char="-"/>
            </a:pPr>
            <a:r>
              <a:rPr lang="en-GB" dirty="0" smtClean="0"/>
              <a:t>…</a:t>
            </a:r>
            <a:endParaRPr lang="en-GB" dirty="0"/>
          </a:p>
        </p:txBody>
      </p:sp>
      <p:sp>
        <p:nvSpPr>
          <p:cNvPr id="8" name="AutoShape 2" descr="Image result for cc-n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07904" y="1764819"/>
            <a:ext cx="1332293" cy="463406"/>
          </a:xfrm>
          <a:prstGeom prst="rect">
            <a:avLst/>
          </a:prstGeom>
        </p:spPr>
      </p:pic>
      <p:sp>
        <p:nvSpPr>
          <p:cNvPr id="12" name="TextBox 11"/>
          <p:cNvSpPr txBox="1"/>
          <p:nvPr/>
        </p:nvSpPr>
        <p:spPr>
          <a:xfrm>
            <a:off x="457200" y="1680104"/>
            <a:ext cx="2540550" cy="1077218"/>
          </a:xfrm>
          <a:prstGeom prst="rect">
            <a:avLst/>
          </a:prstGeom>
          <a:noFill/>
        </p:spPr>
        <p:txBody>
          <a:bodyPr wrap="square" rtlCol="0">
            <a:spAutoFit/>
          </a:bodyPr>
          <a:lstStyle/>
          <a:p>
            <a:r>
              <a:rPr lang="en-GB" sz="2000" dirty="0" smtClean="0"/>
              <a:t>Five </a:t>
            </a:r>
            <a:r>
              <a:rPr lang="en-GB" sz="2000" dirty="0"/>
              <a:t>star open </a:t>
            </a:r>
            <a:r>
              <a:rPr lang="en-GB" sz="2000" dirty="0" smtClean="0"/>
              <a:t>data</a:t>
            </a:r>
          </a:p>
          <a:p>
            <a:pPr algn="ctr"/>
            <a:r>
              <a:rPr lang="en-GB" sz="2400" dirty="0" smtClean="0">
                <a:solidFill>
                  <a:srgbClr val="FFC000"/>
                </a:solidFill>
                <a:sym typeface="Wingdings 2"/>
              </a:rPr>
              <a:t></a:t>
            </a:r>
            <a:endParaRPr lang="en-GB" sz="2400" dirty="0" smtClean="0">
              <a:solidFill>
                <a:srgbClr val="FFC000"/>
              </a:solidFill>
            </a:endParaRPr>
          </a:p>
          <a:p>
            <a:endParaRPr lang="en-GB" sz="2000" dirty="0">
              <a:latin typeface="Trebuchet MS" pitchFamily="34" charset="0"/>
            </a:endParaRPr>
          </a:p>
        </p:txBody>
      </p:sp>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80312" y="4810256"/>
            <a:ext cx="885888" cy="1382970"/>
          </a:xfrm>
          <a:prstGeom prst="rect">
            <a:avLst/>
          </a:prstGeom>
        </p:spPr>
      </p:pic>
      <p:sp>
        <p:nvSpPr>
          <p:cNvPr id="16" name="TextBox 15"/>
          <p:cNvSpPr txBox="1"/>
          <p:nvPr/>
        </p:nvSpPr>
        <p:spPr>
          <a:xfrm>
            <a:off x="6768192" y="1778411"/>
            <a:ext cx="2103237" cy="707886"/>
          </a:xfrm>
          <a:prstGeom prst="rect">
            <a:avLst/>
          </a:prstGeom>
          <a:noFill/>
        </p:spPr>
        <p:txBody>
          <a:bodyPr wrap="square" rtlCol="0">
            <a:spAutoFit/>
          </a:bodyPr>
          <a:lstStyle/>
          <a:p>
            <a:pPr algn="ctr"/>
            <a:r>
              <a:rPr lang="en-GB" sz="2000" dirty="0" smtClean="0">
                <a:cs typeface="Trebuchet MS"/>
              </a:rPr>
              <a:t>Unable to share</a:t>
            </a:r>
          </a:p>
          <a:p>
            <a:pPr algn="ctr"/>
            <a:r>
              <a:rPr lang="en-GB" sz="2000" dirty="0" smtClean="0"/>
              <a:t>Under embargo</a:t>
            </a:r>
            <a:endParaRPr lang="en-GB" sz="2000" dirty="0"/>
          </a:p>
        </p:txBody>
      </p:sp>
    </p:spTree>
    <p:extLst>
      <p:ext uri="{BB962C8B-B14F-4D97-AF65-F5344CB8AC3E}">
        <p14:creationId xmlns:p14="http://schemas.microsoft.com/office/powerpoint/2010/main" val="281996684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212270" y="4830792"/>
            <a:ext cx="8645979" cy="1296259"/>
          </a:xfrm>
        </p:spPr>
        <p:txBody>
          <a:bodyPr/>
          <a:lstStyle/>
          <a:p>
            <a:r>
              <a:rPr lang="en-GB" dirty="0" smtClean="0"/>
              <a:t>Managing RESEARCH data and making it open</a:t>
            </a:r>
          </a:p>
          <a:p>
            <a:endParaRPr lang="en-GB" dirty="0"/>
          </a:p>
        </p:txBody>
      </p:sp>
      <p:sp>
        <p:nvSpPr>
          <p:cNvPr id="7" name="Text Placeholder 6"/>
          <p:cNvSpPr>
            <a:spLocks noGrp="1"/>
          </p:cNvSpPr>
          <p:nvPr>
            <p:ph type="body" sz="quarter" idx="11"/>
          </p:nvPr>
        </p:nvSpPr>
        <p:spPr>
          <a:xfrm>
            <a:off x="1403648" y="5517232"/>
            <a:ext cx="6286500" cy="589592"/>
          </a:xfrm>
        </p:spPr>
        <p:txBody>
          <a:bodyPr/>
          <a:lstStyle/>
          <a:p>
            <a:r>
              <a:rPr lang="en-GB" dirty="0" smtClean="0">
                <a:solidFill>
                  <a:schemeClr val="bg1"/>
                </a:solidFill>
              </a:rPr>
              <a:t>Things to consider</a:t>
            </a:r>
            <a:endParaRPr lang="en-GB" dirty="0">
              <a:solidFill>
                <a:schemeClr val="bg1"/>
              </a:solidFill>
            </a:endParaRPr>
          </a:p>
        </p:txBody>
      </p:sp>
      <p:sp>
        <p:nvSpPr>
          <p:cNvPr id="10" name="TextBox 9"/>
          <p:cNvSpPr txBox="1"/>
          <p:nvPr/>
        </p:nvSpPr>
        <p:spPr>
          <a:xfrm>
            <a:off x="3851920" y="6513947"/>
            <a:ext cx="5184576" cy="261610"/>
          </a:xfrm>
          <a:prstGeom prst="rect">
            <a:avLst/>
          </a:prstGeom>
          <a:noFill/>
        </p:spPr>
        <p:txBody>
          <a:bodyPr wrap="square" rtlCol="0">
            <a:spAutoFit/>
          </a:bodyPr>
          <a:lstStyle/>
          <a:p>
            <a:r>
              <a:rPr lang="en-GB" sz="1100" dirty="0" smtClean="0">
                <a:solidFill>
                  <a:schemeClr val="bg1"/>
                </a:solidFill>
                <a:latin typeface="Trebuchet MS" pitchFamily="34" charset="0"/>
              </a:rPr>
              <a:t>Image CC-BY-NC-SA by </a:t>
            </a:r>
            <a:r>
              <a:rPr lang="en-GB" sz="1100" dirty="0">
                <a:solidFill>
                  <a:schemeClr val="bg1"/>
                </a:solidFill>
                <a:latin typeface="Trebuchet MS" pitchFamily="34" charset="0"/>
              </a:rPr>
              <a:t>Leo Reynolds </a:t>
            </a:r>
            <a:r>
              <a:rPr lang="en-GB" sz="1100" dirty="0" smtClean="0">
                <a:solidFill>
                  <a:schemeClr val="bg1"/>
                </a:solidFill>
                <a:latin typeface="Trebuchet MS" pitchFamily="34" charset="0"/>
              </a:rPr>
              <a:t>www.flickr.com/photos/lwr/13442910354</a:t>
            </a:r>
            <a:endParaRPr lang="en-GB" sz="1100" dirty="0">
              <a:solidFill>
                <a:schemeClr val="bg1"/>
              </a:solidFill>
              <a:latin typeface="Trebuchet MS" pitchFamily="34" charset="0"/>
            </a:endParaRPr>
          </a:p>
        </p:txBody>
      </p:sp>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406" r="2406"/>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How to make data open?</a:t>
            </a:r>
            <a:endParaRPr lang="en-GB" dirty="0"/>
          </a:p>
        </p:txBody>
      </p:sp>
      <p:sp>
        <p:nvSpPr>
          <p:cNvPr id="3" name="Content Placeholder 2"/>
          <p:cNvSpPr>
            <a:spLocks noGrp="1"/>
          </p:cNvSpPr>
          <p:nvPr>
            <p:ph sz="quarter" idx="1"/>
          </p:nvPr>
        </p:nvSpPr>
        <p:spPr>
          <a:xfrm>
            <a:off x="2195736" y="1484784"/>
            <a:ext cx="6590009" cy="4685785"/>
          </a:xfrm>
        </p:spPr>
        <p:txBody>
          <a:bodyPr>
            <a:noAutofit/>
          </a:bodyPr>
          <a:lstStyle/>
          <a:p>
            <a:pPr marL="457200" indent="-457200">
              <a:spcBef>
                <a:spcPts val="600"/>
              </a:spcBef>
              <a:spcAft>
                <a:spcPts val="0"/>
              </a:spcAft>
              <a:buFont typeface="+mj-lt"/>
              <a:buAutoNum type="arabicPeriod"/>
            </a:pPr>
            <a:r>
              <a:rPr lang="en-GB" dirty="0" smtClean="0"/>
              <a:t>Choose </a:t>
            </a:r>
            <a:r>
              <a:rPr lang="en-GB" dirty="0"/>
              <a:t>your dataset(s</a:t>
            </a:r>
            <a:r>
              <a:rPr lang="en-GB" dirty="0" smtClean="0"/>
              <a:t>)</a:t>
            </a:r>
            <a:r>
              <a:rPr lang="en-GB" dirty="0"/>
              <a:t> </a:t>
            </a:r>
            <a:endParaRPr lang="en-GB" dirty="0" smtClean="0"/>
          </a:p>
          <a:p>
            <a:pPr lvl="1">
              <a:spcBef>
                <a:spcPts val="600"/>
              </a:spcBef>
              <a:spcAft>
                <a:spcPts val="600"/>
              </a:spcAft>
              <a:buFont typeface="Calibri" panose="020F0502020204030204" pitchFamily="34" charset="0"/>
              <a:buChar char="–"/>
            </a:pPr>
            <a:r>
              <a:rPr lang="en-GB" sz="1800" dirty="0" smtClean="0"/>
              <a:t>What can you make open? You may need to revisit this step if you encounter problems later.</a:t>
            </a:r>
          </a:p>
          <a:p>
            <a:pPr lvl="1">
              <a:spcBef>
                <a:spcPts val="600"/>
              </a:spcBef>
            </a:pPr>
            <a:endParaRPr lang="en-GB" sz="900" dirty="0"/>
          </a:p>
          <a:p>
            <a:pPr marL="457200" indent="-457200">
              <a:spcBef>
                <a:spcPts val="600"/>
              </a:spcBef>
              <a:spcAft>
                <a:spcPts val="0"/>
              </a:spcAft>
              <a:buFont typeface="+mj-lt"/>
              <a:buAutoNum type="arabicPeriod"/>
            </a:pPr>
            <a:r>
              <a:rPr lang="en-GB" dirty="0"/>
              <a:t>Apply an open </a:t>
            </a:r>
            <a:r>
              <a:rPr lang="en-GB" dirty="0" smtClean="0"/>
              <a:t>license</a:t>
            </a:r>
            <a:r>
              <a:rPr lang="en-GB" sz="2000" dirty="0"/>
              <a:t> </a:t>
            </a:r>
            <a:endParaRPr lang="en-GB" sz="2000" dirty="0" smtClean="0"/>
          </a:p>
          <a:p>
            <a:pPr lvl="1">
              <a:spcBef>
                <a:spcPts val="600"/>
              </a:spcBef>
              <a:spcAft>
                <a:spcPts val="600"/>
              </a:spcAft>
              <a:buFont typeface="Calibri" panose="020F0502020204030204" pitchFamily="34" charset="0"/>
              <a:buChar char="–"/>
            </a:pPr>
            <a:r>
              <a:rPr lang="en-GB" sz="1800" dirty="0" smtClean="0"/>
              <a:t>Determine what IP exists. Apply a suitable licence e.g. CC-BY</a:t>
            </a:r>
          </a:p>
          <a:p>
            <a:pPr marL="274320" lvl="1" indent="0">
              <a:spcBef>
                <a:spcPts val="600"/>
              </a:spcBef>
              <a:buNone/>
            </a:pPr>
            <a:endParaRPr lang="en-GB" sz="900" dirty="0"/>
          </a:p>
          <a:p>
            <a:pPr marL="457200" indent="-457200">
              <a:spcBef>
                <a:spcPts val="600"/>
              </a:spcBef>
              <a:spcAft>
                <a:spcPts val="0"/>
              </a:spcAft>
              <a:buFont typeface="+mj-lt"/>
              <a:buAutoNum type="arabicPeriod"/>
            </a:pPr>
            <a:r>
              <a:rPr lang="en-GB" dirty="0"/>
              <a:t>Make the data available </a:t>
            </a:r>
            <a:endParaRPr lang="en-GB" dirty="0" smtClean="0"/>
          </a:p>
          <a:p>
            <a:pPr lvl="1">
              <a:spcBef>
                <a:spcPts val="600"/>
              </a:spcBef>
              <a:spcAft>
                <a:spcPts val="600"/>
              </a:spcAft>
              <a:buFont typeface="Calibri" panose="020F0502020204030204" pitchFamily="34" charset="0"/>
              <a:buChar char="–"/>
            </a:pPr>
            <a:r>
              <a:rPr lang="en-GB" sz="1800" dirty="0" smtClean="0"/>
              <a:t>Provide the data in a suitable format. Use repositories.</a:t>
            </a:r>
          </a:p>
          <a:p>
            <a:pPr marL="274320" lvl="1" indent="0">
              <a:spcBef>
                <a:spcPts val="600"/>
              </a:spcBef>
              <a:buNone/>
            </a:pPr>
            <a:r>
              <a:rPr lang="en-GB" sz="900" dirty="0"/>
              <a:t> </a:t>
            </a:r>
          </a:p>
          <a:p>
            <a:pPr marL="457200" indent="-457200">
              <a:spcBef>
                <a:spcPts val="600"/>
              </a:spcBef>
              <a:spcAft>
                <a:spcPts val="0"/>
              </a:spcAft>
              <a:buFont typeface="+mj-lt"/>
              <a:buAutoNum type="arabicPeriod"/>
            </a:pPr>
            <a:r>
              <a:rPr lang="en-GB" dirty="0"/>
              <a:t>Make it discoverable </a:t>
            </a:r>
            <a:endParaRPr lang="en-GB" dirty="0" smtClean="0"/>
          </a:p>
          <a:p>
            <a:pPr lvl="1">
              <a:spcBef>
                <a:spcPts val="600"/>
              </a:spcBef>
              <a:buFont typeface="Calibri" panose="020F0502020204030204" pitchFamily="34" charset="0"/>
              <a:buChar char="–"/>
            </a:pPr>
            <a:r>
              <a:rPr lang="en-GB" sz="1800" dirty="0"/>
              <a:t>Post on the web, register in catalogues…</a:t>
            </a:r>
          </a:p>
        </p:txBody>
      </p:sp>
      <p:sp>
        <p:nvSpPr>
          <p:cNvPr id="7" name="Rectangle 6"/>
          <p:cNvSpPr/>
          <p:nvPr/>
        </p:nvSpPr>
        <p:spPr>
          <a:xfrm>
            <a:off x="301752" y="3497329"/>
            <a:ext cx="1913910" cy="369332"/>
          </a:xfrm>
          <a:prstGeom prst="rect">
            <a:avLst/>
          </a:prstGeom>
        </p:spPr>
        <p:txBody>
          <a:bodyPr wrap="square">
            <a:spAutoFit/>
          </a:bodyPr>
          <a:lstStyle/>
          <a:p>
            <a:r>
              <a:rPr lang="en-GB" dirty="0">
                <a:hlinkClick r:id="rId3"/>
              </a:rPr>
              <a:t>https://</a:t>
            </a:r>
            <a:r>
              <a:rPr lang="en-GB" dirty="0" smtClean="0">
                <a:hlinkClick r:id="rId3"/>
              </a:rPr>
              <a:t>okfn.org</a:t>
            </a:r>
            <a:r>
              <a:rPr lang="en-GB" dirty="0" smtClean="0"/>
              <a:t> </a:t>
            </a:r>
            <a:endParaRPr lang="en-GB"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2010" y="1596961"/>
            <a:ext cx="1425474" cy="1728387"/>
          </a:xfrm>
          <a:prstGeom prst="rect">
            <a:avLst/>
          </a:prstGeom>
        </p:spPr>
      </p:pic>
    </p:spTree>
    <p:extLst>
      <p:ext uri="{BB962C8B-B14F-4D97-AF65-F5344CB8AC3E}">
        <p14:creationId xmlns:p14="http://schemas.microsoft.com/office/powerpoint/2010/main" val="206128847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3"/>
          <p:cNvSpPr>
            <a:spLocks noChangeArrowheads="1"/>
          </p:cNvSpPr>
          <p:nvPr/>
        </p:nvSpPr>
        <p:spPr bwMode="auto">
          <a:xfrm>
            <a:off x="1059504" y="6335994"/>
            <a:ext cx="74131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1">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GB" altLang="en-US" sz="2000" dirty="0">
                <a:solidFill>
                  <a:srgbClr val="000000"/>
                </a:solidFill>
                <a:latin typeface="+mn-lt"/>
                <a:hlinkClick r:id="rId3"/>
              </a:rPr>
              <a:t>www.dcc.ac.uk/resources/how-guides/license-research-data</a:t>
            </a:r>
            <a:r>
              <a:rPr lang="en-GB" altLang="en-US" dirty="0">
                <a:solidFill>
                  <a:srgbClr val="000000"/>
                </a:solidFill>
                <a:latin typeface="+mn-lt"/>
              </a:rPr>
              <a:t> </a:t>
            </a:r>
          </a:p>
        </p:txBody>
      </p:sp>
      <p:sp>
        <p:nvSpPr>
          <p:cNvPr id="28675" name="Title 1"/>
          <p:cNvSpPr txBox="1">
            <a:spLocks noGrp="1"/>
          </p:cNvSpPr>
          <p:nvPr>
            <p:ph type="title"/>
          </p:nvPr>
        </p:nvSpPr>
        <p:spPr/>
        <p:txBody>
          <a:bodyPr>
            <a:normAutofit fontScale="90000"/>
          </a:bodyPr>
          <a:lstStyle/>
          <a:p>
            <a:pPr eaLnBrk="1"/>
            <a:r>
              <a:rPr lang="en-GB" altLang="en-US" dirty="0" smtClean="0">
                <a:latin typeface="Trebuchet MS" panose="020B0603020202020204" pitchFamily="34" charset="0"/>
              </a:rPr>
              <a:t>Licensing research data openly</a:t>
            </a:r>
          </a:p>
        </p:txBody>
      </p:sp>
      <p:pic>
        <p:nvPicPr>
          <p:cNvPr id="28676" name="Content Placeholder 3" descr="SnipImage.JPG"/>
          <p:cNvPicPr>
            <a:picLocks noGrp="1" noChangeAspect="1"/>
          </p:cNvPicPr>
          <p:nvPr>
            <p:ph idx="1"/>
          </p:nvPr>
        </p:nvPicPr>
        <p:blipFill>
          <a:blip r:embed="rId4" cstate="print">
            <a:extLst>
              <a:ext uri="{28A0092B-C50C-407E-A947-70E740481C1C}">
                <a14:useLocalDpi xmlns:a14="http://schemas.microsoft.com/office/drawing/2010/main" val="0"/>
              </a:ext>
            </a:extLst>
          </a:blip>
          <a:srcRect/>
          <a:stretch>
            <a:fillRect/>
          </a:stretch>
        </p:blipFill>
        <p:spPr>
          <a:xfrm>
            <a:off x="457200" y="1668463"/>
            <a:ext cx="2992438" cy="4241800"/>
          </a:xfrm>
          <a:ln w="9528">
            <a:solidFill>
              <a:srgbClr val="A6A6A6"/>
            </a:solidFill>
            <a:miter lim="800000"/>
            <a:headEnd/>
            <a:tailEnd/>
          </a:ln>
        </p:spPr>
      </p:pic>
      <p:sp>
        <p:nvSpPr>
          <p:cNvPr id="28678" name="TextBox 6"/>
          <p:cNvSpPr txBox="1">
            <a:spLocks noChangeArrowheads="1"/>
          </p:cNvSpPr>
          <p:nvPr/>
        </p:nvSpPr>
        <p:spPr bwMode="auto">
          <a:xfrm>
            <a:off x="3752850" y="1668463"/>
            <a:ext cx="49339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GB" altLang="en-US" sz="2400" dirty="0" smtClean="0">
                <a:latin typeface="+mn-lt"/>
              </a:rPr>
              <a:t>This DCC guide outlines the pros </a:t>
            </a:r>
            <a:r>
              <a:rPr lang="en-GB" altLang="en-US" sz="2400" dirty="0">
                <a:latin typeface="+mn-lt"/>
              </a:rPr>
              <a:t>and cons of each approach and gives practical advice on how to implement your licence</a:t>
            </a:r>
          </a:p>
        </p:txBody>
      </p:sp>
      <p:pic>
        <p:nvPicPr>
          <p:cNvPr id="28679" name="Picture 7" descr="download (2).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37517" y="4000516"/>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Picture 8" descr="download (3).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319588" y="4851172"/>
            <a:ext cx="504825"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1" name="TextBox 9"/>
          <p:cNvSpPr txBox="1">
            <a:spLocks noChangeArrowheads="1"/>
          </p:cNvSpPr>
          <p:nvPr/>
        </p:nvSpPr>
        <p:spPr bwMode="auto">
          <a:xfrm>
            <a:off x="4211960" y="3409173"/>
            <a:ext cx="4670748"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GB" altLang="en-US" sz="2000" dirty="0">
                <a:latin typeface="+mn-lt"/>
              </a:rPr>
              <a:t>CREATIVE COMMONS LIMITATIONS</a:t>
            </a:r>
          </a:p>
          <a:p>
            <a:endParaRPr lang="en-GB" altLang="en-US" sz="1400" dirty="0">
              <a:latin typeface="+mn-lt"/>
            </a:endParaRPr>
          </a:p>
          <a:p>
            <a:r>
              <a:rPr lang="en-GB" altLang="en-US" sz="2000" dirty="0">
                <a:latin typeface="+mn-lt"/>
              </a:rPr>
              <a:t>		NC	Non-Commercial</a:t>
            </a:r>
          </a:p>
          <a:p>
            <a:r>
              <a:rPr lang="en-GB" altLang="en-US" sz="2000" dirty="0">
                <a:latin typeface="+mn-lt"/>
              </a:rPr>
              <a:t>		</a:t>
            </a:r>
            <a:r>
              <a:rPr lang="en-GB" altLang="en-US" sz="2000" dirty="0">
                <a:solidFill>
                  <a:srgbClr val="FF0000"/>
                </a:solidFill>
                <a:latin typeface="+mn-lt"/>
              </a:rPr>
              <a:t>What counts as commercial?</a:t>
            </a:r>
          </a:p>
          <a:p>
            <a:endParaRPr lang="en-GB" altLang="en-US" sz="1400" dirty="0">
              <a:latin typeface="+mn-lt"/>
            </a:endParaRPr>
          </a:p>
          <a:p>
            <a:endParaRPr lang="en-GB" altLang="en-US" sz="1400" dirty="0">
              <a:latin typeface="+mn-lt"/>
            </a:endParaRPr>
          </a:p>
          <a:p>
            <a:r>
              <a:rPr lang="en-GB" altLang="en-US" sz="2000" dirty="0">
                <a:latin typeface="+mn-lt"/>
              </a:rPr>
              <a:t>		ND	No Derivatives</a:t>
            </a:r>
          </a:p>
          <a:p>
            <a:r>
              <a:rPr lang="en-GB" altLang="en-US" sz="2000" dirty="0">
                <a:latin typeface="+mn-lt"/>
              </a:rPr>
              <a:t>		</a:t>
            </a:r>
            <a:r>
              <a:rPr lang="en-GB" altLang="en-US" sz="2000" dirty="0">
                <a:solidFill>
                  <a:srgbClr val="FF0000"/>
                </a:solidFill>
                <a:latin typeface="+mn-lt"/>
              </a:rPr>
              <a:t>Severely restricts </a:t>
            </a:r>
            <a:r>
              <a:rPr lang="en-GB" altLang="en-US" sz="2000" dirty="0" smtClean="0">
                <a:solidFill>
                  <a:srgbClr val="FF0000"/>
                </a:solidFill>
                <a:latin typeface="+mn-lt"/>
              </a:rPr>
              <a:t>use</a:t>
            </a:r>
          </a:p>
          <a:p>
            <a:endParaRPr lang="en-GB" altLang="en-US" sz="2000" dirty="0">
              <a:latin typeface="+mn-lt"/>
            </a:endParaRPr>
          </a:p>
          <a:p>
            <a:pPr algn="ctr"/>
            <a:r>
              <a:rPr lang="en-GB" altLang="en-US" sz="2000" b="1" dirty="0" smtClean="0">
                <a:latin typeface="+mn-lt"/>
              </a:rPr>
              <a:t>These clauses are not open licenses</a:t>
            </a:r>
            <a:endParaRPr lang="en-GB" altLang="en-US" sz="2000" b="1" dirty="0">
              <a:latin typeface="+mn-lt"/>
            </a:endParaRPr>
          </a:p>
        </p:txBody>
      </p:sp>
      <p:grpSp>
        <p:nvGrpSpPr>
          <p:cNvPr id="2" name="Group 5"/>
          <p:cNvGrpSpPr>
            <a:grpSpLocks/>
          </p:cNvGrpSpPr>
          <p:nvPr/>
        </p:nvGrpSpPr>
        <p:grpSpPr bwMode="auto">
          <a:xfrm>
            <a:off x="71277" y="3605666"/>
            <a:ext cx="3964542" cy="2192338"/>
            <a:chOff x="457200" y="4139662"/>
            <a:chExt cx="4392484" cy="2193563"/>
          </a:xfrm>
        </p:grpSpPr>
        <p:sp>
          <p:nvSpPr>
            <p:cNvPr id="28683" name="Rectangle 10"/>
            <p:cNvSpPr>
              <a:spLocks noChangeArrowheads="1"/>
            </p:cNvSpPr>
            <p:nvPr/>
          </p:nvSpPr>
          <p:spPr bwMode="auto">
            <a:xfrm>
              <a:off x="457200" y="4139662"/>
              <a:ext cx="4392484" cy="2193563"/>
            </a:xfrm>
            <a:custGeom>
              <a:avLst/>
              <a:gdLst>
                <a:gd name="T0" fmla="*/ 2196242 w 4392484"/>
                <a:gd name="T1" fmla="*/ 0 h 2193563"/>
                <a:gd name="T2" fmla="*/ 4392484 w 4392484"/>
                <a:gd name="T3" fmla="*/ 1096782 h 2193563"/>
                <a:gd name="T4" fmla="*/ 2196242 w 4392484"/>
                <a:gd name="T5" fmla="*/ 2193563 h 2193563"/>
                <a:gd name="T6" fmla="*/ 0 w 4392484"/>
                <a:gd name="T7" fmla="*/ 1096782 h 2193563"/>
                <a:gd name="T8" fmla="*/ 17694720 60000 65536"/>
                <a:gd name="T9" fmla="*/ 0 60000 65536"/>
                <a:gd name="T10" fmla="*/ 5898240 60000 65536"/>
                <a:gd name="T11" fmla="*/ 11796480 60000 65536"/>
                <a:gd name="T12" fmla="*/ 107082 w 4392484"/>
                <a:gd name="T13" fmla="*/ 107082 h 2193563"/>
                <a:gd name="T14" fmla="*/ 4285402 w 4392484"/>
                <a:gd name="T15" fmla="*/ 2086481 h 2193563"/>
              </a:gdLst>
              <a:ahLst/>
              <a:cxnLst>
                <a:cxn ang="T8">
                  <a:pos x="T0" y="T1"/>
                </a:cxn>
                <a:cxn ang="T9">
                  <a:pos x="T2" y="T3"/>
                </a:cxn>
                <a:cxn ang="T10">
                  <a:pos x="T4" y="T5"/>
                </a:cxn>
                <a:cxn ang="T11">
                  <a:pos x="T6" y="T7"/>
                </a:cxn>
              </a:cxnLst>
              <a:rect l="T12" t="T13" r="T14" b="T15"/>
              <a:pathLst>
                <a:path w="4392484" h="2193563">
                  <a:moveTo>
                    <a:pt x="365594" y="0"/>
                  </a:moveTo>
                  <a:lnTo>
                    <a:pt x="365593" y="0"/>
                  </a:lnTo>
                  <a:cubicBezTo>
                    <a:pt x="163682" y="0"/>
                    <a:pt x="0" y="163682"/>
                    <a:pt x="0" y="365593"/>
                  </a:cubicBezTo>
                  <a:lnTo>
                    <a:pt x="0" y="1827969"/>
                  </a:lnTo>
                  <a:cubicBezTo>
                    <a:pt x="0" y="2029880"/>
                    <a:pt x="163682" y="2193562"/>
                    <a:pt x="365593" y="2193563"/>
                  </a:cubicBezTo>
                  <a:lnTo>
                    <a:pt x="4026890" y="2193563"/>
                  </a:lnTo>
                  <a:cubicBezTo>
                    <a:pt x="4228801" y="2193562"/>
                    <a:pt x="4392484" y="2029880"/>
                    <a:pt x="4392484" y="1827969"/>
                  </a:cubicBezTo>
                  <a:lnTo>
                    <a:pt x="4392484" y="365594"/>
                  </a:lnTo>
                  <a:cubicBezTo>
                    <a:pt x="4392484" y="163682"/>
                    <a:pt x="4228801" y="0"/>
                    <a:pt x="4026890" y="0"/>
                  </a:cubicBezTo>
                  <a:close/>
                </a:path>
              </a:pathLst>
            </a:custGeom>
            <a:solidFill>
              <a:srgbClr val="2DA2BF"/>
            </a:solidFill>
            <a:ln w="11430">
              <a:solidFill>
                <a:srgbClr val="1E768C"/>
              </a:solidFill>
              <a:miter lim="800000"/>
              <a:headEnd/>
              <a:tailEnd/>
            </a:ln>
          </p:spPr>
          <p:txBody>
            <a:bodyPr anchor="ctr" anchorCtr="1"/>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GB" altLang="en-US" sz="2400" dirty="0">
                  <a:solidFill>
                    <a:srgbClr val="000000"/>
                  </a:solidFill>
                  <a:latin typeface="+mn-lt"/>
                </a:rPr>
                <a:t>Horizon 2020 </a:t>
              </a:r>
              <a:r>
                <a:rPr lang="en-GB" altLang="en-US" sz="2400" dirty="0" smtClean="0">
                  <a:solidFill>
                    <a:srgbClr val="000000"/>
                  </a:solidFill>
                  <a:latin typeface="+mn-lt"/>
                </a:rPr>
                <a:t>Open Access guidelines point to:</a:t>
              </a:r>
              <a:endParaRPr lang="en-GB" altLang="en-US" sz="2400" dirty="0">
                <a:solidFill>
                  <a:srgbClr val="000000"/>
                </a:solidFill>
                <a:latin typeface="+mn-lt"/>
              </a:endParaRPr>
            </a:p>
            <a:p>
              <a:pPr algn="ctr"/>
              <a:endParaRPr lang="en-GB" altLang="en-US" sz="2400" dirty="0">
                <a:solidFill>
                  <a:srgbClr val="000000"/>
                </a:solidFill>
                <a:latin typeface="+mn-lt"/>
              </a:endParaRPr>
            </a:p>
            <a:p>
              <a:pPr algn="ctr"/>
              <a:r>
                <a:rPr lang="en-GB" altLang="en-US" sz="2400" dirty="0" smtClean="0">
                  <a:solidFill>
                    <a:srgbClr val="000000"/>
                  </a:solidFill>
                  <a:latin typeface="+mn-lt"/>
                </a:rPr>
                <a:t>or </a:t>
              </a:r>
              <a:endParaRPr lang="en-GB" altLang="en-US" sz="2400" dirty="0">
                <a:solidFill>
                  <a:srgbClr val="000000"/>
                </a:solidFill>
                <a:latin typeface="+mn-lt"/>
              </a:endParaRPr>
            </a:p>
          </p:txBody>
        </p:sp>
        <p:pic>
          <p:nvPicPr>
            <p:cNvPr id="28684" name="Picture 11" descr="download.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84780" y="5640006"/>
              <a:ext cx="1311002" cy="410165"/>
            </a:xfrm>
            <a:prstGeom prst="rect">
              <a:avLst/>
            </a:prstGeom>
            <a:solidFill>
              <a:srgbClr val="2DA2BF"/>
            </a:solidFill>
            <a:ln w="11430">
              <a:solidFill>
                <a:srgbClr val="1E768C"/>
              </a:solidFill>
              <a:miter lim="800000"/>
              <a:headEnd/>
              <a:tailEnd/>
            </a:ln>
          </p:spPr>
        </p:pic>
        <p:pic>
          <p:nvPicPr>
            <p:cNvPr id="28685" name="Picture 3"/>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84609" y="5629114"/>
              <a:ext cx="1333969" cy="416320"/>
            </a:xfrm>
            <a:prstGeom prst="rect">
              <a:avLst/>
            </a:prstGeom>
            <a:solidFill>
              <a:srgbClr val="2DA2BF"/>
            </a:solidFill>
            <a:ln w="11430">
              <a:solidFill>
                <a:srgbClr val="1E768C"/>
              </a:solidFill>
              <a:miter lim="800000"/>
              <a:headEnd/>
              <a:tailEnd/>
            </a:ln>
          </p:spPr>
        </p:pic>
      </p:grpSp>
    </p:spTree>
    <p:extLst>
      <p:ext uri="{BB962C8B-B14F-4D97-AF65-F5344CB8AC3E}">
        <p14:creationId xmlns:p14="http://schemas.microsoft.com/office/powerpoint/2010/main" val="2062131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EUDAT licensing tool</a:t>
            </a:r>
            <a:endParaRPr lang="en-GB" dirty="0"/>
          </a:p>
        </p:txBody>
      </p:sp>
      <p:sp>
        <p:nvSpPr>
          <p:cNvPr id="3" name="Content Placeholder 2"/>
          <p:cNvSpPr>
            <a:spLocks noGrp="1"/>
          </p:cNvSpPr>
          <p:nvPr>
            <p:ph idx="1"/>
          </p:nvPr>
        </p:nvSpPr>
        <p:spPr/>
        <p:txBody>
          <a:bodyPr/>
          <a:lstStyle/>
          <a:p>
            <a:pPr marL="0" indent="0">
              <a:buNone/>
            </a:pPr>
            <a:r>
              <a:rPr lang="en-GB" dirty="0" smtClean="0"/>
              <a:t>Answer questions to determine which licence(s) are appropriate to use</a:t>
            </a:r>
          </a:p>
          <a:p>
            <a:endParaRPr lang="en-GB" dirty="0"/>
          </a:p>
          <a:p>
            <a:endParaRPr lang="en-GB" dirty="0" smtClean="0"/>
          </a:p>
          <a:p>
            <a:endParaRPr lang="en-GB" dirty="0"/>
          </a:p>
          <a:p>
            <a:endParaRPr lang="en-GB" dirty="0" smtClean="0"/>
          </a:p>
          <a:p>
            <a:pPr marL="0" indent="0">
              <a:buNone/>
            </a:pPr>
            <a:endParaRPr lang="en-GB" dirty="0"/>
          </a:p>
        </p:txBody>
      </p:sp>
      <p:grpSp>
        <p:nvGrpSpPr>
          <p:cNvPr id="4" name="Group 5"/>
          <p:cNvGrpSpPr/>
          <p:nvPr/>
        </p:nvGrpSpPr>
        <p:grpSpPr>
          <a:xfrm>
            <a:off x="1048861" y="2482863"/>
            <a:ext cx="6671219" cy="3469530"/>
            <a:chOff x="3275856" y="3032816"/>
            <a:chExt cx="5659996" cy="3118965"/>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6930" y="4567605"/>
              <a:ext cx="4880284" cy="1584176"/>
            </a:xfrm>
            <a:prstGeom prst="rect">
              <a:avLst/>
            </a:prstGeom>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r="25590"/>
            <a:stretch/>
          </p:blipFill>
          <p:spPr>
            <a:xfrm>
              <a:off x="3718647" y="3812286"/>
              <a:ext cx="5217205" cy="771633"/>
            </a:xfrm>
            <a:prstGeom prst="rect">
              <a:avLst/>
            </a:prstGeom>
            <a:ln>
              <a:solidFill>
                <a:schemeClr val="bg1">
                  <a:lumMod val="50000"/>
                </a:schemeClr>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r="25399"/>
            <a:stretch/>
          </p:blipFill>
          <p:spPr>
            <a:xfrm>
              <a:off x="3275856" y="3032816"/>
              <a:ext cx="5442842" cy="836917"/>
            </a:xfrm>
            <a:prstGeom prst="rect">
              <a:avLst/>
            </a:prstGeom>
            <a:ln>
              <a:solidFill>
                <a:schemeClr val="bg1">
                  <a:lumMod val="50000"/>
                </a:schemeClr>
              </a:solidFill>
            </a:ln>
          </p:spPr>
        </p:pic>
      </p:grpSp>
      <p:sp>
        <p:nvSpPr>
          <p:cNvPr id="9" name="Rectangle 8"/>
          <p:cNvSpPr/>
          <p:nvPr/>
        </p:nvSpPr>
        <p:spPr>
          <a:xfrm>
            <a:off x="2520879" y="6282601"/>
            <a:ext cx="6015911" cy="400110"/>
          </a:xfrm>
          <a:prstGeom prst="rect">
            <a:avLst/>
          </a:prstGeom>
        </p:spPr>
        <p:txBody>
          <a:bodyPr wrap="square">
            <a:spAutoFit/>
          </a:bodyPr>
          <a:lstStyle/>
          <a:p>
            <a:r>
              <a:rPr lang="en-GB" altLang="en-US" sz="2000" dirty="0">
                <a:solidFill>
                  <a:srgbClr val="000000"/>
                </a:solidFill>
                <a:hlinkClick r:id="rId5"/>
              </a:rPr>
              <a:t>http://ufal.github.io/lindat-license-selector</a:t>
            </a:r>
            <a:endParaRPr lang="en-GB" altLang="en-US" sz="2000" dirty="0">
              <a:solidFill>
                <a:srgbClr val="000000"/>
              </a:solidFill>
            </a:endParaRPr>
          </a:p>
        </p:txBody>
      </p:sp>
    </p:spTree>
    <p:extLst>
      <p:ext uri="{BB962C8B-B14F-4D97-AF65-F5344CB8AC3E}">
        <p14:creationId xmlns:p14="http://schemas.microsoft.com/office/powerpoint/2010/main" val="20278525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3"/>
          <p:cNvSpPr>
            <a:spLocks noGrp="1" noChangeArrowheads="1"/>
          </p:cNvSpPr>
          <p:nvPr>
            <p:ph type="body" idx="4294967295"/>
          </p:nvPr>
        </p:nvSpPr>
        <p:spPr>
          <a:xfrm>
            <a:off x="4089400" y="2159000"/>
            <a:ext cx="4876800" cy="3771900"/>
          </a:xfrm>
        </p:spPr>
        <p:txBody>
          <a:bodyPr>
            <a:normAutofit lnSpcReduction="10000"/>
          </a:bodyPr>
          <a:lstStyle/>
          <a:p>
            <a:pPr marL="331788" indent="-331788" algn="just" defTabSz="457200" eaLnBrk="1" hangingPunct="1">
              <a:lnSpc>
                <a:spcPct val="105000"/>
              </a:lnSpc>
              <a:spcBef>
                <a:spcPct val="5000"/>
              </a:spcBef>
              <a:buFontTx/>
              <a:buNone/>
            </a:pPr>
            <a:endParaRPr lang="en-GB" altLang="en-US" sz="500" b="1" u="sng" dirty="0" smtClean="0"/>
          </a:p>
          <a:p>
            <a:pPr marL="331788" indent="-331788" algn="ctr" defTabSz="457200" eaLnBrk="1" hangingPunct="1">
              <a:lnSpc>
                <a:spcPct val="105000"/>
              </a:lnSpc>
              <a:spcBef>
                <a:spcPct val="5000"/>
              </a:spcBef>
              <a:buFontTx/>
              <a:buNone/>
            </a:pPr>
            <a:r>
              <a:rPr lang="en-GB" altLang="en-US" sz="2800" dirty="0" smtClean="0"/>
              <a:t>“the active management and appraisal of data over the lifecycle of scholarly and scientific interest”</a:t>
            </a:r>
          </a:p>
          <a:p>
            <a:pPr marL="331788" indent="-331788" algn="ctr" defTabSz="457200" eaLnBrk="1" hangingPunct="1">
              <a:lnSpc>
                <a:spcPct val="105000"/>
              </a:lnSpc>
              <a:spcBef>
                <a:spcPct val="5000"/>
              </a:spcBef>
              <a:buFontTx/>
              <a:buNone/>
            </a:pPr>
            <a:endParaRPr lang="en-GB" altLang="en-US" sz="3600" dirty="0" smtClean="0"/>
          </a:p>
          <a:p>
            <a:pPr marL="331788" indent="-331788" algn="ctr" defTabSz="457200" eaLnBrk="1" hangingPunct="1">
              <a:lnSpc>
                <a:spcPct val="105000"/>
              </a:lnSpc>
              <a:spcBef>
                <a:spcPct val="5000"/>
              </a:spcBef>
              <a:buFontTx/>
              <a:buNone/>
            </a:pPr>
            <a:r>
              <a:rPr lang="en-GB" altLang="en-US" sz="3600" b="1" dirty="0" smtClean="0"/>
              <a:t>    </a:t>
            </a:r>
            <a:r>
              <a:rPr lang="en-GB" altLang="en-US" sz="2800" b="1" dirty="0" smtClean="0"/>
              <a:t>Data management is part of </a:t>
            </a:r>
          </a:p>
          <a:p>
            <a:pPr marL="331788" indent="-331788" algn="ctr" defTabSz="457200" eaLnBrk="1" hangingPunct="1">
              <a:lnSpc>
                <a:spcPct val="105000"/>
              </a:lnSpc>
              <a:spcBef>
                <a:spcPct val="5000"/>
              </a:spcBef>
              <a:buFontTx/>
              <a:buNone/>
            </a:pPr>
            <a:r>
              <a:rPr lang="en-GB" altLang="en-US" sz="2800" b="1" dirty="0" smtClean="0"/>
              <a:t>    good research practice</a:t>
            </a:r>
            <a:endParaRPr lang="en-GB" altLang="en-US" sz="2800" dirty="0" smtClean="0"/>
          </a:p>
          <a:p>
            <a:pPr marL="331788" indent="-331788" algn="just" defTabSz="457200" eaLnBrk="1" hangingPunct="1">
              <a:spcBef>
                <a:spcPct val="0"/>
              </a:spcBef>
              <a:buFontTx/>
              <a:buNone/>
            </a:pPr>
            <a:endParaRPr lang="en-GB" altLang="en-US" sz="2800" dirty="0" smtClean="0"/>
          </a:p>
        </p:txBody>
      </p:sp>
      <p:sp>
        <p:nvSpPr>
          <p:cNvPr id="5123" name="Rectangle 3"/>
          <p:cNvSpPr>
            <a:spLocks noChangeArrowheads="1"/>
          </p:cNvSpPr>
          <p:nvPr/>
        </p:nvSpPr>
        <p:spPr bwMode="auto">
          <a:xfrm>
            <a:off x="88900" y="541338"/>
            <a:ext cx="8877300" cy="855662"/>
          </a:xfrm>
          <a:prstGeom prst="rect">
            <a:avLst/>
          </a:prstGeom>
          <a:noFill/>
          <a:ln w="9525">
            <a:noFill/>
            <a:miter lim="800000"/>
            <a:headEnd/>
            <a:tailEnd/>
          </a:ln>
        </p:spPr>
        <p:txBody>
          <a:bodyPr/>
          <a:lstStyle/>
          <a:p>
            <a:pPr algn="ctr" defTabSz="457200">
              <a:lnSpc>
                <a:spcPct val="85000"/>
              </a:lnSpc>
              <a:spcBef>
                <a:spcPct val="0"/>
              </a:spcBef>
              <a:buClr>
                <a:srgbClr val="FC6204"/>
              </a:buClr>
              <a:buSzPct val="100000"/>
              <a:buFont typeface="Arial" charset="0"/>
              <a:buNone/>
              <a:defRPr/>
            </a:pPr>
            <a:r>
              <a:rPr lang="en-GB" sz="4000" b="1" spc="-60" dirty="0">
                <a:solidFill>
                  <a:srgbClr val="0635BA"/>
                </a:solidFill>
                <a:latin typeface="+mj-lt"/>
                <a:ea typeface="+mj-ea"/>
                <a:cs typeface="+mj-cs"/>
              </a:rPr>
              <a:t>What is research data management?</a:t>
            </a:r>
          </a:p>
        </p:txBody>
      </p:sp>
      <p:graphicFrame>
        <p:nvGraphicFramePr>
          <p:cNvPr id="17" name="Diagram 16"/>
          <p:cNvGraphicFramePr/>
          <p:nvPr/>
        </p:nvGraphicFramePr>
        <p:xfrm>
          <a:off x="229580" y="2141116"/>
          <a:ext cx="4075720" cy="34468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4182736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SnipImage.JPG"/>
          <p:cNvPicPr>
            <a:picLocks noChangeAspect="1"/>
          </p:cNvPicPr>
          <p:nvPr/>
        </p:nvPicPr>
        <p:blipFill>
          <a:blip r:embed="rId3" cstate="print">
            <a:extLst>
              <a:ext uri="{28A0092B-C50C-407E-A947-70E740481C1C}">
                <a14:useLocalDpi xmlns:a14="http://schemas.microsoft.com/office/drawing/2010/main" val="0"/>
              </a:ext>
            </a:extLst>
          </a:blip>
          <a:srcRect t="17250"/>
          <a:stretch>
            <a:fillRect/>
          </a:stretch>
        </p:blipFill>
        <p:spPr bwMode="auto">
          <a:xfrm>
            <a:off x="811213" y="2132466"/>
            <a:ext cx="6946900" cy="357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txBox="1">
            <a:spLocks noGrp="1"/>
          </p:cNvSpPr>
          <p:nvPr>
            <p:ph type="title"/>
          </p:nvPr>
        </p:nvSpPr>
        <p:spPr/>
        <p:txBody>
          <a:bodyPr>
            <a:noAutofit/>
          </a:bodyPr>
          <a:lstStyle/>
          <a:p>
            <a:pPr eaLnBrk="1"/>
            <a:r>
              <a:rPr lang="en-GB" altLang="en-US" dirty="0" smtClean="0">
                <a:latin typeface="+mn-lt"/>
              </a:rPr>
              <a:t>Metadata standards to use</a:t>
            </a:r>
          </a:p>
        </p:txBody>
      </p:sp>
      <p:sp>
        <p:nvSpPr>
          <p:cNvPr id="27652" name="Content Placeholder 2"/>
          <p:cNvSpPr txBox="1">
            <a:spLocks noGrp="1"/>
          </p:cNvSpPr>
          <p:nvPr>
            <p:ph idx="1"/>
          </p:nvPr>
        </p:nvSpPr>
        <p:spPr>
          <a:xfrm>
            <a:off x="561975" y="1618343"/>
            <a:ext cx="7874000" cy="4351338"/>
          </a:xfrm>
        </p:spPr>
        <p:txBody>
          <a:bodyPr/>
          <a:lstStyle/>
          <a:p>
            <a:pPr marL="0" indent="0" eaLnBrk="1">
              <a:buFont typeface="Wingdings 2" pitchFamily="18" charset="2"/>
              <a:buNone/>
            </a:pPr>
            <a:r>
              <a:rPr lang="en-GB" altLang="en-US" sz="2400" dirty="0" smtClean="0"/>
              <a:t>Use relevant standards for interoperability</a:t>
            </a:r>
          </a:p>
        </p:txBody>
      </p:sp>
      <p:sp>
        <p:nvSpPr>
          <p:cNvPr id="27653" name="Rectangle 4"/>
          <p:cNvSpPr>
            <a:spLocks noChangeArrowheads="1"/>
          </p:cNvSpPr>
          <p:nvPr/>
        </p:nvSpPr>
        <p:spPr bwMode="auto">
          <a:xfrm>
            <a:off x="1442585" y="5769656"/>
            <a:ext cx="618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1">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algn="ctr"/>
            <a:r>
              <a:rPr lang="en-GB" altLang="en-US" sz="2000" dirty="0">
                <a:solidFill>
                  <a:srgbClr val="000000"/>
                </a:solidFill>
                <a:latin typeface="+mn-lt"/>
                <a:hlinkClick r:id="rId4"/>
              </a:rPr>
              <a:t>www.dcc.ac.uk/resources/metadata-standards</a:t>
            </a:r>
            <a:r>
              <a:rPr lang="en-GB" altLang="en-US" sz="2000" dirty="0">
                <a:solidFill>
                  <a:srgbClr val="000000"/>
                </a:solidFill>
                <a:latin typeface="+mn-lt"/>
              </a:rPr>
              <a:t> </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7849" y="4239915"/>
            <a:ext cx="2097500" cy="1268255"/>
          </a:xfrm>
          <a:prstGeom prst="rect">
            <a:avLst/>
          </a:prstGeom>
        </p:spPr>
      </p:pic>
    </p:spTree>
    <p:extLst>
      <p:ext uri="{BB962C8B-B14F-4D97-AF65-F5344CB8AC3E}">
        <p14:creationId xmlns:p14="http://schemas.microsoft.com/office/powerpoint/2010/main" val="434613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6"/>
          <p:cNvSpPr>
            <a:spLocks noGrp="1"/>
          </p:cNvSpPr>
          <p:nvPr>
            <p:ph type="title"/>
          </p:nvPr>
        </p:nvSpPr>
        <p:spPr>
          <a:xfrm>
            <a:off x="323528" y="606887"/>
            <a:ext cx="8229600" cy="576262"/>
          </a:xfrm>
        </p:spPr>
        <p:txBody>
          <a:bodyPr>
            <a:noAutofit/>
          </a:bodyPr>
          <a:lstStyle/>
          <a:p>
            <a:pPr eaLnBrk="1" hangingPunct="1"/>
            <a:r>
              <a:rPr lang="en-US" altLang="en-US" dirty="0" smtClean="0"/>
              <a:t>Choosing appropriate</a:t>
            </a:r>
            <a:r>
              <a:rPr lang="en-US" altLang="en-US" dirty="0"/>
              <a:t> </a:t>
            </a:r>
            <a:r>
              <a:rPr lang="en-US" altLang="en-US" dirty="0" smtClean="0"/>
              <a:t>file formats</a:t>
            </a:r>
          </a:p>
        </p:txBody>
      </p:sp>
      <p:sp>
        <p:nvSpPr>
          <p:cNvPr id="25603" name="Content Placeholder 17"/>
          <p:cNvSpPr>
            <a:spLocks noGrp="1"/>
          </p:cNvSpPr>
          <p:nvPr>
            <p:ph idx="1"/>
          </p:nvPr>
        </p:nvSpPr>
        <p:spPr>
          <a:xfrm>
            <a:off x="427593" y="1340768"/>
            <a:ext cx="8364538" cy="2063750"/>
          </a:xfrm>
        </p:spPr>
        <p:txBody>
          <a:bodyPr>
            <a:normAutofit/>
          </a:bodyPr>
          <a:lstStyle/>
          <a:p>
            <a:pPr marL="0" indent="0" eaLnBrk="1" hangingPunct="1">
              <a:buNone/>
            </a:pPr>
            <a:r>
              <a:rPr lang="en-US" altLang="en-US" sz="2400" dirty="0" smtClean="0"/>
              <a:t>If you want  your data to be re-used and sustainable in the long-term, you typically want to opt for open, non-proprietary formats. </a:t>
            </a:r>
          </a:p>
          <a:p>
            <a:pPr marL="0" indent="0" eaLnBrk="1" hangingPunct="1">
              <a:buNone/>
            </a:pPr>
            <a:r>
              <a:rPr lang="en-US" altLang="en-US" sz="2400" dirty="0" smtClean="0"/>
              <a:t>You may create your data in one format and covert it.</a:t>
            </a:r>
          </a:p>
          <a:p>
            <a:pPr eaLnBrk="1" hangingPunct="1">
              <a:buFontTx/>
              <a:buChar char="•"/>
            </a:pPr>
            <a:endParaRPr lang="en-US" altLang="en-US" sz="2400" dirty="0" smtClean="0"/>
          </a:p>
        </p:txBody>
      </p:sp>
      <p:graphicFrame>
        <p:nvGraphicFramePr>
          <p:cNvPr id="2" name="Table 1"/>
          <p:cNvGraphicFramePr>
            <a:graphicFrameLocks noGrp="1"/>
          </p:cNvGraphicFramePr>
          <p:nvPr>
            <p:extLst>
              <p:ext uri="{D42A27DB-BD31-4B8C-83A1-F6EECF244321}">
                <p14:modId xmlns:p14="http://schemas.microsoft.com/office/powerpoint/2010/main" val="175556667"/>
              </p:ext>
            </p:extLst>
          </p:nvPr>
        </p:nvGraphicFramePr>
        <p:xfrm>
          <a:off x="539552" y="3212976"/>
          <a:ext cx="7921624" cy="2634960"/>
        </p:xfrm>
        <a:graphic>
          <a:graphicData uri="http://schemas.openxmlformats.org/drawingml/2006/table">
            <a:tbl>
              <a:tblPr firstRow="1" bandRow="1">
                <a:tableStyleId>{5C22544A-7EE6-4342-B048-85BDC9FD1C3A}</a:tableStyleId>
              </a:tblPr>
              <a:tblGrid>
                <a:gridCol w="2167487"/>
                <a:gridCol w="3455377"/>
                <a:gridCol w="2298760"/>
              </a:tblGrid>
              <a:tr h="354740">
                <a:tc>
                  <a:txBody>
                    <a:bodyPr/>
                    <a:lstStyle/>
                    <a:p>
                      <a:pPr algn="l"/>
                      <a:r>
                        <a:rPr lang="en-GB" sz="1600" dirty="0" smtClean="0">
                          <a:solidFill>
                            <a:schemeClr val="tx1"/>
                          </a:solidFill>
                          <a:latin typeface="+mn-lt"/>
                        </a:rPr>
                        <a:t>Type</a:t>
                      </a:r>
                      <a:endParaRPr lang="en-GB" sz="1600" dirty="0">
                        <a:solidFill>
                          <a:schemeClr val="tx1"/>
                        </a:solidFill>
                        <a:latin typeface="+mn-lt"/>
                      </a:endParaRPr>
                    </a:p>
                  </a:txBody>
                  <a:tcPr marL="91449" marR="91449"/>
                </a:tc>
                <a:tc>
                  <a:txBody>
                    <a:bodyPr/>
                    <a:lstStyle/>
                    <a:p>
                      <a:pPr algn="l"/>
                      <a:r>
                        <a:rPr lang="en-GB" sz="1600" dirty="0" smtClean="0">
                          <a:solidFill>
                            <a:schemeClr val="tx1"/>
                          </a:solidFill>
                          <a:latin typeface="+mn-lt"/>
                        </a:rPr>
                        <a:t>Recommended</a:t>
                      </a:r>
                      <a:endParaRPr lang="en-GB" sz="1600" dirty="0">
                        <a:solidFill>
                          <a:schemeClr val="tx1"/>
                        </a:solidFill>
                        <a:latin typeface="+mn-lt"/>
                      </a:endParaRPr>
                    </a:p>
                  </a:txBody>
                  <a:tcPr marL="91449" marR="91449"/>
                </a:tc>
                <a:tc>
                  <a:txBody>
                    <a:bodyPr/>
                    <a:lstStyle/>
                    <a:p>
                      <a:pPr algn="l"/>
                      <a:r>
                        <a:rPr lang="en-GB" sz="1600" dirty="0" smtClean="0">
                          <a:solidFill>
                            <a:schemeClr val="tx1"/>
                          </a:solidFill>
                          <a:latin typeface="+mn-lt"/>
                        </a:rPr>
                        <a:t>Avoid for data sharing</a:t>
                      </a:r>
                      <a:endParaRPr lang="en-GB" sz="1600" dirty="0">
                        <a:solidFill>
                          <a:schemeClr val="tx1"/>
                        </a:solidFill>
                        <a:latin typeface="+mn-lt"/>
                      </a:endParaRPr>
                    </a:p>
                  </a:txBody>
                  <a:tcPr marL="91449" marR="91449"/>
                </a:tc>
              </a:tr>
              <a:tr h="354740">
                <a:tc>
                  <a:txBody>
                    <a:bodyPr/>
                    <a:lstStyle/>
                    <a:p>
                      <a:r>
                        <a:rPr lang="en-GB" sz="1600" dirty="0" smtClean="0">
                          <a:solidFill>
                            <a:schemeClr val="tx1"/>
                          </a:solidFill>
                          <a:latin typeface="+mn-lt"/>
                        </a:rPr>
                        <a:t>Tabular</a:t>
                      </a:r>
                      <a:r>
                        <a:rPr lang="en-GB" sz="1600" baseline="0" dirty="0" smtClean="0">
                          <a:solidFill>
                            <a:schemeClr val="tx1"/>
                          </a:solidFill>
                          <a:latin typeface="+mn-lt"/>
                        </a:rPr>
                        <a:t> data</a:t>
                      </a:r>
                      <a:endParaRPr lang="en-GB" sz="1600" dirty="0">
                        <a:solidFill>
                          <a:schemeClr val="tx1"/>
                        </a:solidFill>
                        <a:latin typeface="+mn-lt"/>
                      </a:endParaRPr>
                    </a:p>
                  </a:txBody>
                  <a:tcPr marL="91449" marR="91449"/>
                </a:tc>
                <a:tc>
                  <a:txBody>
                    <a:bodyPr/>
                    <a:lstStyle/>
                    <a:p>
                      <a:r>
                        <a:rPr lang="en-GB" sz="1600" dirty="0" smtClean="0">
                          <a:solidFill>
                            <a:schemeClr val="tx1"/>
                          </a:solidFill>
                          <a:latin typeface="+mn-lt"/>
                        </a:rPr>
                        <a:t>CSV, TSV, SPSS portable</a:t>
                      </a:r>
                      <a:endParaRPr lang="en-GB" sz="1600" dirty="0">
                        <a:solidFill>
                          <a:schemeClr val="tx1"/>
                        </a:solidFill>
                        <a:latin typeface="+mn-lt"/>
                      </a:endParaRPr>
                    </a:p>
                  </a:txBody>
                  <a:tcPr marL="91449" marR="91449"/>
                </a:tc>
                <a:tc>
                  <a:txBody>
                    <a:bodyPr/>
                    <a:lstStyle/>
                    <a:p>
                      <a:r>
                        <a:rPr lang="en-GB" sz="1600" dirty="0" smtClean="0">
                          <a:solidFill>
                            <a:schemeClr val="tx1"/>
                          </a:solidFill>
                          <a:latin typeface="+mn-lt"/>
                        </a:rPr>
                        <a:t>Excel</a:t>
                      </a:r>
                      <a:endParaRPr lang="en-GB" sz="1600" dirty="0">
                        <a:solidFill>
                          <a:schemeClr val="tx1"/>
                        </a:solidFill>
                        <a:latin typeface="+mn-lt"/>
                      </a:endParaRPr>
                    </a:p>
                  </a:txBody>
                  <a:tcPr marL="91449" marR="91449"/>
                </a:tc>
              </a:tr>
              <a:tr h="636880">
                <a:tc>
                  <a:txBody>
                    <a:bodyPr/>
                    <a:lstStyle/>
                    <a:p>
                      <a:r>
                        <a:rPr lang="en-GB" sz="1600" dirty="0" smtClean="0">
                          <a:solidFill>
                            <a:schemeClr val="tx1"/>
                          </a:solidFill>
                          <a:latin typeface="+mn-lt"/>
                        </a:rPr>
                        <a:t>Text</a:t>
                      </a:r>
                      <a:endParaRPr lang="en-GB" sz="1600" dirty="0">
                        <a:solidFill>
                          <a:schemeClr val="tx1"/>
                        </a:solidFill>
                        <a:latin typeface="+mn-lt"/>
                      </a:endParaRPr>
                    </a:p>
                  </a:txBody>
                  <a:tcPr marL="91449" marR="91449"/>
                </a:tc>
                <a:tc>
                  <a:txBody>
                    <a:bodyPr/>
                    <a:lstStyle/>
                    <a:p>
                      <a:r>
                        <a:rPr lang="en-GB" sz="1600" dirty="0" smtClean="0">
                          <a:solidFill>
                            <a:schemeClr val="tx1"/>
                          </a:solidFill>
                          <a:latin typeface="+mn-lt"/>
                        </a:rPr>
                        <a:t>Plain text,</a:t>
                      </a:r>
                      <a:r>
                        <a:rPr lang="en-GB" sz="1600" baseline="0" dirty="0" smtClean="0">
                          <a:solidFill>
                            <a:schemeClr val="tx1"/>
                          </a:solidFill>
                          <a:latin typeface="+mn-lt"/>
                        </a:rPr>
                        <a:t> HTML, RTF</a:t>
                      </a:r>
                    </a:p>
                    <a:p>
                      <a:r>
                        <a:rPr lang="en-GB" sz="1600" dirty="0" smtClean="0">
                          <a:solidFill>
                            <a:schemeClr val="tx1"/>
                          </a:solidFill>
                          <a:latin typeface="+mn-lt"/>
                        </a:rPr>
                        <a:t>PDF/A</a:t>
                      </a:r>
                      <a:r>
                        <a:rPr lang="en-GB" sz="1600" baseline="0" dirty="0" smtClean="0">
                          <a:solidFill>
                            <a:schemeClr val="tx1"/>
                          </a:solidFill>
                          <a:latin typeface="+mn-lt"/>
                        </a:rPr>
                        <a:t> only if layout matters</a:t>
                      </a:r>
                      <a:endParaRPr lang="en-GB" sz="1600" dirty="0">
                        <a:solidFill>
                          <a:schemeClr val="tx1"/>
                        </a:solidFill>
                        <a:latin typeface="+mn-lt"/>
                      </a:endParaRPr>
                    </a:p>
                  </a:txBody>
                  <a:tcPr marL="91449" marR="91449"/>
                </a:tc>
                <a:tc>
                  <a:txBody>
                    <a:bodyPr/>
                    <a:lstStyle/>
                    <a:p>
                      <a:r>
                        <a:rPr lang="en-GB" sz="1600" dirty="0" smtClean="0">
                          <a:solidFill>
                            <a:schemeClr val="tx1"/>
                          </a:solidFill>
                          <a:latin typeface="+mn-lt"/>
                        </a:rPr>
                        <a:t>Word</a:t>
                      </a:r>
                      <a:endParaRPr lang="en-GB" sz="1600" dirty="0">
                        <a:solidFill>
                          <a:schemeClr val="tx1"/>
                        </a:solidFill>
                        <a:latin typeface="+mn-lt"/>
                      </a:endParaRPr>
                    </a:p>
                  </a:txBody>
                  <a:tcPr marL="91449" marR="91449"/>
                </a:tc>
              </a:tr>
              <a:tr h="354740">
                <a:tc>
                  <a:txBody>
                    <a:bodyPr/>
                    <a:lstStyle/>
                    <a:p>
                      <a:r>
                        <a:rPr lang="en-GB" sz="1600" dirty="0" smtClean="0">
                          <a:solidFill>
                            <a:schemeClr val="tx1"/>
                          </a:solidFill>
                          <a:latin typeface="+mn-lt"/>
                        </a:rPr>
                        <a:t>Media</a:t>
                      </a:r>
                      <a:endParaRPr lang="en-GB" sz="1600" dirty="0">
                        <a:solidFill>
                          <a:schemeClr val="tx1"/>
                        </a:solidFill>
                        <a:latin typeface="+mn-lt"/>
                      </a:endParaRPr>
                    </a:p>
                  </a:txBody>
                  <a:tcPr marL="91449" marR="91449"/>
                </a:tc>
                <a:tc>
                  <a:txBody>
                    <a:bodyPr/>
                    <a:lstStyle/>
                    <a:p>
                      <a:r>
                        <a:rPr lang="en-GB" sz="1600" dirty="0" smtClean="0">
                          <a:solidFill>
                            <a:schemeClr val="tx1"/>
                          </a:solidFill>
                          <a:latin typeface="+mn-lt"/>
                        </a:rPr>
                        <a:t>Container: MP4, Ogg</a:t>
                      </a:r>
                    </a:p>
                    <a:p>
                      <a:r>
                        <a:rPr lang="en-GB" sz="1600" dirty="0" smtClean="0">
                          <a:solidFill>
                            <a:schemeClr val="tx1"/>
                          </a:solidFill>
                          <a:latin typeface="+mn-lt"/>
                        </a:rPr>
                        <a:t>Codec:</a:t>
                      </a:r>
                      <a:r>
                        <a:rPr lang="en-GB" sz="1600" baseline="0" dirty="0" smtClean="0">
                          <a:solidFill>
                            <a:schemeClr val="tx1"/>
                          </a:solidFill>
                          <a:latin typeface="+mn-lt"/>
                        </a:rPr>
                        <a:t> </a:t>
                      </a:r>
                      <a:r>
                        <a:rPr lang="en-GB" sz="1600" dirty="0" smtClean="0">
                          <a:solidFill>
                            <a:schemeClr val="tx1"/>
                          </a:solidFill>
                          <a:latin typeface="+mn-lt"/>
                        </a:rPr>
                        <a:t>Theora,</a:t>
                      </a:r>
                      <a:r>
                        <a:rPr lang="en-GB" sz="1600" baseline="0" dirty="0" smtClean="0">
                          <a:solidFill>
                            <a:schemeClr val="tx1"/>
                          </a:solidFill>
                          <a:latin typeface="+mn-lt"/>
                        </a:rPr>
                        <a:t> Dirac, FLAC</a:t>
                      </a:r>
                      <a:endParaRPr lang="en-GB" sz="1600" dirty="0">
                        <a:solidFill>
                          <a:schemeClr val="tx1"/>
                        </a:solidFill>
                        <a:latin typeface="+mn-lt"/>
                      </a:endParaRPr>
                    </a:p>
                  </a:txBody>
                  <a:tcPr marL="91449" marR="91449"/>
                </a:tc>
                <a:tc>
                  <a:txBody>
                    <a:bodyPr/>
                    <a:lstStyle/>
                    <a:p>
                      <a:r>
                        <a:rPr lang="en-GB" sz="1600" dirty="0" smtClean="0">
                          <a:solidFill>
                            <a:schemeClr val="tx1"/>
                          </a:solidFill>
                          <a:latin typeface="+mn-lt"/>
                        </a:rPr>
                        <a:t>Quicktime</a:t>
                      </a:r>
                    </a:p>
                    <a:p>
                      <a:r>
                        <a:rPr lang="en-GB" sz="1600" dirty="0" smtClean="0">
                          <a:solidFill>
                            <a:schemeClr val="tx1"/>
                          </a:solidFill>
                          <a:latin typeface="+mn-lt"/>
                        </a:rPr>
                        <a:t>H264</a:t>
                      </a:r>
                      <a:endParaRPr lang="en-GB" sz="1600" dirty="0">
                        <a:solidFill>
                          <a:schemeClr val="tx1"/>
                        </a:solidFill>
                        <a:latin typeface="+mn-lt"/>
                      </a:endParaRPr>
                    </a:p>
                  </a:txBody>
                  <a:tcPr marL="91449" marR="91449"/>
                </a:tc>
              </a:tr>
              <a:tr h="354740">
                <a:tc>
                  <a:txBody>
                    <a:bodyPr/>
                    <a:lstStyle/>
                    <a:p>
                      <a:r>
                        <a:rPr lang="en-GB" sz="1600" dirty="0" smtClean="0">
                          <a:solidFill>
                            <a:schemeClr val="tx1"/>
                          </a:solidFill>
                          <a:latin typeface="+mn-lt"/>
                        </a:rPr>
                        <a:t>Images</a:t>
                      </a:r>
                      <a:endParaRPr lang="en-GB" sz="1600" dirty="0">
                        <a:solidFill>
                          <a:schemeClr val="tx1"/>
                        </a:solidFill>
                        <a:latin typeface="+mn-lt"/>
                      </a:endParaRPr>
                    </a:p>
                  </a:txBody>
                  <a:tcPr marL="91449" marR="91449"/>
                </a:tc>
                <a:tc>
                  <a:txBody>
                    <a:bodyPr/>
                    <a:lstStyle/>
                    <a:p>
                      <a:r>
                        <a:rPr lang="en-GB" sz="1600" dirty="0" smtClean="0">
                          <a:solidFill>
                            <a:schemeClr val="tx1"/>
                          </a:solidFill>
                          <a:latin typeface="+mn-lt"/>
                        </a:rPr>
                        <a:t>TIFF, JPEG2000, PNG</a:t>
                      </a:r>
                      <a:endParaRPr lang="en-GB" sz="1600" dirty="0">
                        <a:solidFill>
                          <a:schemeClr val="tx1"/>
                        </a:solidFill>
                        <a:latin typeface="+mn-lt"/>
                      </a:endParaRPr>
                    </a:p>
                  </a:txBody>
                  <a:tcPr marL="91449" marR="91449"/>
                </a:tc>
                <a:tc>
                  <a:txBody>
                    <a:bodyPr/>
                    <a:lstStyle/>
                    <a:p>
                      <a:r>
                        <a:rPr lang="en-GB" sz="1600" dirty="0" smtClean="0">
                          <a:solidFill>
                            <a:schemeClr val="tx1"/>
                          </a:solidFill>
                          <a:latin typeface="+mn-lt"/>
                        </a:rPr>
                        <a:t>GIF,</a:t>
                      </a:r>
                      <a:r>
                        <a:rPr lang="en-GB" sz="1600" baseline="0" dirty="0" smtClean="0">
                          <a:solidFill>
                            <a:schemeClr val="tx1"/>
                          </a:solidFill>
                          <a:latin typeface="+mn-lt"/>
                        </a:rPr>
                        <a:t> JPG</a:t>
                      </a:r>
                      <a:endParaRPr lang="en-GB" sz="1600" dirty="0">
                        <a:solidFill>
                          <a:schemeClr val="tx1"/>
                        </a:solidFill>
                        <a:latin typeface="+mn-lt"/>
                      </a:endParaRPr>
                    </a:p>
                  </a:txBody>
                  <a:tcPr marL="91449" marR="91449"/>
                </a:tc>
              </a:tr>
              <a:tr h="354740">
                <a:tc>
                  <a:txBody>
                    <a:bodyPr/>
                    <a:lstStyle/>
                    <a:p>
                      <a:r>
                        <a:rPr lang="en-GB" sz="1600" dirty="0" smtClean="0">
                          <a:solidFill>
                            <a:schemeClr val="tx1"/>
                          </a:solidFill>
                          <a:latin typeface="+mn-lt"/>
                        </a:rPr>
                        <a:t>Structured data</a:t>
                      </a:r>
                      <a:endParaRPr lang="en-GB" sz="1600" dirty="0">
                        <a:solidFill>
                          <a:schemeClr val="tx1"/>
                        </a:solidFill>
                        <a:latin typeface="+mn-lt"/>
                      </a:endParaRPr>
                    </a:p>
                  </a:txBody>
                  <a:tcPr marL="91449" marR="91449"/>
                </a:tc>
                <a:tc>
                  <a:txBody>
                    <a:bodyPr/>
                    <a:lstStyle/>
                    <a:p>
                      <a:r>
                        <a:rPr lang="en-GB" sz="1600" dirty="0" smtClean="0">
                          <a:solidFill>
                            <a:schemeClr val="tx1"/>
                          </a:solidFill>
                          <a:latin typeface="+mn-lt"/>
                        </a:rPr>
                        <a:t>XML,</a:t>
                      </a:r>
                      <a:r>
                        <a:rPr lang="en-GB" sz="1600" baseline="0" dirty="0" smtClean="0">
                          <a:solidFill>
                            <a:schemeClr val="tx1"/>
                          </a:solidFill>
                          <a:latin typeface="+mn-lt"/>
                        </a:rPr>
                        <a:t> RDF</a:t>
                      </a:r>
                      <a:endParaRPr lang="en-GB" sz="1600" dirty="0">
                        <a:solidFill>
                          <a:schemeClr val="tx1"/>
                        </a:solidFill>
                        <a:latin typeface="+mn-lt"/>
                      </a:endParaRPr>
                    </a:p>
                  </a:txBody>
                  <a:tcPr marL="91449" marR="91449"/>
                </a:tc>
                <a:tc>
                  <a:txBody>
                    <a:bodyPr/>
                    <a:lstStyle/>
                    <a:p>
                      <a:r>
                        <a:rPr lang="en-GB" sz="1600" dirty="0" smtClean="0">
                          <a:solidFill>
                            <a:schemeClr val="tx1"/>
                          </a:solidFill>
                          <a:latin typeface="+mn-lt"/>
                        </a:rPr>
                        <a:t>RDBMS</a:t>
                      </a:r>
                      <a:endParaRPr lang="en-GB" sz="1600" dirty="0">
                        <a:solidFill>
                          <a:schemeClr val="tx1"/>
                        </a:solidFill>
                        <a:latin typeface="+mn-lt"/>
                      </a:endParaRPr>
                    </a:p>
                  </a:txBody>
                  <a:tcPr marL="91449" marR="91449"/>
                </a:tc>
              </a:tr>
            </a:tbl>
          </a:graphicData>
        </a:graphic>
      </p:graphicFrame>
      <p:sp>
        <p:nvSpPr>
          <p:cNvPr id="32802" name="TextBox 2"/>
          <p:cNvSpPr txBox="1">
            <a:spLocks noChangeArrowheads="1"/>
          </p:cNvSpPr>
          <p:nvPr/>
        </p:nvSpPr>
        <p:spPr bwMode="auto">
          <a:xfrm>
            <a:off x="251520" y="6048742"/>
            <a:ext cx="8716685" cy="369332"/>
          </a:xfrm>
          <a:prstGeom prst="rect">
            <a:avLst/>
          </a:prstGeom>
          <a:noFill/>
          <a:ln w="9525">
            <a:noFill/>
            <a:miter lim="800000"/>
            <a:headEnd/>
            <a:tailEnd/>
          </a:ln>
        </p:spPr>
        <p:txBody>
          <a:bodyPr wrap="square">
            <a:spAutoFit/>
          </a:bodyPr>
          <a:lstStyle/>
          <a:p>
            <a:pPr algn="ctr">
              <a:defRPr/>
            </a:pPr>
            <a:r>
              <a:rPr lang="en-GB" sz="1800" dirty="0"/>
              <a:t>Further examples: </a:t>
            </a:r>
            <a:r>
              <a:rPr lang="en-GB" sz="1800" dirty="0" smtClean="0">
                <a:hlinkClick r:id="rId4"/>
              </a:rPr>
              <a:t>www.data-archive.ac.uk/create-manage/format/formats-table</a:t>
            </a:r>
            <a:r>
              <a:rPr lang="en-GB" sz="1800" dirty="0" smtClean="0"/>
              <a:t> </a:t>
            </a:r>
            <a:endParaRPr lang="en-GB" sz="1800" dirty="0"/>
          </a:p>
        </p:txBody>
      </p:sp>
    </p:spTree>
    <p:custDataLst>
      <p:tags r:id="rId1"/>
    </p:custDataLst>
    <p:extLst>
      <p:ext uri="{BB962C8B-B14F-4D97-AF65-F5344CB8AC3E}">
        <p14:creationId xmlns:p14="http://schemas.microsoft.com/office/powerpoint/2010/main" val="94262590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txBox="1">
            <a:spLocks noGrp="1"/>
          </p:cNvSpPr>
          <p:nvPr>
            <p:ph type="title"/>
          </p:nvPr>
        </p:nvSpPr>
        <p:spPr>
          <a:xfrm>
            <a:off x="467544" y="404664"/>
            <a:ext cx="8363272" cy="683994"/>
          </a:xfrm>
        </p:spPr>
        <p:txBody>
          <a:bodyPr>
            <a:noAutofit/>
          </a:bodyPr>
          <a:lstStyle/>
          <a:p>
            <a:pPr eaLnBrk="1"/>
            <a:r>
              <a:rPr lang="en-GB" altLang="en-US" dirty="0" smtClean="0"/>
              <a:t>Data repositories</a:t>
            </a:r>
            <a:endParaRPr lang="en-GB" altLang="en-US" dirty="0"/>
          </a:p>
        </p:txBody>
      </p:sp>
      <p:pic>
        <p:nvPicPr>
          <p:cNvPr id="29699" name="Picture 3" descr="Captur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2804465"/>
            <a:ext cx="5772150" cy="3213100"/>
          </a:xfrm>
          <a:prstGeom prst="rect">
            <a:avLst/>
          </a:prstGeom>
          <a:noFill/>
          <a:ln w="9528">
            <a:solidFill>
              <a:srgbClr val="7F7F7F"/>
            </a:solidFill>
            <a:miter lim="800000"/>
            <a:headEnd/>
            <a:tailEnd/>
          </a:ln>
          <a:extLst>
            <a:ext uri="{909E8E84-426E-40dd-AFC4-6F175D3DCCD1}">
              <a14:hiddenFill xmlns:a14="http://schemas.microsoft.com/office/drawing/2010/main">
                <a:solidFill>
                  <a:srgbClr val="FFFFFF"/>
                </a:solidFill>
              </a14:hiddenFill>
            </a:ext>
          </a:extLst>
        </p:spPr>
      </p:pic>
      <p:sp>
        <p:nvSpPr>
          <p:cNvPr id="29701" name="Rectangle 5"/>
          <p:cNvSpPr>
            <a:spLocks noChangeArrowheads="1"/>
          </p:cNvSpPr>
          <p:nvPr/>
        </p:nvSpPr>
        <p:spPr bwMode="auto">
          <a:xfrm>
            <a:off x="3105150" y="4529138"/>
            <a:ext cx="19129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GB" altLang="en-US" sz="1600" dirty="0">
                <a:solidFill>
                  <a:srgbClr val="FFFFFF"/>
                </a:solidFill>
                <a:latin typeface="Georgia" pitchFamily="18" charset="0"/>
              </a:rPr>
              <a:t>http://databib.org </a:t>
            </a:r>
          </a:p>
        </p:txBody>
      </p:sp>
      <p:sp>
        <p:nvSpPr>
          <p:cNvPr id="29702" name="Rectangle 7"/>
          <p:cNvSpPr>
            <a:spLocks noChangeArrowheads="1"/>
          </p:cNvSpPr>
          <p:nvPr/>
        </p:nvSpPr>
        <p:spPr bwMode="auto">
          <a:xfrm>
            <a:off x="1043608" y="6050067"/>
            <a:ext cx="435434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57200">
              <a:defRPr>
                <a:solidFill>
                  <a:schemeClr val="tx1"/>
                </a:solidFill>
                <a:latin typeface="Calibri" pitchFamily="34" charset="0"/>
              </a:defRPr>
            </a:lvl1pPr>
            <a:lvl2pPr marL="742950" indent="-285750" defTabSz="457200">
              <a:defRPr>
                <a:solidFill>
                  <a:schemeClr val="tx1"/>
                </a:solidFill>
                <a:latin typeface="Calibri" pitchFamily="34" charset="0"/>
              </a:defRPr>
            </a:lvl2pPr>
            <a:lvl3pPr marL="1143000" indent="-228600" defTabSz="457200">
              <a:defRPr>
                <a:solidFill>
                  <a:schemeClr val="tx1"/>
                </a:solidFill>
                <a:latin typeface="Calibri" pitchFamily="34" charset="0"/>
              </a:defRPr>
            </a:lvl3pPr>
            <a:lvl4pPr marL="1600200" indent="-228600" defTabSz="457200">
              <a:defRPr>
                <a:solidFill>
                  <a:schemeClr val="tx1"/>
                </a:solidFill>
                <a:latin typeface="Calibri" pitchFamily="34" charset="0"/>
              </a:defRPr>
            </a:lvl4pPr>
            <a:lvl5pPr marL="2057400" indent="-228600" defTabSz="4572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r>
              <a:rPr lang="en-GB" altLang="en-US" sz="2000" dirty="0">
                <a:solidFill>
                  <a:srgbClr val="000000"/>
                </a:solidFill>
                <a:latin typeface="+mn-lt"/>
                <a:hlinkClick r:id="rId4"/>
              </a:rPr>
              <a:t>http://service.re3data.org/search</a:t>
            </a:r>
            <a:r>
              <a:rPr lang="en-GB" altLang="en-US" sz="2000" dirty="0">
                <a:solidFill>
                  <a:srgbClr val="000000"/>
                </a:solidFill>
                <a:latin typeface="+mn-lt"/>
              </a:rPr>
              <a:t> </a:t>
            </a:r>
          </a:p>
        </p:txBody>
      </p:sp>
      <p:sp>
        <p:nvSpPr>
          <p:cNvPr id="2" name="TextBox 1"/>
          <p:cNvSpPr txBox="1"/>
          <p:nvPr/>
        </p:nvSpPr>
        <p:spPr>
          <a:xfrm>
            <a:off x="506810" y="1135282"/>
            <a:ext cx="8324006" cy="147732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sz="2000" dirty="0" smtClean="0"/>
              <a:t>Does your publisher or funder suggest a repository?</a:t>
            </a:r>
          </a:p>
          <a:p>
            <a:pPr marL="285750" indent="-285750">
              <a:lnSpc>
                <a:spcPct val="150000"/>
              </a:lnSpc>
              <a:buFont typeface="Arial" panose="020B0604020202020204" pitchFamily="34" charset="0"/>
              <a:buChar char="•"/>
            </a:pPr>
            <a:r>
              <a:rPr lang="en-GB" sz="2000" dirty="0" smtClean="0"/>
              <a:t>Are there data centres or community databases for your discipline?</a:t>
            </a:r>
          </a:p>
          <a:p>
            <a:pPr marL="285750" indent="-285750">
              <a:lnSpc>
                <a:spcPct val="150000"/>
              </a:lnSpc>
              <a:buFont typeface="Arial" panose="020B0604020202020204" pitchFamily="34" charset="0"/>
              <a:buChar char="•"/>
            </a:pPr>
            <a:r>
              <a:rPr lang="en-GB" sz="2000" dirty="0" smtClean="0"/>
              <a:t>Does your university offer support for long-term preservation?</a:t>
            </a:r>
            <a:endParaRPr lang="en-GB" sz="2000" dirty="0"/>
          </a:p>
        </p:txBody>
      </p:sp>
      <p:sp>
        <p:nvSpPr>
          <p:cNvPr id="7" name="TextBox 6"/>
          <p:cNvSpPr txBox="1"/>
          <p:nvPr/>
        </p:nvSpPr>
        <p:spPr>
          <a:xfrm>
            <a:off x="4716016" y="2536716"/>
            <a:ext cx="4157382" cy="4276660"/>
          </a:xfrm>
          <a:prstGeom prst="roundRect">
            <a:avLst/>
          </a:prstGeom>
          <a:solidFill>
            <a:srgbClr val="2DA2BF"/>
          </a:solidFill>
          <a:ln w="11430">
            <a:solidFill>
              <a:srgbClr val="1E768C"/>
            </a:solidFill>
            <a:custDash>
              <a:ds d="100000" sp="100000"/>
            </a:custDash>
          </a:ln>
        </p:spPr>
        <p:txBody>
          <a:bodyPr wrap="square">
            <a:spAutoFit/>
          </a:bodyPr>
          <a:lstStyle/>
          <a:p>
            <a:pPr algn="ctr" defTabSz="457200" fontAlgn="auto">
              <a:spcBef>
                <a:spcPts val="0"/>
              </a:spcBef>
              <a:spcAft>
                <a:spcPts val="1200"/>
              </a:spcAft>
              <a:defRPr sz="1800" b="0" i="0" u="none" strike="noStrike" kern="0" cap="none" spc="0" baseline="0">
                <a:solidFill>
                  <a:srgbClr val="000000"/>
                </a:solidFill>
                <a:uFillTx/>
              </a:defRPr>
            </a:pPr>
            <a:r>
              <a:rPr lang="en-GB" sz="2000" b="1" dirty="0">
                <a:solidFill>
                  <a:srgbClr val="000000"/>
                </a:solidFill>
              </a:rPr>
              <a:t>Zenodo</a:t>
            </a:r>
          </a:p>
          <a:p>
            <a:pPr marL="359999" indent="-359999" defTabSz="457200" fontAlgn="auto">
              <a:spcBef>
                <a:spcPts val="0"/>
              </a:spcBef>
              <a:spcAft>
                <a:spcPts val="1200"/>
              </a:spcAft>
              <a:buSzPct val="100000"/>
              <a:buFont typeface="Arial" pitchFamily="34"/>
              <a:buChar char="•"/>
              <a:defRPr sz="1800" b="0" i="0" u="none" strike="noStrike" kern="0" cap="none" spc="0" baseline="0">
                <a:solidFill>
                  <a:srgbClr val="000000"/>
                </a:solidFill>
                <a:uFillTx/>
              </a:defRPr>
            </a:pPr>
            <a:r>
              <a:rPr lang="en-GB" dirty="0">
                <a:solidFill>
                  <a:srgbClr val="000000"/>
                </a:solidFill>
              </a:rPr>
              <a:t>OpenAIRE-CERN joint effort</a:t>
            </a:r>
          </a:p>
          <a:p>
            <a:pPr marL="359999" indent="-359999" defTabSz="457200" fontAlgn="auto">
              <a:spcBef>
                <a:spcPts val="0"/>
              </a:spcBef>
              <a:spcAft>
                <a:spcPts val="1200"/>
              </a:spcAft>
              <a:buSzPct val="100000"/>
              <a:buFont typeface="Arial" pitchFamily="34"/>
              <a:buChar char="•"/>
              <a:defRPr sz="1800" b="0" i="0" u="none" strike="noStrike" kern="0" cap="none" spc="0" baseline="0">
                <a:solidFill>
                  <a:srgbClr val="000000"/>
                </a:solidFill>
                <a:uFillTx/>
              </a:defRPr>
            </a:pPr>
            <a:r>
              <a:rPr lang="en-GB" dirty="0">
                <a:solidFill>
                  <a:srgbClr val="000000"/>
                </a:solidFill>
              </a:rPr>
              <a:t>Multidisciplinary repository</a:t>
            </a:r>
          </a:p>
          <a:p>
            <a:pPr marL="359999" indent="-359999" defTabSz="457200"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GB" dirty="0">
                <a:solidFill>
                  <a:srgbClr val="000000"/>
                </a:solidFill>
              </a:rPr>
              <a:t>Multiple data types</a:t>
            </a:r>
          </a:p>
          <a:p>
            <a:pPr marL="817199" lvl="2" indent="-359999" defTabSz="457200" fontAlgn="auto">
              <a:spcBef>
                <a:spcPts val="0"/>
              </a:spcBef>
              <a:spcAft>
                <a:spcPts val="0"/>
              </a:spcAft>
              <a:buSzPct val="100000"/>
              <a:buFont typeface="Arial" pitchFamily="34"/>
              <a:buChar char="–"/>
              <a:defRPr sz="1800" b="0" i="0" u="none" strike="noStrike" kern="0" cap="none" spc="0" baseline="0">
                <a:solidFill>
                  <a:srgbClr val="000000"/>
                </a:solidFill>
                <a:uFillTx/>
              </a:defRPr>
            </a:pPr>
            <a:r>
              <a:rPr lang="en-GB" dirty="0">
                <a:solidFill>
                  <a:srgbClr val="000000"/>
                </a:solidFill>
              </a:rPr>
              <a:t>Publications</a:t>
            </a:r>
          </a:p>
          <a:p>
            <a:pPr marL="817199" lvl="2" indent="-359999" defTabSz="457200" fontAlgn="auto">
              <a:spcBef>
                <a:spcPts val="0"/>
              </a:spcBef>
              <a:spcAft>
                <a:spcPts val="1200"/>
              </a:spcAft>
              <a:buSzPct val="100000"/>
              <a:buFont typeface="Arial" pitchFamily="34"/>
              <a:buChar char="–"/>
              <a:defRPr sz="1800" b="0" i="0" u="none" strike="noStrike" kern="0" cap="none" spc="0" baseline="0">
                <a:solidFill>
                  <a:srgbClr val="000000"/>
                </a:solidFill>
                <a:uFillTx/>
              </a:defRPr>
            </a:pPr>
            <a:r>
              <a:rPr lang="en-GB" dirty="0">
                <a:solidFill>
                  <a:srgbClr val="000000"/>
                </a:solidFill>
              </a:rPr>
              <a:t>Long tail of research data</a:t>
            </a:r>
          </a:p>
          <a:p>
            <a:pPr marL="359999" indent="-359999" defTabSz="457200" fontAlgn="auto">
              <a:spcBef>
                <a:spcPts val="0"/>
              </a:spcBef>
              <a:spcAft>
                <a:spcPts val="1200"/>
              </a:spcAft>
              <a:buSzPct val="100000"/>
              <a:buFont typeface="Arial" pitchFamily="34"/>
              <a:buChar char="•"/>
              <a:defRPr sz="1800" b="0" i="0" u="none" strike="noStrike" kern="0" cap="none" spc="0" baseline="0">
                <a:solidFill>
                  <a:srgbClr val="000000"/>
                </a:solidFill>
                <a:uFillTx/>
              </a:defRPr>
            </a:pPr>
            <a:r>
              <a:rPr lang="en-GB" dirty="0">
                <a:solidFill>
                  <a:srgbClr val="000000"/>
                </a:solidFill>
              </a:rPr>
              <a:t>Citable data (DOI)</a:t>
            </a:r>
          </a:p>
          <a:p>
            <a:pPr marL="359999" indent="-359999" defTabSz="457200" fontAlgn="auto">
              <a:spcBef>
                <a:spcPts val="0"/>
              </a:spcBef>
              <a:spcAft>
                <a:spcPts val="1200"/>
              </a:spcAft>
              <a:buSzPct val="100000"/>
              <a:buFont typeface="Arial" pitchFamily="34"/>
              <a:buChar char="•"/>
              <a:defRPr sz="1800" b="0" i="0" u="none" strike="noStrike" kern="0" cap="none" spc="0" baseline="0">
                <a:solidFill>
                  <a:srgbClr val="000000"/>
                </a:solidFill>
                <a:uFillTx/>
              </a:defRPr>
            </a:pPr>
            <a:r>
              <a:rPr lang="en-GB" dirty="0">
                <a:solidFill>
                  <a:srgbClr val="000000"/>
                </a:solidFill>
              </a:rPr>
              <a:t>Links funding, publications, data &amp; software</a:t>
            </a:r>
          </a:p>
          <a:p>
            <a:pPr marL="359999" indent="-359999" algn="ctr" defTabSz="457200" fontAlgn="auto">
              <a:lnSpc>
                <a:spcPct val="130000"/>
              </a:lnSpc>
              <a:spcBef>
                <a:spcPts val="0"/>
              </a:spcBef>
              <a:spcAft>
                <a:spcPts val="1200"/>
              </a:spcAft>
              <a:defRPr sz="1800" b="0" i="0" u="none" strike="noStrike" kern="0" cap="none" spc="0" baseline="0">
                <a:solidFill>
                  <a:srgbClr val="000000"/>
                </a:solidFill>
                <a:uFillTx/>
              </a:defRPr>
            </a:pPr>
            <a:r>
              <a:rPr lang="en-GB" b="1" dirty="0">
                <a:solidFill>
                  <a:srgbClr val="5877EB"/>
                </a:solidFill>
                <a:cs typeface="PF Paperback"/>
                <a:hlinkClick r:id="rId5"/>
              </a:rPr>
              <a:t>www.zenodo.org</a:t>
            </a:r>
          </a:p>
        </p:txBody>
      </p:sp>
    </p:spTree>
    <p:extLst>
      <p:ext uri="{BB962C8B-B14F-4D97-AF65-F5344CB8AC3E}">
        <p14:creationId xmlns:p14="http://schemas.microsoft.com/office/powerpoint/2010/main" val="2587077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1+#ppt_w/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Citing research data: why?</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20817" y="1295400"/>
            <a:ext cx="6696725" cy="4727101"/>
          </a:xfrm>
        </p:spPr>
      </p:pic>
      <p:sp>
        <p:nvSpPr>
          <p:cNvPr id="5" name="Rectangle 4"/>
          <p:cNvSpPr/>
          <p:nvPr/>
        </p:nvSpPr>
        <p:spPr>
          <a:xfrm>
            <a:off x="3946293" y="6390306"/>
            <a:ext cx="3179268" cy="400110"/>
          </a:xfrm>
          <a:prstGeom prst="rect">
            <a:avLst/>
          </a:prstGeom>
        </p:spPr>
        <p:txBody>
          <a:bodyPr wrap="none">
            <a:spAutoFit/>
          </a:bodyPr>
          <a:lstStyle/>
          <a:p>
            <a:r>
              <a:rPr lang="en-GB" sz="2000" dirty="0">
                <a:hlinkClick r:id="rId3"/>
              </a:rPr>
              <a:t>http://</a:t>
            </a:r>
            <a:r>
              <a:rPr lang="en-GB" sz="2000" dirty="0" smtClean="0">
                <a:hlinkClick r:id="rId3"/>
              </a:rPr>
              <a:t>ands.org.au/cite-data</a:t>
            </a:r>
            <a:r>
              <a:rPr lang="en-GB" sz="2000" dirty="0" smtClean="0"/>
              <a:t> </a:t>
            </a:r>
            <a:endParaRPr lang="en-GB" sz="2000"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363272" cy="683994"/>
          </a:xfrm>
        </p:spPr>
        <p:txBody>
          <a:bodyPr/>
          <a:lstStyle/>
          <a:p>
            <a:r>
              <a:rPr lang="en-GB" dirty="0" smtClean="0"/>
              <a:t>How to cite data</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20072" y="1196752"/>
            <a:ext cx="3276153" cy="4671448"/>
          </a:xfrm>
          <a:ln>
            <a:solidFill>
              <a:schemeClr val="bg1">
                <a:lumMod val="50000"/>
              </a:schemeClr>
            </a:solidFill>
          </a:ln>
        </p:spPr>
      </p:pic>
      <p:sp>
        <p:nvSpPr>
          <p:cNvPr id="5" name="Rectangle 4"/>
          <p:cNvSpPr/>
          <p:nvPr/>
        </p:nvSpPr>
        <p:spPr>
          <a:xfrm>
            <a:off x="290501" y="6228505"/>
            <a:ext cx="8591872" cy="369332"/>
          </a:xfrm>
          <a:prstGeom prst="rect">
            <a:avLst/>
          </a:prstGeom>
        </p:spPr>
        <p:txBody>
          <a:bodyPr wrap="square">
            <a:spAutoFit/>
          </a:bodyPr>
          <a:lstStyle/>
          <a:p>
            <a:r>
              <a:rPr lang="en-GB" dirty="0" smtClean="0">
                <a:hlinkClick r:id="rId3"/>
              </a:rPr>
              <a:t>www.dcc.ac.uk/resources/briefing-papers/introduction-curation/data-citation-and-linking</a:t>
            </a:r>
            <a:r>
              <a:rPr lang="en-GB" dirty="0" smtClean="0"/>
              <a:t> </a:t>
            </a:r>
            <a:endParaRPr lang="en-GB" dirty="0"/>
          </a:p>
        </p:txBody>
      </p:sp>
      <p:sp>
        <p:nvSpPr>
          <p:cNvPr id="6" name="Rectangle 5"/>
          <p:cNvSpPr/>
          <p:nvPr/>
        </p:nvSpPr>
        <p:spPr>
          <a:xfrm>
            <a:off x="457200" y="1601765"/>
            <a:ext cx="4572000" cy="3447098"/>
          </a:xfrm>
          <a:prstGeom prst="rect">
            <a:avLst/>
          </a:prstGeom>
        </p:spPr>
        <p:txBody>
          <a:bodyPr>
            <a:spAutoFit/>
          </a:bodyPr>
          <a:lstStyle/>
          <a:p>
            <a:pPr>
              <a:spcAft>
                <a:spcPts val="1200"/>
              </a:spcAft>
              <a:defRPr/>
            </a:pPr>
            <a:r>
              <a:rPr lang="en-GB" sz="2800" dirty="0" smtClean="0">
                <a:sym typeface="Arial" charset="0"/>
              </a:rPr>
              <a:t>Key citation elements</a:t>
            </a:r>
          </a:p>
          <a:p>
            <a:pPr marL="457200" indent="-457200">
              <a:spcAft>
                <a:spcPts val="1200"/>
              </a:spcAft>
              <a:buFont typeface="Arial" panose="020B0604020202020204" pitchFamily="34" charset="0"/>
              <a:buChar char="•"/>
              <a:defRPr/>
            </a:pPr>
            <a:r>
              <a:rPr lang="en-GB" sz="2800" dirty="0" smtClean="0">
                <a:sym typeface="Arial" charset="0"/>
              </a:rPr>
              <a:t>Author</a:t>
            </a:r>
            <a:endParaRPr lang="en-GB" sz="2800" dirty="0">
              <a:sym typeface="Arial" charset="0"/>
            </a:endParaRPr>
          </a:p>
          <a:p>
            <a:pPr marL="457200" indent="-457200">
              <a:spcAft>
                <a:spcPts val="1200"/>
              </a:spcAft>
              <a:buFont typeface="Arial" panose="020B0604020202020204" pitchFamily="34" charset="0"/>
              <a:buChar char="•"/>
              <a:defRPr/>
            </a:pPr>
            <a:r>
              <a:rPr lang="en-GB" sz="2800" dirty="0">
                <a:sym typeface="Arial" charset="0"/>
              </a:rPr>
              <a:t>Publication date</a:t>
            </a:r>
          </a:p>
          <a:p>
            <a:pPr marL="457200" indent="-457200">
              <a:spcAft>
                <a:spcPts val="1200"/>
              </a:spcAft>
              <a:buFont typeface="Arial" panose="020B0604020202020204" pitchFamily="34" charset="0"/>
              <a:buChar char="•"/>
              <a:defRPr/>
            </a:pPr>
            <a:r>
              <a:rPr lang="en-GB" sz="2800" dirty="0">
                <a:sym typeface="Arial" charset="0"/>
              </a:rPr>
              <a:t>Title</a:t>
            </a:r>
          </a:p>
          <a:p>
            <a:pPr marL="457200" indent="-457200">
              <a:spcAft>
                <a:spcPts val="1200"/>
              </a:spcAft>
              <a:buFont typeface="Arial" panose="020B0604020202020204" pitchFamily="34" charset="0"/>
              <a:buChar char="•"/>
              <a:defRPr/>
            </a:pPr>
            <a:r>
              <a:rPr lang="en-GB" sz="2800" dirty="0">
                <a:sym typeface="Arial" charset="0"/>
              </a:rPr>
              <a:t>Location (= identifier)</a:t>
            </a:r>
          </a:p>
          <a:p>
            <a:pPr marL="457200" indent="-457200">
              <a:spcAft>
                <a:spcPts val="1200"/>
              </a:spcAft>
              <a:buFont typeface="Arial" panose="020B0604020202020204" pitchFamily="34" charset="0"/>
              <a:buChar char="•"/>
              <a:defRPr/>
            </a:pPr>
            <a:r>
              <a:rPr lang="en-GB" sz="2800" dirty="0">
                <a:sym typeface="Arial" charset="0"/>
              </a:rPr>
              <a:t>Funder (if applicable</a:t>
            </a:r>
            <a:r>
              <a:rPr lang="en-GB" dirty="0">
                <a:sym typeface="Arial" charset="0"/>
              </a:rPr>
              <a:t>)</a:t>
            </a:r>
          </a:p>
        </p:txBody>
      </p:sp>
    </p:spTree>
    <p:extLst>
      <p:ext uri="{BB962C8B-B14F-4D97-AF65-F5344CB8AC3E}">
        <p14:creationId xmlns:p14="http://schemas.microsoft.com/office/powerpoint/2010/main" val="44244052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40158"/>
            <a:ext cx="8783092" cy="712578"/>
          </a:xfrm>
        </p:spPr>
        <p:txBody>
          <a:bodyPr>
            <a:normAutofit/>
          </a:bodyPr>
          <a:lstStyle/>
          <a:p>
            <a:r>
              <a:rPr lang="en-GB" dirty="0" smtClean="0"/>
              <a:t>Conduct science in the open</a:t>
            </a:r>
            <a:endParaRPr lang="en-GB"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3143" y="1211015"/>
            <a:ext cx="4394490" cy="4735287"/>
          </a:xfrm>
          <a:prstGeom prst="rect">
            <a:avLst/>
          </a:prstGeom>
        </p:spPr>
      </p:pic>
      <p:sp>
        <p:nvSpPr>
          <p:cNvPr id="7" name="Content Placeholder 6"/>
          <p:cNvSpPr>
            <a:spLocks noGrp="1"/>
          </p:cNvSpPr>
          <p:nvPr>
            <p:ph idx="1"/>
          </p:nvPr>
        </p:nvSpPr>
        <p:spPr>
          <a:xfrm>
            <a:off x="457200" y="1406958"/>
            <a:ext cx="4005943" cy="4876800"/>
          </a:xfrm>
        </p:spPr>
        <p:txBody>
          <a:bodyPr/>
          <a:lstStyle/>
          <a:p>
            <a:pPr>
              <a:spcAft>
                <a:spcPts val="1200"/>
              </a:spcAft>
            </a:pPr>
            <a:r>
              <a:rPr lang="en-GB" sz="2400" dirty="0" smtClean="0">
                <a:solidFill>
                  <a:schemeClr val="tx1"/>
                </a:solidFill>
              </a:rPr>
              <a:t>Use open lab notebooks</a:t>
            </a:r>
          </a:p>
          <a:p>
            <a:pPr>
              <a:spcAft>
                <a:spcPts val="1200"/>
              </a:spcAft>
            </a:pPr>
            <a:r>
              <a:rPr lang="en-GB" sz="2400" dirty="0" smtClean="0">
                <a:solidFill>
                  <a:schemeClr val="tx1"/>
                </a:solidFill>
              </a:rPr>
              <a:t>Share protocols</a:t>
            </a:r>
          </a:p>
          <a:p>
            <a:pPr>
              <a:spcAft>
                <a:spcPts val="1200"/>
              </a:spcAft>
            </a:pPr>
            <a:r>
              <a:rPr lang="en-GB" sz="2400" dirty="0" smtClean="0">
                <a:solidFill>
                  <a:schemeClr val="tx1"/>
                </a:solidFill>
              </a:rPr>
              <a:t>Blog about your work</a:t>
            </a:r>
            <a:endParaRPr lang="en-GB" sz="2400" dirty="0">
              <a:solidFill>
                <a:schemeClr val="tx1"/>
              </a:solidFill>
            </a:endParaRPr>
          </a:p>
          <a:p>
            <a:pPr>
              <a:spcAft>
                <a:spcPts val="1200"/>
              </a:spcAft>
            </a:pPr>
            <a:r>
              <a:rPr lang="en-GB" sz="2400" dirty="0" smtClean="0">
                <a:solidFill>
                  <a:schemeClr val="tx1"/>
                </a:solidFill>
              </a:rPr>
              <a:t>Publish assertions to get ideas out sooner (nanopublication)</a:t>
            </a:r>
            <a:endParaRPr lang="en-GB" sz="2400" dirty="0">
              <a:solidFill>
                <a:schemeClr val="tx1"/>
              </a:solidFill>
            </a:endParaRPr>
          </a:p>
          <a:p>
            <a:pPr marL="0" indent="0">
              <a:spcAft>
                <a:spcPts val="1200"/>
              </a:spcAft>
              <a:buNone/>
            </a:pPr>
            <a:endParaRPr lang="en-GB" dirty="0">
              <a:solidFill>
                <a:schemeClr val="tx1"/>
              </a:solidFill>
            </a:endParaRPr>
          </a:p>
        </p:txBody>
      </p:sp>
      <p:sp>
        <p:nvSpPr>
          <p:cNvPr id="8" name="Rectangle 7"/>
          <p:cNvSpPr/>
          <p:nvPr/>
        </p:nvSpPr>
        <p:spPr>
          <a:xfrm>
            <a:off x="5168323" y="6099092"/>
            <a:ext cx="3305457" cy="461665"/>
          </a:xfrm>
          <a:prstGeom prst="rect">
            <a:avLst/>
          </a:prstGeom>
        </p:spPr>
        <p:txBody>
          <a:bodyPr wrap="none">
            <a:spAutoFit/>
          </a:bodyPr>
          <a:lstStyle/>
          <a:p>
            <a:r>
              <a:rPr lang="en-GB" sz="2400" dirty="0">
                <a:hlinkClick r:id="rId4"/>
              </a:rPr>
              <a:t>http://</a:t>
            </a:r>
            <a:r>
              <a:rPr lang="en-GB" sz="2400" dirty="0" smtClean="0">
                <a:hlinkClick r:id="rId4"/>
              </a:rPr>
              <a:t>openwetware.org</a:t>
            </a:r>
            <a:r>
              <a:rPr lang="en-GB" sz="2400" dirty="0" smtClean="0"/>
              <a:t> </a:t>
            </a:r>
            <a:endParaRPr lang="en-GB" sz="2400" dirty="0"/>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5736" y="4632533"/>
            <a:ext cx="1952898" cy="1886213"/>
          </a:xfrm>
          <a:prstGeom prst="rect">
            <a:avLst/>
          </a:prstGeom>
        </p:spPr>
      </p:pic>
    </p:spTree>
    <p:extLst>
      <p:ext uri="{BB962C8B-B14F-4D97-AF65-F5344CB8AC3E}">
        <p14:creationId xmlns:p14="http://schemas.microsoft.com/office/powerpoint/2010/main" val="24726213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smtClean="0"/>
              <a:t>Collaborate &amp; share: MyExperiment</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14206" y="1268145"/>
            <a:ext cx="5633956" cy="4876800"/>
          </a:xfr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7670" y="1254558"/>
            <a:ext cx="1462844" cy="5494585"/>
          </a:xfrm>
          <a:prstGeom prst="rect">
            <a:avLst/>
          </a:prstGeom>
        </p:spPr>
      </p:pic>
      <p:sp>
        <p:nvSpPr>
          <p:cNvPr id="6" name="Rectangle 5"/>
          <p:cNvSpPr/>
          <p:nvPr/>
        </p:nvSpPr>
        <p:spPr>
          <a:xfrm>
            <a:off x="1763485" y="6379811"/>
            <a:ext cx="4784677" cy="400110"/>
          </a:xfrm>
          <a:prstGeom prst="rect">
            <a:avLst/>
          </a:prstGeom>
        </p:spPr>
        <p:txBody>
          <a:bodyPr wrap="square">
            <a:spAutoFit/>
          </a:bodyPr>
          <a:lstStyle/>
          <a:p>
            <a:pPr algn="ctr"/>
            <a:r>
              <a:rPr lang="en-GB" sz="2000" dirty="0" smtClean="0">
                <a:hlinkClick r:id="rId5"/>
              </a:rPr>
              <a:t>www.myexperiment.org</a:t>
            </a:r>
            <a:r>
              <a:rPr lang="en-GB" sz="2000" dirty="0" smtClean="0"/>
              <a:t> </a:t>
            </a:r>
            <a:endParaRPr lang="en-GB" sz="2000" dirty="0"/>
          </a:p>
        </p:txBody>
      </p:sp>
    </p:spTree>
    <p:extLst>
      <p:ext uri="{BB962C8B-B14F-4D97-AF65-F5344CB8AC3E}">
        <p14:creationId xmlns:p14="http://schemas.microsoft.com/office/powerpoint/2010/main" val="301920536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 for openness from the outset</a:t>
            </a:r>
            <a:endParaRPr lang="en-GB" dirty="0"/>
          </a:p>
        </p:txBody>
      </p:sp>
      <p:sp>
        <p:nvSpPr>
          <p:cNvPr id="3" name="Content Placeholder 2"/>
          <p:cNvSpPr>
            <a:spLocks noGrp="1"/>
          </p:cNvSpPr>
          <p:nvPr>
            <p:ph idx="1"/>
          </p:nvPr>
        </p:nvSpPr>
        <p:spPr>
          <a:xfrm>
            <a:off x="467544" y="1484784"/>
            <a:ext cx="8124092" cy="4968552"/>
          </a:xfrm>
        </p:spPr>
        <p:txBody>
          <a:bodyPr>
            <a:normAutofit fontScale="77500" lnSpcReduction="20000"/>
          </a:bodyPr>
          <a:lstStyle/>
          <a:p>
            <a:pPr marL="0" indent="0">
              <a:spcAft>
                <a:spcPts val="1200"/>
              </a:spcAft>
              <a:buNone/>
            </a:pPr>
            <a:r>
              <a:rPr lang="en-GB" sz="3300" b="1" dirty="0"/>
              <a:t>Many decisions taken early on in the project will affect whether the data can be made openly available </a:t>
            </a:r>
            <a:endParaRPr lang="en-GB" sz="2100" dirty="0" smtClean="0"/>
          </a:p>
          <a:p>
            <a:pPr marL="342900" indent="-342900">
              <a:lnSpc>
                <a:spcPct val="110000"/>
              </a:lnSpc>
              <a:spcAft>
                <a:spcPts val="1800"/>
              </a:spcAft>
              <a:buFont typeface="Arial" panose="020B0604020202020204" pitchFamily="34" charset="0"/>
              <a:buChar char="•"/>
            </a:pPr>
            <a:r>
              <a:rPr lang="en-GB" dirty="0" smtClean="0"/>
              <a:t>Think about where you want to publish and include APCs in grant applications if needed</a:t>
            </a:r>
          </a:p>
          <a:p>
            <a:pPr marL="342900" indent="-342900">
              <a:lnSpc>
                <a:spcPct val="110000"/>
              </a:lnSpc>
              <a:spcAft>
                <a:spcPts val="1800"/>
              </a:spcAft>
              <a:buFont typeface="Arial" panose="020B0604020202020204" pitchFamily="34" charset="0"/>
              <a:buChar char="•"/>
            </a:pPr>
            <a:r>
              <a:rPr lang="en-GB" dirty="0" smtClean="0"/>
              <a:t>Ensure consent agreements also include permission to archive and share </a:t>
            </a:r>
            <a:r>
              <a:rPr lang="en-GB" dirty="0"/>
              <a:t>data</a:t>
            </a:r>
            <a:r>
              <a:rPr lang="en-GB" dirty="0" smtClean="0"/>
              <a:t> for reuse by others</a:t>
            </a:r>
          </a:p>
          <a:p>
            <a:pPr marL="342900" indent="-342900">
              <a:lnSpc>
                <a:spcPct val="110000"/>
              </a:lnSpc>
              <a:spcAft>
                <a:spcPts val="1800"/>
              </a:spcAft>
              <a:buFont typeface="Arial" panose="020B0604020202020204" pitchFamily="34" charset="0"/>
              <a:buChar char="•"/>
            </a:pPr>
            <a:r>
              <a:rPr lang="en-GB" dirty="0" smtClean="0"/>
              <a:t>Seek permissions for more than just the primary project purpose if signing licences to reuse third-party data. Derivative data may not be able to be shared if it includes somebody else’s IP</a:t>
            </a:r>
          </a:p>
          <a:p>
            <a:pPr marL="342900" indent="-342900">
              <a:lnSpc>
                <a:spcPct val="110000"/>
              </a:lnSpc>
              <a:spcAft>
                <a:spcPts val="1800"/>
              </a:spcAft>
              <a:buFont typeface="Arial" panose="020B0604020202020204" pitchFamily="34" charset="0"/>
              <a:buChar char="•"/>
            </a:pPr>
            <a:r>
              <a:rPr lang="en-GB" dirty="0" smtClean="0"/>
              <a:t>Explore the potential for openness when drafting agreements with commercial partners</a:t>
            </a:r>
          </a:p>
          <a:p>
            <a:endParaRPr lang="en-GB" sz="2000" dirty="0"/>
          </a:p>
        </p:txBody>
      </p:sp>
    </p:spTree>
    <p:extLst>
      <p:ext uri="{BB962C8B-B14F-4D97-AF65-F5344CB8AC3E}">
        <p14:creationId xmlns:p14="http://schemas.microsoft.com/office/powerpoint/2010/main" val="3399434344"/>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8363272" cy="683994"/>
          </a:xfrm>
        </p:spPr>
        <p:txBody>
          <a:bodyPr/>
          <a:lstStyle/>
          <a:p>
            <a:r>
              <a:rPr lang="en-GB" sz="5400" dirty="0" smtClean="0"/>
              <a:t>Thanks for listening</a:t>
            </a:r>
            <a:r>
              <a:rPr lang="en-GB" b="0" dirty="0"/>
              <a:t> </a:t>
            </a:r>
            <a:endParaRPr lang="en-GB" dirty="0"/>
          </a:p>
        </p:txBody>
      </p:sp>
      <p:sp>
        <p:nvSpPr>
          <p:cNvPr id="3" name="Content Placeholder 2"/>
          <p:cNvSpPr>
            <a:spLocks noGrp="1"/>
          </p:cNvSpPr>
          <p:nvPr>
            <p:ph idx="1"/>
          </p:nvPr>
        </p:nvSpPr>
        <p:spPr>
          <a:xfrm>
            <a:off x="395536" y="2420888"/>
            <a:ext cx="7560840" cy="3888432"/>
          </a:xfrm>
        </p:spPr>
        <p:txBody>
          <a:bodyPr/>
          <a:lstStyle/>
          <a:p>
            <a:pPr algn="ctr">
              <a:defRPr/>
            </a:pPr>
            <a:r>
              <a:rPr lang="en-GB" sz="3200" dirty="0"/>
              <a:t>DCC </a:t>
            </a:r>
            <a:r>
              <a:rPr lang="en-GB" sz="3200" dirty="0" smtClean="0"/>
              <a:t>case studies and guidance documents:</a:t>
            </a:r>
            <a:endParaRPr lang="en-GB" sz="3200" dirty="0"/>
          </a:p>
          <a:p>
            <a:pPr algn="ctr">
              <a:defRPr/>
            </a:pPr>
            <a:r>
              <a:rPr lang="en-GB" sz="3200" dirty="0" smtClean="0">
                <a:hlinkClick r:id="rId2"/>
              </a:rPr>
              <a:t>www.dcc.ac.uk/resources</a:t>
            </a:r>
            <a:endParaRPr lang="en-GB" sz="4000" u="sng" dirty="0"/>
          </a:p>
          <a:p>
            <a:pPr algn="ctr">
              <a:defRPr/>
            </a:pPr>
            <a:endParaRPr lang="en-GB" sz="3200" dirty="0" smtClean="0"/>
          </a:p>
          <a:p>
            <a:pPr algn="ctr">
              <a:defRPr/>
            </a:pPr>
            <a:r>
              <a:rPr lang="en-GB" sz="3200" dirty="0" smtClean="0"/>
              <a:t>Follow </a:t>
            </a:r>
            <a:r>
              <a:rPr lang="en-GB" sz="3200" dirty="0"/>
              <a:t>us on twitter:</a:t>
            </a:r>
          </a:p>
          <a:p>
            <a:pPr algn="ctr">
              <a:defRPr/>
            </a:pPr>
            <a:r>
              <a:rPr lang="en-GB" sz="3200" dirty="0"/>
              <a:t> @digitalcuration and #ukdcc</a:t>
            </a:r>
          </a:p>
          <a:p>
            <a:endParaRPr lang="en-GB" dirty="0"/>
          </a:p>
        </p:txBody>
      </p:sp>
      <p:pic>
        <p:nvPicPr>
          <p:cNvPr id="4" name="Picture 1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2881"/>
          <a:stretch/>
        </p:blipFill>
        <p:spPr bwMode="auto">
          <a:xfrm>
            <a:off x="8376174" y="0"/>
            <a:ext cx="804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89067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440750"/>
            <a:ext cx="8363272" cy="683994"/>
          </a:xfrm>
        </p:spPr>
        <p:txBody>
          <a:bodyPr/>
          <a:lstStyle/>
          <a:p>
            <a:r>
              <a:rPr lang="en-GB" altLang="en-US" dirty="0" smtClean="0"/>
              <a:t>What does data management involve?</a:t>
            </a:r>
          </a:p>
        </p:txBody>
      </p:sp>
      <p:sp>
        <p:nvSpPr>
          <p:cNvPr id="7" name="Rectangle 3"/>
          <p:cNvSpPr txBox="1">
            <a:spLocks noChangeArrowheads="1"/>
          </p:cNvSpPr>
          <p:nvPr/>
        </p:nvSpPr>
        <p:spPr>
          <a:xfrm>
            <a:off x="313656" y="1556792"/>
            <a:ext cx="7772400" cy="4896544"/>
          </a:xfrm>
          <a:prstGeom prst="rect">
            <a:avLst/>
          </a:prstGeom>
        </p:spPr>
        <p:txBody>
          <a:bodyPr vert="horz" lIns="91440" tIns="45720" rIns="91440" bIns="45720" rtlCol="0">
            <a:normAutofit fontScale="70000" lnSpcReduction="20000"/>
          </a:bodyPr>
          <a:lstStyle>
            <a:lvl1pPr marL="0" indent="0" algn="l" defTabSz="914400" rtl="0" eaLnBrk="1" latinLnBrk="0" hangingPunct="1">
              <a:spcBef>
                <a:spcPct val="20000"/>
              </a:spcBef>
              <a:spcAft>
                <a:spcPts val="600"/>
              </a:spcAft>
              <a:buFont typeface="Arial" pitchFamily="34" charset="0"/>
              <a:buNone/>
              <a:defRPr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indent="-457200">
              <a:spcAft>
                <a:spcPct val="30000"/>
              </a:spcAft>
              <a:buFont typeface="Arial" panose="020B0604020202020204" pitchFamily="34" charset="0"/>
              <a:buChar char="•"/>
            </a:pPr>
            <a:r>
              <a:rPr lang="en-GB" altLang="en-US" sz="3100" dirty="0" smtClean="0">
                <a:cs typeface="Trebuchet MS"/>
              </a:rPr>
              <a:t>Data Management Planning</a:t>
            </a:r>
          </a:p>
          <a:p>
            <a:pPr marL="457200" indent="-457200">
              <a:spcAft>
                <a:spcPct val="30000"/>
              </a:spcAft>
              <a:buFont typeface="Arial" panose="020B0604020202020204" pitchFamily="34" charset="0"/>
              <a:buChar char="•"/>
            </a:pPr>
            <a:r>
              <a:rPr lang="en-GB" altLang="en-US" sz="3100" dirty="0" smtClean="0">
                <a:cs typeface="Trebuchet MS"/>
              </a:rPr>
              <a:t>Creating data </a:t>
            </a:r>
          </a:p>
          <a:p>
            <a:pPr marL="457200" indent="-457200">
              <a:spcAft>
                <a:spcPct val="30000"/>
              </a:spcAft>
              <a:buFont typeface="Arial" panose="020B0604020202020204" pitchFamily="34" charset="0"/>
              <a:buChar char="•"/>
            </a:pPr>
            <a:r>
              <a:rPr lang="en-GB" altLang="en-US" sz="3100" dirty="0" smtClean="0">
                <a:cs typeface="Trebuchet MS"/>
              </a:rPr>
              <a:t>Analysing data</a:t>
            </a:r>
          </a:p>
          <a:p>
            <a:pPr marL="457200" indent="-457200">
              <a:spcAft>
                <a:spcPct val="30000"/>
              </a:spcAft>
              <a:buFont typeface="Arial" panose="020B0604020202020204" pitchFamily="34" charset="0"/>
              <a:buChar char="•"/>
            </a:pPr>
            <a:r>
              <a:rPr lang="en-GB" altLang="en-US" sz="3100" dirty="0" smtClean="0">
                <a:cs typeface="Trebuchet MS"/>
              </a:rPr>
              <a:t>Documenting data</a:t>
            </a:r>
          </a:p>
          <a:p>
            <a:pPr marL="457200" indent="-457200">
              <a:spcAft>
                <a:spcPct val="30000"/>
              </a:spcAft>
              <a:buFont typeface="Arial" panose="020B0604020202020204" pitchFamily="34" charset="0"/>
              <a:buChar char="•"/>
            </a:pPr>
            <a:r>
              <a:rPr lang="en-GB" altLang="en-US" sz="3100" dirty="0" smtClean="0">
                <a:cs typeface="Trebuchet MS"/>
              </a:rPr>
              <a:t>Accessing / (re)using data</a:t>
            </a:r>
          </a:p>
          <a:p>
            <a:pPr marL="457200" indent="-457200">
              <a:spcAft>
                <a:spcPct val="30000"/>
              </a:spcAft>
              <a:buFont typeface="Arial" panose="020B0604020202020204" pitchFamily="34" charset="0"/>
              <a:buChar char="•"/>
            </a:pPr>
            <a:r>
              <a:rPr lang="en-GB" altLang="en-US" sz="3100" dirty="0" smtClean="0">
                <a:cs typeface="Trebuchet MS"/>
              </a:rPr>
              <a:t>Storage and backup</a:t>
            </a:r>
          </a:p>
          <a:p>
            <a:pPr marL="457200" indent="-457200">
              <a:spcAft>
                <a:spcPct val="30000"/>
              </a:spcAft>
              <a:buFont typeface="Arial" panose="020B0604020202020204" pitchFamily="34" charset="0"/>
              <a:buChar char="•"/>
            </a:pPr>
            <a:r>
              <a:rPr lang="en-GB" altLang="en-US" sz="3100" dirty="0" smtClean="0">
                <a:cs typeface="Trebuchet MS"/>
              </a:rPr>
              <a:t>Selecting what to keep</a:t>
            </a:r>
          </a:p>
          <a:p>
            <a:pPr marL="457200" indent="-457200">
              <a:spcAft>
                <a:spcPct val="30000"/>
              </a:spcAft>
              <a:buFont typeface="Arial" panose="020B0604020202020204" pitchFamily="34" charset="0"/>
              <a:buChar char="•"/>
            </a:pPr>
            <a:r>
              <a:rPr lang="en-GB" altLang="en-US" sz="3100" dirty="0" smtClean="0">
                <a:cs typeface="Trebuchet MS"/>
              </a:rPr>
              <a:t>Sharing data</a:t>
            </a:r>
          </a:p>
          <a:p>
            <a:pPr marL="457200" indent="-457200">
              <a:spcAft>
                <a:spcPct val="30000"/>
              </a:spcAft>
              <a:buFont typeface="Arial" panose="020B0604020202020204" pitchFamily="34" charset="0"/>
              <a:buChar char="•"/>
            </a:pPr>
            <a:r>
              <a:rPr lang="en-GB" altLang="en-US" sz="3100" dirty="0" smtClean="0">
                <a:cs typeface="Trebuchet MS"/>
              </a:rPr>
              <a:t>Data licensing and citation</a:t>
            </a:r>
          </a:p>
          <a:p>
            <a:pPr marL="457200" indent="-457200">
              <a:spcAft>
                <a:spcPct val="30000"/>
              </a:spcAft>
              <a:buFont typeface="Arial" panose="020B0604020202020204" pitchFamily="34" charset="0"/>
              <a:buChar char="•"/>
            </a:pPr>
            <a:r>
              <a:rPr lang="en-GB" altLang="en-US" sz="3100" dirty="0" smtClean="0">
                <a:cs typeface="Trebuchet MS"/>
              </a:rPr>
              <a:t>Preserving data</a:t>
            </a:r>
          </a:p>
          <a:p>
            <a:pPr marL="457200" indent="-457200">
              <a:spcAft>
                <a:spcPct val="30000"/>
              </a:spcAft>
              <a:buFont typeface="Arial" panose="020B0604020202020204" pitchFamily="34" charset="0"/>
              <a:buChar char="•"/>
            </a:pPr>
            <a:r>
              <a:rPr lang="en-GB" altLang="en-US" sz="3100" dirty="0" smtClean="0">
                <a:cs typeface="Trebuchet MS"/>
              </a:rPr>
              <a:t>…</a:t>
            </a:r>
          </a:p>
          <a:p>
            <a:pPr>
              <a:spcAft>
                <a:spcPct val="30000"/>
              </a:spcAft>
            </a:pPr>
            <a:endParaRPr lang="en-GB" altLang="en-US" dirty="0" smtClean="0"/>
          </a:p>
          <a:p>
            <a:pPr>
              <a:spcAft>
                <a:spcPct val="30000"/>
              </a:spcAft>
            </a:pPr>
            <a:endParaRPr lang="en-GB" altLang="en-US" dirty="0" smtClean="0"/>
          </a:p>
          <a:p>
            <a:endParaRPr lang="en-GB" altLang="en-US" sz="2000" dirty="0" smtClean="0"/>
          </a:p>
          <a:p>
            <a:endParaRPr lang="en-GB" altLang="en-US" dirty="0" smtClean="0"/>
          </a:p>
          <a:p>
            <a:pPr lvl="1">
              <a:buFont typeface="Arial" pitchFamily="34" charset="0"/>
              <a:buNone/>
            </a:pPr>
            <a:endParaRPr lang="en-GB" altLang="en-US" sz="1800" dirty="0" smtClean="0"/>
          </a:p>
          <a:p>
            <a:pPr lvl="1">
              <a:buFontTx/>
              <a:buNone/>
            </a:pPr>
            <a:endParaRPr lang="en-GB" altLang="en-US" sz="1000" dirty="0" smtClean="0"/>
          </a:p>
        </p:txBody>
      </p:sp>
      <p:sp>
        <p:nvSpPr>
          <p:cNvPr id="8" name="Rectangle 7"/>
          <p:cNvSpPr/>
          <p:nvPr/>
        </p:nvSpPr>
        <p:spPr>
          <a:xfrm>
            <a:off x="3817627" y="3244334"/>
            <a:ext cx="1508746" cy="369332"/>
          </a:xfrm>
          <a:prstGeom prst="rect">
            <a:avLst/>
          </a:prstGeom>
        </p:spPr>
        <p:txBody>
          <a:bodyPr wrap="none">
            <a:spAutoFit/>
          </a:bodyPr>
          <a:lstStyle/>
          <a:p>
            <a:r>
              <a:rPr lang="en-GB" dirty="0" smtClean="0">
                <a:solidFill>
                  <a:schemeClr val="bg1"/>
                </a:solidFill>
                <a:latin typeface="Trebuchet MS" pitchFamily="34" charset="0"/>
              </a:rPr>
              <a:t>CC-BY-NC-SA</a:t>
            </a:r>
            <a:endParaRPr lang="en-GB" dirty="0"/>
          </a:p>
        </p:txBody>
      </p:sp>
      <p:sp>
        <p:nvSpPr>
          <p:cNvPr id="9" name="Rectangle 8"/>
          <p:cNvSpPr/>
          <p:nvPr/>
        </p:nvSpPr>
        <p:spPr>
          <a:xfrm>
            <a:off x="3817627" y="3244334"/>
            <a:ext cx="1508746" cy="369332"/>
          </a:xfrm>
          <a:prstGeom prst="rect">
            <a:avLst/>
          </a:prstGeom>
        </p:spPr>
        <p:txBody>
          <a:bodyPr wrap="none">
            <a:spAutoFit/>
          </a:bodyPr>
          <a:lstStyle/>
          <a:p>
            <a:r>
              <a:rPr lang="en-GB" dirty="0" smtClean="0">
                <a:solidFill>
                  <a:schemeClr val="bg1"/>
                </a:solidFill>
                <a:latin typeface="Trebuchet MS" pitchFamily="34" charset="0"/>
              </a:rPr>
              <a:t>CC-BY-NC-SA</a:t>
            </a:r>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2200" y="3459362"/>
            <a:ext cx="2487290" cy="3272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581732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396815"/>
            <a:ext cx="8229600" cy="769590"/>
          </a:xfrm>
        </p:spPr>
        <p:txBody>
          <a:bodyPr>
            <a:normAutofit/>
          </a:bodyPr>
          <a:lstStyle/>
          <a:p>
            <a:r>
              <a:rPr lang="en-GB" altLang="en-US" dirty="0" smtClean="0"/>
              <a:t>Reasons to manage and share data</a:t>
            </a:r>
          </a:p>
        </p:txBody>
      </p:sp>
      <p:sp>
        <p:nvSpPr>
          <p:cNvPr id="2" name="TextBox 1"/>
          <p:cNvSpPr txBox="1"/>
          <p:nvPr/>
        </p:nvSpPr>
        <p:spPr>
          <a:xfrm>
            <a:off x="251521" y="1340768"/>
            <a:ext cx="2808311" cy="3970318"/>
          </a:xfrm>
          <a:prstGeom prst="rect">
            <a:avLst/>
          </a:prstGeom>
          <a:noFill/>
          <a:ln>
            <a:solidFill>
              <a:schemeClr val="accent6"/>
            </a:solidFill>
          </a:ln>
        </p:spPr>
        <p:txBody>
          <a:bodyPr wrap="square" rtlCol="0">
            <a:spAutoFit/>
          </a:bodyPr>
          <a:lstStyle/>
          <a:p>
            <a:r>
              <a:rPr lang="en-GB" b="1" dirty="0"/>
              <a:t>B</a:t>
            </a:r>
            <a:r>
              <a:rPr lang="en-GB" b="1" dirty="0" smtClean="0"/>
              <a:t>enefits for researchers</a:t>
            </a:r>
          </a:p>
          <a:p>
            <a:endParaRPr lang="en-GB" dirty="0"/>
          </a:p>
          <a:p>
            <a:pPr marL="285750" indent="-285750">
              <a:buFont typeface="Arial" panose="020B0604020202020204" pitchFamily="34" charset="0"/>
              <a:buChar char="•"/>
            </a:pPr>
            <a:r>
              <a:rPr lang="en-GB" altLang="en-US" dirty="0" smtClean="0"/>
              <a:t>To make research </a:t>
            </a:r>
            <a:r>
              <a:rPr lang="en-GB" altLang="en-US" dirty="0"/>
              <a:t>easier!</a:t>
            </a:r>
          </a:p>
          <a:p>
            <a:pPr marL="285750" indent="-285750">
              <a:buFont typeface="Arial" panose="020B0604020202020204" pitchFamily="34" charset="0"/>
              <a:buChar char="•"/>
            </a:pPr>
            <a:endParaRPr lang="en-GB" altLang="en-US" dirty="0" smtClean="0"/>
          </a:p>
          <a:p>
            <a:pPr marL="285750" indent="-285750">
              <a:buFont typeface="Arial" panose="020B0604020202020204" pitchFamily="34" charset="0"/>
              <a:buChar char="•"/>
            </a:pPr>
            <a:r>
              <a:rPr lang="en-GB" altLang="en-US" dirty="0" smtClean="0"/>
              <a:t>Stop </a:t>
            </a:r>
            <a:r>
              <a:rPr lang="en-GB" altLang="en-US" dirty="0"/>
              <a:t>yourself drowning in irrelevant </a:t>
            </a:r>
            <a:r>
              <a:rPr lang="en-GB" altLang="en-US" dirty="0" smtClean="0"/>
              <a:t>stuff</a:t>
            </a:r>
          </a:p>
          <a:p>
            <a:pPr marL="285750" indent="-285750">
              <a:buFont typeface="Arial" panose="020B0604020202020204" pitchFamily="34" charset="0"/>
              <a:buChar char="•"/>
            </a:pPr>
            <a:endParaRPr lang="en-GB" altLang="en-US" dirty="0" smtClean="0"/>
          </a:p>
          <a:p>
            <a:pPr marL="285750" indent="-285750">
              <a:buFont typeface="Arial" panose="020B0604020202020204" pitchFamily="34" charset="0"/>
              <a:buChar char="•"/>
            </a:pPr>
            <a:r>
              <a:rPr lang="en-GB" altLang="en-US" dirty="0" smtClean="0"/>
              <a:t>Make sure you can understand and reuse your </a:t>
            </a:r>
            <a:r>
              <a:rPr lang="en-GB" altLang="en-US" dirty="0"/>
              <a:t>data </a:t>
            </a:r>
            <a:r>
              <a:rPr lang="en-GB" altLang="en-US" dirty="0" smtClean="0"/>
              <a:t>again later</a:t>
            </a:r>
          </a:p>
          <a:p>
            <a:pPr marL="285750" indent="-285750">
              <a:buFont typeface="Arial" panose="020B0604020202020204" pitchFamily="34" charset="0"/>
              <a:buChar char="•"/>
            </a:pPr>
            <a:endParaRPr lang="en-GB" altLang="en-US" dirty="0" smtClean="0"/>
          </a:p>
          <a:p>
            <a:pPr marL="285750" indent="-285750">
              <a:buFont typeface="Arial" panose="020B0604020202020204" pitchFamily="34" charset="0"/>
              <a:buChar char="•"/>
            </a:pPr>
            <a:r>
              <a:rPr lang="en-GB" altLang="en-US" dirty="0" smtClean="0"/>
              <a:t>Advance your career – data is growing in significance</a:t>
            </a:r>
          </a:p>
        </p:txBody>
      </p:sp>
      <p:sp>
        <p:nvSpPr>
          <p:cNvPr id="5" name="TextBox 4"/>
          <p:cNvSpPr txBox="1"/>
          <p:nvPr/>
        </p:nvSpPr>
        <p:spPr>
          <a:xfrm>
            <a:off x="3203848" y="1340768"/>
            <a:ext cx="2736304" cy="4493538"/>
          </a:xfrm>
          <a:prstGeom prst="rect">
            <a:avLst/>
          </a:prstGeom>
          <a:noFill/>
          <a:ln>
            <a:solidFill>
              <a:schemeClr val="accent6"/>
            </a:solidFill>
          </a:ln>
        </p:spPr>
        <p:txBody>
          <a:bodyPr wrap="square" rtlCol="0">
            <a:spAutoFit/>
          </a:bodyPr>
          <a:lstStyle/>
          <a:p>
            <a:r>
              <a:rPr lang="en-GB" b="1" dirty="0" smtClean="0"/>
              <a:t>Research integrity</a:t>
            </a:r>
          </a:p>
          <a:p>
            <a:endParaRPr lang="en-GB" sz="1600" dirty="0"/>
          </a:p>
          <a:p>
            <a:pPr marL="285750" indent="-285750">
              <a:buFont typeface="Arial" panose="020B0604020202020204" pitchFamily="34" charset="0"/>
              <a:buChar char="•"/>
            </a:pPr>
            <a:r>
              <a:rPr lang="en-GB" altLang="en-US" dirty="0"/>
              <a:t>To avoid accusations of fraud or bad science</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Evidence findings and enable validation of research methods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Meet codes of practice on research conduct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Many research funders worldwide now require Data Management and Sharing Plans</a:t>
            </a:r>
            <a:endParaRPr lang="en-GB" dirty="0"/>
          </a:p>
        </p:txBody>
      </p:sp>
      <p:sp>
        <p:nvSpPr>
          <p:cNvPr id="6" name="TextBox 5"/>
          <p:cNvSpPr txBox="1"/>
          <p:nvPr/>
        </p:nvSpPr>
        <p:spPr>
          <a:xfrm>
            <a:off x="6084168" y="1340768"/>
            <a:ext cx="2736304" cy="4770537"/>
          </a:xfrm>
          <a:prstGeom prst="rect">
            <a:avLst/>
          </a:prstGeom>
          <a:noFill/>
          <a:ln>
            <a:solidFill>
              <a:schemeClr val="accent6"/>
            </a:solidFill>
          </a:ln>
        </p:spPr>
        <p:txBody>
          <a:bodyPr wrap="square" rtlCol="0">
            <a:spAutoFit/>
          </a:bodyPr>
          <a:lstStyle/>
          <a:p>
            <a:r>
              <a:rPr lang="en-GB" b="1" dirty="0" smtClean="0"/>
              <a:t>Potential to share data</a:t>
            </a:r>
          </a:p>
          <a:p>
            <a:endParaRPr lang="en-GB" sz="1600" dirty="0"/>
          </a:p>
          <a:p>
            <a:pPr marL="285750" indent="-285750">
              <a:buFont typeface="Arial" panose="020B0604020202020204" pitchFamily="34" charset="0"/>
              <a:buChar char="•"/>
            </a:pPr>
            <a:r>
              <a:rPr lang="en-GB" dirty="0" smtClean="0"/>
              <a:t>So others can reuse and build on your data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altLang="en-US" dirty="0"/>
              <a:t>To </a:t>
            </a:r>
            <a:r>
              <a:rPr lang="en-GB" altLang="en-US" dirty="0" smtClean="0"/>
              <a:t>gain credit – several studies have shown higher citation rates when data are shared</a:t>
            </a:r>
          </a:p>
          <a:p>
            <a:pPr marL="285750" indent="-285750">
              <a:buFont typeface="Arial" panose="020B0604020202020204" pitchFamily="34" charset="0"/>
              <a:buChar char="•"/>
            </a:pPr>
            <a:endParaRPr lang="en-GB" altLang="en-US" dirty="0"/>
          </a:p>
          <a:p>
            <a:pPr marL="285750" indent="-285750">
              <a:buFont typeface="Arial" panose="020B0604020202020204" pitchFamily="34" charset="0"/>
              <a:buChar char="•"/>
            </a:pPr>
            <a:r>
              <a:rPr lang="en-GB" altLang="en-US" dirty="0" smtClean="0"/>
              <a:t>For greater visibility, impact and new research collaborations</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Promote innovation and allow </a:t>
            </a:r>
            <a:r>
              <a:rPr lang="en-GB" dirty="0"/>
              <a:t>research in your field </a:t>
            </a:r>
            <a:r>
              <a:rPr lang="en-GB" dirty="0" smtClean="0"/>
              <a:t>to </a:t>
            </a:r>
            <a:r>
              <a:rPr lang="en-GB" dirty="0"/>
              <a:t>advance </a:t>
            </a:r>
            <a:r>
              <a:rPr lang="en-GB" dirty="0" smtClean="0"/>
              <a:t>faster</a:t>
            </a:r>
            <a:endParaRPr lang="en-GB" dirty="0"/>
          </a:p>
        </p:txBody>
      </p:sp>
    </p:spTree>
    <p:extLst>
      <p:ext uri="{BB962C8B-B14F-4D97-AF65-F5344CB8AC3E}">
        <p14:creationId xmlns:p14="http://schemas.microsoft.com/office/powerpoint/2010/main" val="132709945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82600" y="414338"/>
            <a:ext cx="8229600" cy="1143000"/>
          </a:xfrm>
        </p:spPr>
        <p:txBody>
          <a:bodyPr>
            <a:noAutofit/>
          </a:bodyPr>
          <a:lstStyle/>
          <a:p>
            <a:r>
              <a:rPr lang="en-GB" altLang="en-US" dirty="0" smtClean="0"/>
              <a:t>Managing and sharing data: </a:t>
            </a:r>
            <a:br>
              <a:rPr lang="en-GB" altLang="en-US" dirty="0" smtClean="0"/>
            </a:br>
            <a:r>
              <a:rPr lang="en-GB" altLang="en-US" dirty="0" smtClean="0"/>
              <a:t>a best practice guide</a:t>
            </a:r>
          </a:p>
        </p:txBody>
      </p:sp>
      <p:pic>
        <p:nvPicPr>
          <p:cNvPr id="2" name="Picture 1"/>
          <p:cNvPicPr>
            <a:picLocks noChangeAspect="1"/>
          </p:cNvPicPr>
          <p:nvPr/>
        </p:nvPicPr>
        <p:blipFill>
          <a:blip r:embed="rId2" cstate="print"/>
          <a:stretch>
            <a:fillRect/>
          </a:stretch>
        </p:blipFill>
        <p:spPr>
          <a:xfrm>
            <a:off x="1178694" y="1832553"/>
            <a:ext cx="2889250" cy="4094162"/>
          </a:xfrm>
          <a:prstGeom prst="rect">
            <a:avLst/>
          </a:prstGeom>
          <a:ln>
            <a:solidFill>
              <a:schemeClr val="bg1">
                <a:lumMod val="65000"/>
              </a:schemeClr>
            </a:solidFill>
          </a:ln>
        </p:spPr>
      </p:pic>
      <p:sp>
        <p:nvSpPr>
          <p:cNvPr id="3" name="Rectangle 2"/>
          <p:cNvSpPr/>
          <p:nvPr/>
        </p:nvSpPr>
        <p:spPr>
          <a:xfrm>
            <a:off x="179512" y="6309320"/>
            <a:ext cx="8964488" cy="461665"/>
          </a:xfrm>
          <a:prstGeom prst="rect">
            <a:avLst/>
          </a:prstGeom>
        </p:spPr>
        <p:txBody>
          <a:bodyPr wrap="square">
            <a:spAutoFit/>
          </a:bodyPr>
          <a:lstStyle/>
          <a:p>
            <a:pPr algn="ctr">
              <a:buClr>
                <a:schemeClr val="bg1"/>
              </a:buClr>
              <a:defRPr/>
            </a:pPr>
            <a:r>
              <a:rPr lang="en-GB" altLang="en-US" sz="2400" dirty="0">
                <a:hlinkClick r:id="rId3"/>
              </a:rPr>
              <a:t>http://data-archive.ac.uk/media/2894/managingsharing.pdf</a:t>
            </a:r>
            <a:r>
              <a:rPr lang="en-GB" altLang="en-US" sz="2400" dirty="0"/>
              <a:t> </a:t>
            </a:r>
          </a:p>
        </p:txBody>
      </p:sp>
      <p:pic>
        <p:nvPicPr>
          <p:cNvPr id="7" name="Picture 6" descr="Capture.PNG"/>
          <p:cNvPicPr>
            <a:picLocks noChangeAspect="1"/>
          </p:cNvPicPr>
          <p:nvPr/>
        </p:nvPicPr>
        <p:blipFill>
          <a:blip r:embed="rId4" cstate="print"/>
          <a:stretch>
            <a:fillRect/>
          </a:stretch>
        </p:blipFill>
        <p:spPr>
          <a:xfrm>
            <a:off x="4906931" y="1895881"/>
            <a:ext cx="2473381" cy="3967505"/>
          </a:xfrm>
          <a:prstGeom prst="rect">
            <a:avLst/>
          </a:prstGeom>
        </p:spPr>
      </p:pic>
    </p:spTree>
    <p:extLst>
      <p:ext uri="{BB962C8B-B14F-4D97-AF65-F5344CB8AC3E}">
        <p14:creationId xmlns:p14="http://schemas.microsoft.com/office/powerpoint/2010/main" val="268341732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MANTRA online training for RDM</a:t>
            </a:r>
            <a:endParaRPr lang="en-GB" dirty="0"/>
          </a:p>
        </p:txBody>
      </p:sp>
      <p:pic>
        <p:nvPicPr>
          <p:cNvPr id="6" name="Picture 5" descr="Capture.PNG"/>
          <p:cNvPicPr>
            <a:picLocks noChangeAspect="1"/>
          </p:cNvPicPr>
          <p:nvPr/>
        </p:nvPicPr>
        <p:blipFill>
          <a:blip r:embed="rId3" cstate="print"/>
          <a:stretch>
            <a:fillRect/>
          </a:stretch>
        </p:blipFill>
        <p:spPr>
          <a:xfrm>
            <a:off x="1043608" y="1340768"/>
            <a:ext cx="7100900" cy="4952783"/>
          </a:xfrm>
          <a:prstGeom prst="rect">
            <a:avLst/>
          </a:prstGeom>
        </p:spPr>
      </p:pic>
      <p:sp>
        <p:nvSpPr>
          <p:cNvPr id="7" name="Rectangle 6"/>
          <p:cNvSpPr/>
          <p:nvPr/>
        </p:nvSpPr>
        <p:spPr>
          <a:xfrm>
            <a:off x="1979712" y="6309320"/>
            <a:ext cx="4407938" cy="830997"/>
          </a:xfrm>
          <a:prstGeom prst="rect">
            <a:avLst/>
          </a:prstGeom>
        </p:spPr>
        <p:txBody>
          <a:bodyPr wrap="square">
            <a:spAutoFit/>
          </a:bodyPr>
          <a:lstStyle/>
          <a:p>
            <a:r>
              <a:rPr lang="en-GB" sz="2400" dirty="0" smtClean="0">
                <a:hlinkClick r:id="rId4"/>
              </a:rPr>
              <a:t>http://datalib.edina.ac.uk/mantra</a:t>
            </a:r>
            <a:endParaRPr lang="en-GB" sz="2400" dirty="0" smtClean="0"/>
          </a:p>
          <a:p>
            <a:endParaRPr lang="en-GB" sz="2400" dirty="0"/>
          </a:p>
        </p:txBody>
      </p:sp>
    </p:spTree>
    <p:extLst>
      <p:ext uri="{BB962C8B-B14F-4D97-AF65-F5344CB8AC3E}">
        <p14:creationId xmlns:p14="http://schemas.microsoft.com/office/powerpoint/2010/main" val="1452244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DCC ‘How to’ guides</a:t>
            </a:r>
            <a:endParaRPr lang="en-GB" dirty="0"/>
          </a:p>
        </p:txBody>
      </p:sp>
      <p:sp>
        <p:nvSpPr>
          <p:cNvPr id="3" name="Content Placeholder 2"/>
          <p:cNvSpPr>
            <a:spLocks noGrp="1"/>
          </p:cNvSpPr>
          <p:nvPr>
            <p:ph idx="1"/>
          </p:nvPr>
        </p:nvSpPr>
        <p:spPr>
          <a:xfrm>
            <a:off x="323528" y="1412776"/>
            <a:ext cx="8568952" cy="5001419"/>
          </a:xfrm>
        </p:spPr>
        <p:txBody>
          <a:bodyPr>
            <a:normAutofit/>
          </a:bodyPr>
          <a:lstStyle/>
          <a:p>
            <a:pPr marL="457200" indent="-457200">
              <a:spcAft>
                <a:spcPts val="1200"/>
              </a:spcAft>
              <a:buFont typeface="Arial" panose="020B0604020202020204" pitchFamily="34" charset="0"/>
              <a:buChar char="•"/>
            </a:pPr>
            <a:r>
              <a:rPr lang="en-GB" dirty="0" smtClean="0"/>
              <a:t>How to appraise </a:t>
            </a:r>
            <a:r>
              <a:rPr lang="en-GB" dirty="0"/>
              <a:t>and select research </a:t>
            </a:r>
            <a:r>
              <a:rPr lang="en-GB" dirty="0" smtClean="0"/>
              <a:t>data</a:t>
            </a:r>
          </a:p>
          <a:p>
            <a:pPr marL="457200" indent="-457200">
              <a:spcAft>
                <a:spcPts val="1200"/>
              </a:spcAft>
              <a:buFont typeface="Arial" panose="020B0604020202020204" pitchFamily="34" charset="0"/>
              <a:buChar char="•"/>
            </a:pPr>
            <a:r>
              <a:rPr lang="en-GB" dirty="0" smtClean="0"/>
              <a:t>How to cite </a:t>
            </a:r>
            <a:r>
              <a:rPr lang="en-GB" dirty="0"/>
              <a:t>datasets and link to publications </a:t>
            </a:r>
            <a:endParaRPr lang="en-GB" b="1" baseline="30000" dirty="0" smtClean="0"/>
          </a:p>
          <a:p>
            <a:pPr marL="457200" indent="-457200">
              <a:spcAft>
                <a:spcPts val="1200"/>
              </a:spcAft>
              <a:buFont typeface="Arial" panose="020B0604020202020204" pitchFamily="34" charset="0"/>
              <a:buChar char="•"/>
            </a:pPr>
            <a:r>
              <a:rPr lang="en-GB" dirty="0"/>
              <a:t>H</a:t>
            </a:r>
            <a:r>
              <a:rPr lang="en-GB" dirty="0" smtClean="0"/>
              <a:t>ow to develop </a:t>
            </a:r>
            <a:r>
              <a:rPr lang="en-GB" dirty="0"/>
              <a:t>a data management </a:t>
            </a:r>
            <a:r>
              <a:rPr lang="en-GB" dirty="0" smtClean="0"/>
              <a:t>plan</a:t>
            </a:r>
          </a:p>
          <a:p>
            <a:pPr marL="457200" indent="-457200">
              <a:spcAft>
                <a:spcPts val="1200"/>
              </a:spcAft>
              <a:buFont typeface="Arial" panose="020B0604020202020204" pitchFamily="34" charset="0"/>
              <a:buChar char="•"/>
            </a:pPr>
            <a:r>
              <a:rPr lang="en-GB" dirty="0" smtClean="0"/>
              <a:t>How to license research data</a:t>
            </a:r>
          </a:p>
          <a:p>
            <a:pPr marL="457200" indent="-457200">
              <a:spcAft>
                <a:spcPts val="1200"/>
              </a:spcAft>
              <a:buFont typeface="Arial" panose="020B0604020202020204" pitchFamily="34" charset="0"/>
              <a:buChar char="•"/>
            </a:pPr>
            <a:r>
              <a:rPr lang="en-GB" dirty="0" smtClean="0"/>
              <a:t>How to track </a:t>
            </a:r>
            <a:r>
              <a:rPr lang="en-GB" dirty="0"/>
              <a:t>the impact of research data with metrics </a:t>
            </a:r>
            <a:endParaRPr lang="en-GB" b="1" baseline="30000" dirty="0" smtClean="0"/>
          </a:p>
          <a:p>
            <a:pPr marL="457200" indent="-457200">
              <a:spcAft>
                <a:spcPts val="1200"/>
              </a:spcAft>
              <a:buFont typeface="Arial" panose="020B0604020202020204" pitchFamily="34" charset="0"/>
              <a:buChar char="•"/>
            </a:pPr>
            <a:r>
              <a:rPr lang="en-GB" dirty="0"/>
              <a:t>H</a:t>
            </a:r>
            <a:r>
              <a:rPr lang="en-GB" dirty="0" smtClean="0"/>
              <a:t>ow to write </a:t>
            </a:r>
            <a:r>
              <a:rPr lang="en-GB" dirty="0"/>
              <a:t>a lay </a:t>
            </a:r>
            <a:r>
              <a:rPr lang="en-GB" dirty="0" smtClean="0"/>
              <a:t>summary</a:t>
            </a:r>
          </a:p>
          <a:p>
            <a:pPr algn="ctr">
              <a:spcAft>
                <a:spcPts val="1200"/>
              </a:spcAft>
            </a:pPr>
            <a:r>
              <a:rPr lang="en-GB" dirty="0" smtClean="0">
                <a:hlinkClick r:id="rId2"/>
              </a:rPr>
              <a:t>www.dcc.ac.uk/resources/how-guides</a:t>
            </a:r>
            <a:r>
              <a:rPr lang="en-GB" dirty="0" smtClean="0"/>
              <a:t> </a:t>
            </a:r>
            <a:endParaRPr lang="en-GB" dirty="0"/>
          </a:p>
        </p:txBody>
      </p:sp>
    </p:spTree>
    <p:extLst>
      <p:ext uri="{BB962C8B-B14F-4D97-AF65-F5344CB8AC3E}">
        <p14:creationId xmlns:p14="http://schemas.microsoft.com/office/powerpoint/2010/main" val="2567954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p:cNvPicPr>
            <a:picLocks noGrp="1" noChangeAspect="1"/>
          </p:cNvPicPr>
          <p:nvPr>
            <p:ph type="pic" idx="1"/>
          </p:nvPr>
        </p:nvPicPr>
        <p:blipFill>
          <a:blip r:embed="rId3">
            <a:extLst>
              <a:ext uri="{28A0092B-C50C-407E-A947-70E740481C1C}">
                <a14:useLocalDpi xmlns:a14="http://schemas.microsoft.com/office/drawing/2010/main" val="0"/>
              </a:ext>
            </a:extLst>
          </a:blip>
          <a:srcRect t="14103" b="14103"/>
          <a:stretch>
            <a:fillRect/>
          </a:stretch>
        </p:blipFill>
        <p:spPr/>
      </p:pic>
      <p:sp>
        <p:nvSpPr>
          <p:cNvPr id="8" name="Text Placeholder 7"/>
          <p:cNvSpPr>
            <a:spLocks noGrp="1"/>
          </p:cNvSpPr>
          <p:nvPr>
            <p:ph type="body" sz="half" idx="2"/>
          </p:nvPr>
        </p:nvSpPr>
        <p:spPr/>
        <p:txBody>
          <a:bodyPr/>
          <a:lstStyle/>
          <a:p>
            <a:endParaRPr lang="en-GB" dirty="0"/>
          </a:p>
        </p:txBody>
      </p:sp>
      <p:sp>
        <p:nvSpPr>
          <p:cNvPr id="2" name="Title 1"/>
          <p:cNvSpPr>
            <a:spLocks noGrp="1"/>
          </p:cNvSpPr>
          <p:nvPr>
            <p:ph type="title"/>
          </p:nvPr>
        </p:nvSpPr>
        <p:spPr/>
        <p:txBody>
          <a:bodyPr>
            <a:normAutofit/>
          </a:bodyPr>
          <a:lstStyle/>
          <a:p>
            <a:r>
              <a:rPr lang="en-GB" sz="2800" b="0" cap="all" dirty="0">
                <a:solidFill>
                  <a:srgbClr val="ED7C00"/>
                </a:solidFill>
                <a:latin typeface="+mn-lt"/>
                <a:ea typeface="+mn-ea"/>
                <a:cs typeface="+mn-cs"/>
              </a:rPr>
              <a:t>What does it mean to be open?</a:t>
            </a:r>
          </a:p>
        </p:txBody>
      </p:sp>
      <p:sp>
        <p:nvSpPr>
          <p:cNvPr id="7" name="TextBox 6"/>
          <p:cNvSpPr txBox="1"/>
          <p:nvPr/>
        </p:nvSpPr>
        <p:spPr>
          <a:xfrm>
            <a:off x="4070834" y="6602987"/>
            <a:ext cx="5196250" cy="246221"/>
          </a:xfrm>
          <a:prstGeom prst="rect">
            <a:avLst/>
          </a:prstGeom>
          <a:noFill/>
        </p:spPr>
        <p:txBody>
          <a:bodyPr wrap="square" rtlCol="0">
            <a:spAutoFit/>
          </a:bodyPr>
          <a:lstStyle/>
          <a:p>
            <a:r>
              <a:rPr lang="en-GB" sz="1000" dirty="0" smtClean="0">
                <a:latin typeface="Trebuchet MS" pitchFamily="34" charset="0"/>
              </a:rPr>
              <a:t>Image by biblioteekje CC-BY-NC-SA www.flickr.com/photos/biblioteekje/3992172265</a:t>
            </a:r>
            <a:endParaRPr lang="en-GB" sz="1000" dirty="0">
              <a:latin typeface="Trebuchet MS"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open science?</a:t>
            </a:r>
            <a:endParaRPr lang="en-GB" dirty="0"/>
          </a:p>
        </p:txBody>
      </p:sp>
      <p:sp>
        <p:nvSpPr>
          <p:cNvPr id="3" name="Content Placeholder 2"/>
          <p:cNvSpPr>
            <a:spLocks noGrp="1"/>
          </p:cNvSpPr>
          <p:nvPr>
            <p:ph idx="1"/>
          </p:nvPr>
        </p:nvSpPr>
        <p:spPr>
          <a:xfrm>
            <a:off x="589084" y="1556792"/>
            <a:ext cx="8159379" cy="4525963"/>
          </a:xfrm>
        </p:spPr>
        <p:txBody>
          <a:bodyPr>
            <a:normAutofit/>
          </a:bodyPr>
          <a:lstStyle/>
          <a:p>
            <a:pPr marL="0" indent="0" algn="ctr">
              <a:buNone/>
            </a:pPr>
            <a:r>
              <a:rPr lang="en-GB" sz="2800" dirty="0" smtClean="0"/>
              <a:t>“science carried out and communicated in a manner which allows others to contribute, collaborate and add to the research effort, with all kinds of data, results and protocols made freely available at different stages of the research process.”</a:t>
            </a:r>
          </a:p>
          <a:p>
            <a:pPr marL="0" indent="0" algn="r">
              <a:buNone/>
            </a:pPr>
            <a:endParaRPr lang="en-GB" sz="2800" dirty="0" smtClean="0"/>
          </a:p>
          <a:p>
            <a:pPr marL="0" indent="0" algn="r">
              <a:buNone/>
            </a:pPr>
            <a:r>
              <a:rPr lang="en-GB" sz="2000" dirty="0" smtClean="0"/>
              <a:t>Research Information Network, Open Science case studies</a:t>
            </a:r>
          </a:p>
          <a:p>
            <a:pPr marL="0" indent="0" algn="r">
              <a:buNone/>
            </a:pPr>
            <a:r>
              <a:rPr lang="en-GB" sz="1800" dirty="0" smtClean="0">
                <a:hlinkClick r:id="rId3"/>
              </a:rPr>
              <a:t>www.rin.ac.uk/our-work/data-management-and-curation/</a:t>
            </a:r>
          </a:p>
          <a:p>
            <a:pPr marL="0" indent="0" algn="r">
              <a:buNone/>
            </a:pPr>
            <a:r>
              <a:rPr lang="en-GB" sz="1800" dirty="0" smtClean="0">
                <a:hlinkClick r:id="rId3"/>
              </a:rPr>
              <a:t>open-science-case-studies</a:t>
            </a:r>
            <a:r>
              <a:rPr lang="en-GB" sz="1800" dirty="0" smtClean="0"/>
              <a:t> </a:t>
            </a:r>
            <a:endParaRPr lang="en-GB" sz="1800" dirty="0"/>
          </a:p>
        </p:txBody>
      </p:sp>
    </p:spTree>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9.9"/>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1409</TotalTime>
  <Words>1695</Words>
  <Application>Microsoft Macintosh PowerPoint</Application>
  <PresentationFormat>Presentazione su schermo (4:3)</PresentationFormat>
  <Paragraphs>291</Paragraphs>
  <Slides>28</Slides>
  <Notes>16</Notes>
  <HiddenSlides>0</HiddenSlides>
  <MMClips>0</MMClips>
  <ScaleCrop>false</ScaleCrop>
  <HeadingPairs>
    <vt:vector size="4" baseType="variant">
      <vt:variant>
        <vt:lpstr>Tema</vt:lpstr>
      </vt:variant>
      <vt:variant>
        <vt:i4>1</vt:i4>
      </vt:variant>
      <vt:variant>
        <vt:lpstr>Titoli diapositive</vt:lpstr>
      </vt:variant>
      <vt:variant>
        <vt:i4>28</vt:i4>
      </vt:variant>
    </vt:vector>
  </HeadingPairs>
  <TitlesOfParts>
    <vt:vector size="29" baseType="lpstr">
      <vt:lpstr>Essential</vt:lpstr>
      <vt:lpstr>Managing data and being open </vt:lpstr>
      <vt:lpstr>Presentazione di PowerPoint</vt:lpstr>
      <vt:lpstr>What does data management involve?</vt:lpstr>
      <vt:lpstr>Reasons to manage and share data</vt:lpstr>
      <vt:lpstr>Managing and sharing data:  a best practice guide</vt:lpstr>
      <vt:lpstr>MANTRA online training for RDM</vt:lpstr>
      <vt:lpstr>DCC ‘How to’ guides</vt:lpstr>
      <vt:lpstr>What does it mean to be open?</vt:lpstr>
      <vt:lpstr>What is open science?</vt:lpstr>
      <vt:lpstr>More than open access publishing</vt:lpstr>
      <vt:lpstr>Open data</vt:lpstr>
      <vt:lpstr>Open methods</vt:lpstr>
      <vt:lpstr>Reliance on specialist research software  Slide from Neil Chue-Hong, Software Sustainability Institute</vt:lpstr>
      <vt:lpstr>Openness at every stage</vt:lpstr>
      <vt:lpstr>Degrees of openness</vt:lpstr>
      <vt:lpstr>Presentazione di PowerPoint</vt:lpstr>
      <vt:lpstr>How to make data open?</vt:lpstr>
      <vt:lpstr>Licensing research data openly</vt:lpstr>
      <vt:lpstr>EUDAT licensing tool</vt:lpstr>
      <vt:lpstr>Metadata standards to use</vt:lpstr>
      <vt:lpstr>Choosing appropriate file formats</vt:lpstr>
      <vt:lpstr>Data repositories</vt:lpstr>
      <vt:lpstr>Citing research data: why?</vt:lpstr>
      <vt:lpstr>How to cite data</vt:lpstr>
      <vt:lpstr>Conduct science in the open</vt:lpstr>
      <vt:lpstr>Collaborate &amp; share: MyExperiment</vt:lpstr>
      <vt:lpstr>Plan for openness from the outset</vt:lpstr>
      <vt:lpstr>Thanks for listening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Conscorcio Madrono</dc:title>
  <dc:creator>Sarah Jones</dc:creator>
  <cp:lastModifiedBy>Silvana Mangiaracina</cp:lastModifiedBy>
  <cp:revision>143</cp:revision>
  <dcterms:created xsi:type="dcterms:W3CDTF">2015-02-21T22:34:51Z</dcterms:created>
  <dcterms:modified xsi:type="dcterms:W3CDTF">2015-11-19T10:15:10Z</dcterms:modified>
</cp:coreProperties>
</file>