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29" r:id="rId1"/>
  </p:sldMasterIdLst>
  <p:notesMasterIdLst>
    <p:notesMasterId r:id="rId55"/>
  </p:notesMasterIdLst>
  <p:handoutMasterIdLst>
    <p:handoutMasterId r:id="rId56"/>
  </p:handoutMasterIdLst>
  <p:sldIdLst>
    <p:sldId id="1035" r:id="rId2"/>
    <p:sldId id="1063" r:id="rId3"/>
    <p:sldId id="939" r:id="rId4"/>
    <p:sldId id="940" r:id="rId5"/>
    <p:sldId id="941" r:id="rId6"/>
    <p:sldId id="944" r:id="rId7"/>
    <p:sldId id="1084" r:id="rId8"/>
    <p:sldId id="948" r:id="rId9"/>
    <p:sldId id="1055" r:id="rId10"/>
    <p:sldId id="1052" r:id="rId11"/>
    <p:sldId id="1053" r:id="rId12"/>
    <p:sldId id="1054" r:id="rId13"/>
    <p:sldId id="1059" r:id="rId14"/>
    <p:sldId id="1038" r:id="rId15"/>
    <p:sldId id="926" r:id="rId16"/>
    <p:sldId id="857" r:id="rId17"/>
    <p:sldId id="1050" r:id="rId18"/>
    <p:sldId id="1076" r:id="rId19"/>
    <p:sldId id="1078" r:id="rId20"/>
    <p:sldId id="1075" r:id="rId21"/>
    <p:sldId id="1085" r:id="rId22"/>
    <p:sldId id="1080" r:id="rId23"/>
    <p:sldId id="1081" r:id="rId24"/>
    <p:sldId id="1082" r:id="rId25"/>
    <p:sldId id="1083" r:id="rId26"/>
    <p:sldId id="953" r:id="rId27"/>
    <p:sldId id="954" r:id="rId28"/>
    <p:sldId id="955" r:id="rId29"/>
    <p:sldId id="957" r:id="rId30"/>
    <p:sldId id="958" r:id="rId31"/>
    <p:sldId id="990" r:id="rId32"/>
    <p:sldId id="961" r:id="rId33"/>
    <p:sldId id="962" r:id="rId34"/>
    <p:sldId id="963" r:id="rId35"/>
    <p:sldId id="971" r:id="rId36"/>
    <p:sldId id="972" r:id="rId37"/>
    <p:sldId id="973" r:id="rId38"/>
    <p:sldId id="974" r:id="rId39"/>
    <p:sldId id="986" r:id="rId40"/>
    <p:sldId id="1048" r:id="rId41"/>
    <p:sldId id="1068" r:id="rId42"/>
    <p:sldId id="1069" r:id="rId43"/>
    <p:sldId id="1077" r:id="rId44"/>
    <p:sldId id="1060" r:id="rId45"/>
    <p:sldId id="1061" r:id="rId46"/>
    <p:sldId id="1079" r:id="rId47"/>
    <p:sldId id="866" r:id="rId48"/>
    <p:sldId id="867" r:id="rId49"/>
    <p:sldId id="868" r:id="rId50"/>
    <p:sldId id="919" r:id="rId51"/>
    <p:sldId id="869" r:id="rId52"/>
    <p:sldId id="1070" r:id="rId53"/>
    <p:sldId id="922" r:id="rId54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hiller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738"/>
    <a:srgbClr val="8A9C7A"/>
    <a:srgbClr val="FFFFFF"/>
    <a:srgbClr val="009900"/>
    <a:srgbClr val="FF3300"/>
    <a:srgbClr val="0033CC"/>
    <a:srgbClr val="990099"/>
    <a:srgbClr val="FF0000"/>
    <a:srgbClr val="0040E6"/>
    <a:srgbClr val="B3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8" autoAdjust="0"/>
    <p:restoredTop sz="91647" autoAdjust="0"/>
  </p:normalViewPr>
  <p:slideViewPr>
    <p:cSldViewPr>
      <p:cViewPr varScale="1">
        <p:scale>
          <a:sx n="133" d="100"/>
          <a:sy n="133" d="100"/>
        </p:scale>
        <p:origin x="120" y="5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56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1CEF795F-4FE1-40FF-A66B-01AB6837A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3738563" y="960438"/>
            <a:ext cx="2763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61" tIns="48331" rIns="96661" bIns="48331"/>
          <a:lstStyle/>
          <a:p>
            <a:pPr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Click to edit Master text styles</a:t>
            </a:r>
          </a:p>
          <a:p>
            <a:pPr marL="482600" lvl="1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Second level</a:t>
            </a:r>
          </a:p>
          <a:p>
            <a:pPr marL="966788" lvl="2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Third level</a:t>
            </a:r>
          </a:p>
          <a:p>
            <a:pPr marL="1449388" lvl="3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Fourth level</a:t>
            </a:r>
          </a:p>
          <a:p>
            <a:pPr marL="1933575" lvl="4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Fifth level</a:t>
            </a: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3819525" y="3760788"/>
            <a:ext cx="276383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61" tIns="48331" rIns="96661" bIns="48331"/>
          <a:lstStyle/>
          <a:p>
            <a:pPr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Click to edit Master text styles</a:t>
            </a:r>
          </a:p>
          <a:p>
            <a:pPr marL="482600" lvl="1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Second level</a:t>
            </a:r>
          </a:p>
          <a:p>
            <a:pPr marL="966788" lvl="2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Third level</a:t>
            </a:r>
          </a:p>
          <a:p>
            <a:pPr marL="1449388" lvl="3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Fourth level</a:t>
            </a:r>
          </a:p>
          <a:p>
            <a:pPr marL="1933575" lvl="4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Fifth level</a:t>
            </a:r>
          </a:p>
        </p:txBody>
      </p:sp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3819525" y="6561138"/>
            <a:ext cx="276383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61" tIns="48331" rIns="96661" bIns="48331"/>
          <a:lstStyle/>
          <a:p>
            <a:pPr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Click to edit Master text styles</a:t>
            </a:r>
          </a:p>
          <a:p>
            <a:pPr marL="482600" lvl="1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Second level</a:t>
            </a:r>
          </a:p>
          <a:p>
            <a:pPr marL="966788" lvl="2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Third level</a:t>
            </a:r>
          </a:p>
          <a:p>
            <a:pPr marL="1449388" lvl="3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Fourth level</a:t>
            </a:r>
          </a:p>
          <a:p>
            <a:pPr marL="1933575" lvl="4" defTabSz="966788">
              <a:spcBef>
                <a:spcPct val="30000"/>
              </a:spcBef>
              <a:defRPr/>
            </a:pPr>
            <a:r>
              <a:rPr lang="en-US" sz="1300">
                <a:latin typeface="Time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6336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22300" y="720725"/>
            <a:ext cx="2982913" cy="167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576638" y="720725"/>
            <a:ext cx="2763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4B45038F-FF47-4375-9D30-F8750E290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0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rgbClr val="8A9C7A"/>
                    </a:gs>
                    <a:gs pos="100000">
                      <a:srgbClr val="3E4738"/>
                    </a:gs>
                  </a:gsLst>
                  <a:lin ang="5400000" scaled="1"/>
                  <a:tileRect/>
                </a:gradFill>
                <a:effectLst>
                  <a:outerShdw blurRad="88900" sx="101000" sy="101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3E4738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165814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153400" cy="8572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28614" y="1456135"/>
            <a:ext cx="4027487" cy="30861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508501" y="1456135"/>
            <a:ext cx="4029075" cy="30861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433763" y="4757738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6108700" y="4757738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46050" y="4770835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C142900C-2FE7-45AE-AD8C-2A6FD0C910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7800" y="571500"/>
            <a:ext cx="7010400" cy="8572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447800" y="1600200"/>
            <a:ext cx="3429000" cy="28575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3429000" cy="28575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200150"/>
            <a:ext cx="8229600" cy="3398044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fld id="{C1992ABD-5F3A-40F3-AA29-F7EE991345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922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4740F7C-98B4-4DFD-B355-A3AB530402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1563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A07D-6C2E-43E9-9B18-5E4388DA06AB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 t="-20000" b="-20000"/>
          <a:stretch>
            <a:fillRect/>
          </a:stretch>
        </p:blipFill>
        <p:spPr bwMode="auto">
          <a:xfrm>
            <a:off x="32" y="750081"/>
            <a:ext cx="9144000" cy="4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48" y="803660"/>
            <a:ext cx="500066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4348" y="2357437"/>
            <a:ext cx="7772400" cy="1125140"/>
          </a:xfrm>
          <a:effectLst/>
        </p:spPr>
        <p:txBody>
          <a:bodyPr anchor="b">
            <a:normAutofit/>
          </a:bodyPr>
          <a:lstStyle>
            <a:lvl1pPr marL="0" indent="0">
              <a:buNone/>
              <a:defRPr sz="2700" b="1">
                <a:solidFill>
                  <a:srgbClr val="8A9C7A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D32E-9D89-4464-A65F-088AF903A32A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357951" y="107139"/>
            <a:ext cx="2143140" cy="182166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6357950" y="1982386"/>
            <a:ext cx="2143125" cy="214313"/>
          </a:xfrm>
        </p:spPr>
        <p:txBody>
          <a:bodyPr>
            <a:noAutofit/>
          </a:bodyPr>
          <a:lstStyle>
            <a:lvl1pPr>
              <a:buNone/>
              <a:defRPr sz="1350">
                <a:latin typeface="Verdana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CFFC8-A9D7-4FB9-B4CD-740B0BA8F0C4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 cstate="print"/>
          <a:srcRect t="-20000" b="-20000"/>
          <a:stretch>
            <a:fillRect/>
          </a:stretch>
        </p:blipFill>
        <p:spPr bwMode="auto">
          <a:xfrm>
            <a:off x="32" y="750081"/>
            <a:ext cx="9144000" cy="4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7BA6-0C96-4D10-8A8D-07A4B0E5E2C9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2" cstate="print"/>
          <a:srcRect t="-20000" b="-20000"/>
          <a:stretch>
            <a:fillRect/>
          </a:stretch>
        </p:blipFill>
        <p:spPr bwMode="auto">
          <a:xfrm>
            <a:off x="32" y="750081"/>
            <a:ext cx="9144000" cy="4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686A-44AC-4987-8C81-19E3FA7A7DDD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 t="-20000" b="-20000"/>
          <a:stretch>
            <a:fillRect/>
          </a:stretch>
        </p:blipFill>
        <p:spPr bwMode="auto">
          <a:xfrm>
            <a:off x="32" y="750081"/>
            <a:ext cx="9144000" cy="4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D19-2154-43A4-B8F3-21174E6FBA30}" type="datetime1">
              <a:rPr lang="de-DE" smtClean="0"/>
              <a:pPr/>
              <a:t>31.05.2016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D227E-7FF6-4A5C-9F82-5F9D08F2CD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mo, Video etc. &quot;special&quot; slides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487354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405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3258741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2049" y="1766887"/>
            <a:ext cx="7690114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48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665"/>
            <a:ext cx="8382000" cy="165045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8596" y="803660"/>
            <a:ext cx="8286808" cy="385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3E4738"/>
                </a:solidFill>
              </a:defRPr>
            </a:lvl1pPr>
          </a:lstStyle>
          <a:p>
            <a:fld id="{32B6994C-88FE-47DE-83EA-2000CB733A15}" type="datetime1">
              <a:rPr lang="de-DE" smtClean="0"/>
              <a:pPr/>
              <a:t>31.05.2016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3E4738"/>
                </a:solidFill>
              </a:defRPr>
            </a:lvl1pPr>
          </a:lstStyle>
          <a:p>
            <a:r>
              <a:rPr lang="de-DE" dirty="0" smtClean="0"/>
              <a:t>Björn Brembs, Freie Universität Berlin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3E4738"/>
                </a:solidFill>
              </a:defRPr>
            </a:lvl1pPr>
          </a:lstStyle>
          <a:p>
            <a:fld id="{F24D227E-7FF6-4A5C-9F82-5F9D08F2CDC5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40" r:id="rId10"/>
    <p:sldLayoutId id="2147483942" r:id="rId11"/>
    <p:sldLayoutId id="2147483943" r:id="rId12"/>
    <p:sldLayoutId id="2147483944" r:id="rId13"/>
    <p:sldLayoutId id="2147483945" r:id="rId14"/>
    <p:sldLayoutId id="2147483946" r:id="rId1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2700" b="0" kern="1200">
          <a:ln>
            <a:solidFill>
              <a:schemeClr val="tx1"/>
            </a:solidFill>
          </a:ln>
          <a:gradFill flip="none" rotWithShape="1">
            <a:gsLst>
              <a:gs pos="0">
                <a:srgbClr val="8A9C7A"/>
              </a:gs>
              <a:gs pos="100000">
                <a:srgbClr val="3E4738"/>
              </a:gs>
            </a:gsLst>
            <a:lin ang="16200000" scaled="1"/>
            <a:tileRect/>
          </a:gradFill>
          <a:effectLst/>
          <a:latin typeface="Verdana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" y="971550"/>
            <a:ext cx="8763000" cy="1102519"/>
          </a:xfrm>
        </p:spPr>
        <p:txBody>
          <a:bodyPr/>
          <a:lstStyle/>
          <a:p>
            <a:r>
              <a:rPr lang="en-US" sz="3200" dirty="0">
                <a:effectLst/>
              </a:rPr>
              <a:t>What does Open Science need?</a:t>
            </a:r>
            <a:r>
              <a:rPr lang="de-DE" sz="3200" dirty="0" smtClean="0">
                <a:effectLst/>
              </a:rPr>
              <a:t/>
            </a:r>
            <a:br>
              <a:rPr lang="de-DE" sz="3200" dirty="0" smtClean="0">
                <a:effectLst/>
              </a:rPr>
            </a:br>
            <a:r>
              <a:rPr lang="de-DE" sz="3200" dirty="0" smtClean="0">
                <a:effectLst/>
              </a:rPr>
              <a:t>Upgrade </a:t>
            </a:r>
            <a:r>
              <a:rPr lang="de-DE" sz="3200" dirty="0" err="1" smtClean="0">
                <a:effectLst/>
              </a:rPr>
              <a:t>the</a:t>
            </a:r>
            <a:r>
              <a:rPr lang="de-DE" sz="3200" dirty="0" smtClean="0">
                <a:effectLst/>
              </a:rPr>
              <a:t> </a:t>
            </a:r>
            <a:r>
              <a:rPr lang="de-DE" sz="3200" dirty="0" err="1" smtClean="0">
                <a:effectLst/>
              </a:rPr>
              <a:t>Scholarly</a:t>
            </a:r>
            <a:r>
              <a:rPr lang="de-DE" sz="3200" dirty="0" smtClean="0">
                <a:effectLst/>
              </a:rPr>
              <a:t> Infrastructure</a:t>
            </a:r>
            <a:endParaRPr lang="en-US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86000" y="3224645"/>
            <a:ext cx="4800600" cy="1885950"/>
          </a:xfrm>
        </p:spPr>
        <p:txBody>
          <a:bodyPr rtlCol="0">
            <a:normAutofit/>
          </a:bodyPr>
          <a:lstStyle/>
          <a:p>
            <a:pPr defTabSz="685772">
              <a:defRPr/>
            </a:pPr>
            <a:r>
              <a:rPr lang="de-DE" sz="2000" dirty="0" smtClean="0"/>
              <a:t>Björn Brembs</a:t>
            </a:r>
          </a:p>
          <a:p>
            <a:pPr defTabSz="685772">
              <a:defRPr/>
            </a:pPr>
            <a:r>
              <a:rPr lang="de-DE" sz="2000" dirty="0" smtClean="0"/>
              <a:t>Universität Regensburg</a:t>
            </a:r>
          </a:p>
          <a:p>
            <a:pPr defTabSz="685772">
              <a:defRPr/>
            </a:pPr>
            <a:r>
              <a:rPr lang="de-DE" sz="2000" dirty="0" smtClean="0"/>
              <a:t>http://brembs.net - @brembs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993457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Infrastructure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Antiquated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functionality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E:\presentations\wrongpublishing\RAL presentation Jan 09.key\droppedImage-23.tiff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0" y="104807"/>
            <a:ext cx="2191789" cy="2928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9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40" b="5832"/>
          <a:stretch/>
        </p:blipFill>
        <p:spPr>
          <a:xfrm>
            <a:off x="3124200" y="861961"/>
            <a:ext cx="3047999" cy="3690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Publishers </a:t>
            </a:r>
            <a:r>
              <a:rPr lang="de-DE" sz="4000" dirty="0" err="1" smtClean="0"/>
              <a:t>parasitize</a:t>
            </a:r>
            <a:r>
              <a:rPr lang="de-DE" sz="4000" dirty="0" smtClean="0"/>
              <a:t> </a:t>
            </a:r>
            <a:r>
              <a:rPr lang="de-DE" sz="4000" dirty="0" err="1" smtClean="0"/>
              <a:t>public</a:t>
            </a:r>
            <a:r>
              <a:rPr lang="de-DE" sz="4000" dirty="0" smtClean="0"/>
              <a:t> </a:t>
            </a:r>
            <a:r>
              <a:rPr lang="de-DE" sz="4000" dirty="0" err="1" smtClean="0"/>
              <a:t>funds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686050" y="1371600"/>
            <a:ext cx="342900" cy="268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076181" y="2485143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[thousand US$/article]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0" y="4512012"/>
            <a:ext cx="2571750" cy="23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extBox 9"/>
          <p:cNvSpPr txBox="1"/>
          <p:nvPr/>
        </p:nvSpPr>
        <p:spPr>
          <a:xfrm>
            <a:off x="3681948" y="4454606"/>
            <a:ext cx="555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Legacy       </a:t>
            </a:r>
            <a:r>
              <a:rPr lang="de-DE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OA 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SciELO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Ubiquity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Scholastica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de-DE" sz="11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ScienceOpen</a:t>
            </a:r>
            <a:r>
              <a:rPr lang="de-DE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etc.)</a:t>
            </a:r>
            <a:endParaRPr lang="de-DE" sz="11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4743451"/>
            <a:ext cx="9152709" cy="425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200" dirty="0"/>
              <a:t>(</a:t>
            </a:r>
            <a:r>
              <a:rPr lang="de-DE" sz="1200" dirty="0" err="1"/>
              <a:t>Sources</a:t>
            </a:r>
            <a:r>
              <a:rPr lang="de-DE" sz="1200" dirty="0"/>
              <a:t>: Van </a:t>
            </a:r>
            <a:r>
              <a:rPr lang="de-DE" sz="1200" dirty="0" err="1"/>
              <a:t>Noorden</a:t>
            </a:r>
            <a:r>
              <a:rPr lang="de-DE" sz="1200" dirty="0"/>
              <a:t>, R. (2013). Open </a:t>
            </a:r>
            <a:r>
              <a:rPr lang="de-DE" sz="1200" dirty="0" err="1"/>
              <a:t>access</a:t>
            </a:r>
            <a:r>
              <a:rPr lang="de-DE" sz="1200" dirty="0"/>
              <a:t>: The </a:t>
            </a:r>
            <a:r>
              <a:rPr lang="de-DE" sz="1200" dirty="0" err="1"/>
              <a:t>true</a:t>
            </a:r>
            <a:r>
              <a:rPr lang="de-DE" sz="1200" dirty="0"/>
              <a:t> </a:t>
            </a:r>
            <a:r>
              <a:rPr lang="de-DE" sz="1200" dirty="0" err="1"/>
              <a:t>cost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science</a:t>
            </a:r>
            <a:r>
              <a:rPr lang="de-DE" sz="1200" dirty="0"/>
              <a:t> </a:t>
            </a:r>
            <a:r>
              <a:rPr lang="de-DE" sz="1200" dirty="0" err="1"/>
              <a:t>publishing</a:t>
            </a:r>
            <a:r>
              <a:rPr lang="de-DE" sz="1200" dirty="0"/>
              <a:t>. </a:t>
            </a:r>
            <a:r>
              <a:rPr lang="de-DE" sz="1200" i="1" dirty="0"/>
              <a:t>Nature</a:t>
            </a:r>
            <a:r>
              <a:rPr lang="de-DE" sz="1200" dirty="0"/>
              <a:t> 495, 426–9; Packer, A. L. (2010). The </a:t>
            </a:r>
            <a:r>
              <a:rPr lang="de-DE" sz="1200" dirty="0" err="1"/>
              <a:t>SciELO</a:t>
            </a:r>
            <a:r>
              <a:rPr lang="de-DE" sz="1200" dirty="0"/>
              <a:t> Open Access: A Gold Way 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South. </a:t>
            </a:r>
            <a:r>
              <a:rPr lang="de-DE" sz="1200" i="1" dirty="0"/>
              <a:t>Can. J. High. </a:t>
            </a:r>
            <a:r>
              <a:rPr lang="de-DE" sz="1200" i="1" dirty="0" err="1"/>
              <a:t>Educ</a:t>
            </a:r>
            <a:r>
              <a:rPr lang="de-DE" sz="1200" i="1" dirty="0"/>
              <a:t>.</a:t>
            </a:r>
            <a:r>
              <a:rPr lang="de-DE" sz="1200" dirty="0"/>
              <a:t> 39, 111–126)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1003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Money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Nothing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Wasting</a:t>
            </a:r>
            <a:r>
              <a:rPr lang="de-DE" dirty="0" smtClean="0"/>
              <a:t> </a:t>
            </a:r>
            <a:r>
              <a:rPr lang="de-DE" dirty="0" err="1" smtClean="0"/>
              <a:t>billions</a:t>
            </a:r>
            <a:r>
              <a:rPr lang="de-DE" dirty="0" smtClean="0"/>
              <a:t> on a </a:t>
            </a:r>
            <a:r>
              <a:rPr lang="de-DE" dirty="0" err="1" smtClean="0"/>
              <a:t>parasitic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6969"/>
            <a:ext cx="3581400" cy="239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012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49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4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err="1" smtClean="0"/>
              <a:t>Methodology</a:t>
            </a:r>
            <a:endParaRPr lang="de-DE" sz="4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09800" y="895350"/>
            <a:ext cx="0" cy="30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0" y="3943350"/>
            <a:ext cx="487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47765" y="4019550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Journal Rank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255452" y="2043571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5443" y="4677234"/>
            <a:ext cx="9182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latin typeface="+mn-lt"/>
              </a:rPr>
              <a:t>Berghmans</a:t>
            </a:r>
            <a:r>
              <a:rPr lang="en-US" sz="1100" dirty="0" smtClean="0">
                <a:latin typeface="+mn-lt"/>
              </a:rPr>
              <a:t> et al. (2002): </a:t>
            </a:r>
            <a:r>
              <a:rPr lang="en-US" sz="1100" dirty="0" err="1" smtClean="0">
                <a:latin typeface="+mn-lt"/>
              </a:rPr>
              <a:t>doi</a:t>
            </a:r>
            <a:r>
              <a:rPr lang="en-US" sz="1100" dirty="0" smtClean="0">
                <a:latin typeface="+mn-lt"/>
              </a:rPr>
              <a:t>: </a:t>
            </a:r>
            <a:r>
              <a:rPr lang="de-DE" sz="1100" dirty="0" smtClean="0">
                <a:latin typeface="+mn-lt"/>
              </a:rPr>
              <a:t>10.1093/</a:t>
            </a:r>
            <a:r>
              <a:rPr lang="de-DE" sz="1100" dirty="0" err="1" smtClean="0">
                <a:latin typeface="+mn-lt"/>
              </a:rPr>
              <a:t>annonc</a:t>
            </a:r>
            <a:r>
              <a:rPr lang="de-DE" sz="1100" dirty="0" smtClean="0">
                <a:latin typeface="+mn-lt"/>
              </a:rPr>
              <a:t>/mdg203, </a:t>
            </a:r>
            <a:r>
              <a:rPr lang="en-US" sz="1100" dirty="0" err="1" smtClean="0">
                <a:latin typeface="+mn-lt"/>
              </a:rPr>
              <a:t>Tressoldi</a:t>
            </a:r>
            <a:r>
              <a:rPr lang="en-US" sz="1100" dirty="0" smtClean="0">
                <a:latin typeface="+mn-lt"/>
              </a:rPr>
              <a:t> et al. </a:t>
            </a:r>
            <a:r>
              <a:rPr lang="en-US" sz="1100" dirty="0">
                <a:latin typeface="+mn-lt"/>
              </a:rPr>
              <a:t>(2013) </a:t>
            </a:r>
            <a:r>
              <a:rPr lang="en-US" sz="1100" dirty="0" smtClean="0">
                <a:latin typeface="+mn-lt"/>
              </a:rPr>
              <a:t>doi:10.1371/journal.pone.0056180, </a:t>
            </a:r>
            <a:r>
              <a:rPr lang="en-US" sz="1100" dirty="0" smtClean="0">
                <a:latin typeface="+mn-lt"/>
                <a:ea typeface="Verdana" pitchFamily="34" charset="0"/>
                <a:cs typeface="Verdana" pitchFamily="34" charset="0"/>
              </a:rPr>
              <a:t>Brembs et al. (2013</a:t>
            </a:r>
            <a:r>
              <a:rPr lang="en-US" sz="1100" dirty="0">
                <a:latin typeface="+mn-lt"/>
                <a:ea typeface="Verdana" pitchFamily="34" charset="0"/>
                <a:cs typeface="Verdana" pitchFamily="34" charset="0"/>
              </a:rPr>
              <a:t>) </a:t>
            </a:r>
            <a:r>
              <a:rPr lang="en-US" sz="1100" dirty="0" smtClean="0">
                <a:latin typeface="+mn-lt"/>
                <a:ea typeface="Verdana" pitchFamily="34" charset="0"/>
                <a:cs typeface="Verdana" pitchFamily="34" charset="0"/>
              </a:rPr>
              <a:t>doi:10.3389/fnhum.2013.00291, </a:t>
            </a:r>
            <a:r>
              <a:rPr lang="en-US" sz="1100" dirty="0">
                <a:latin typeface="+mn-lt"/>
              </a:rPr>
              <a:t>Fraley </a:t>
            </a:r>
            <a:r>
              <a:rPr lang="en-US" sz="1100" dirty="0" smtClean="0">
                <a:latin typeface="+mn-lt"/>
              </a:rPr>
              <a:t>&amp; </a:t>
            </a:r>
            <a:r>
              <a:rPr lang="en-US" sz="1100" dirty="0" err="1" smtClean="0">
                <a:latin typeface="+mn-lt"/>
              </a:rPr>
              <a:t>Vazire</a:t>
            </a:r>
            <a:r>
              <a:rPr lang="en-US" sz="1100" dirty="0" smtClean="0">
                <a:latin typeface="+mn-lt"/>
              </a:rPr>
              <a:t> </a:t>
            </a:r>
            <a:r>
              <a:rPr lang="en-US" sz="1100" dirty="0">
                <a:latin typeface="+mn-lt"/>
              </a:rPr>
              <a:t>(2014) </a:t>
            </a:r>
            <a:r>
              <a:rPr lang="en-US" sz="1100" dirty="0" smtClean="0">
                <a:latin typeface="+mn-lt"/>
              </a:rPr>
              <a:t>doi:10.1371/journal.pone.0109019, </a:t>
            </a:r>
            <a:r>
              <a:rPr lang="de-DE" sz="1100" dirty="0" smtClean="0">
                <a:latin typeface="+mn-lt"/>
              </a:rPr>
              <a:t>Macleod </a:t>
            </a:r>
            <a:r>
              <a:rPr lang="de-DE" sz="1100" dirty="0">
                <a:latin typeface="+mn-lt"/>
              </a:rPr>
              <a:t>et al. (2015) </a:t>
            </a:r>
            <a:r>
              <a:rPr lang="de-DE" sz="1100" dirty="0" smtClean="0">
                <a:latin typeface="+mn-lt"/>
              </a:rPr>
              <a:t>doi:10.1371/journal.pbio.1002273</a:t>
            </a:r>
            <a:endParaRPr lang="de-DE" sz="1100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2038350"/>
            <a:ext cx="4724400" cy="6096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700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err="1" smtClean="0"/>
              <a:t>Misconduct</a:t>
            </a:r>
            <a:endParaRPr lang="de-DE" sz="4800" dirty="0"/>
          </a:p>
        </p:txBody>
      </p:sp>
      <p:sp>
        <p:nvSpPr>
          <p:cNvPr id="3" name="Rechteck 2"/>
          <p:cNvSpPr/>
          <p:nvPr/>
        </p:nvSpPr>
        <p:spPr>
          <a:xfrm>
            <a:off x="0" y="488555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Fang et al. (2012): Misconduct accounts for the majority of retracted scientific publications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doi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10.1073/pnas.1212247109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895350"/>
            <a:ext cx="0" cy="304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09800" y="3943350"/>
            <a:ext cx="487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7765" y="4019550"/>
            <a:ext cx="230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Journal Rank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255452" y="2043571"/>
            <a:ext cx="1303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Fraud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438400" y="1581150"/>
            <a:ext cx="4648200" cy="12954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593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einthegrey.com/wp-content/uploads/2013/03/Carrot_Stick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218" y="57150"/>
            <a:ext cx="496852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80" y="2800350"/>
            <a:ext cx="7772400" cy="1125140"/>
          </a:xfrm>
        </p:spPr>
        <p:txBody>
          <a:bodyPr>
            <a:normAutofit/>
          </a:bodyPr>
          <a:lstStyle/>
          <a:p>
            <a:r>
              <a:rPr lang="en-US" dirty="0" smtClean="0"/>
              <a:t>“High-Impact” journals attract the most unreliable research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812097"/>
            <a:ext cx="4457700" cy="1021556"/>
          </a:xfrm>
        </p:spPr>
        <p:txBody>
          <a:bodyPr/>
          <a:lstStyle/>
          <a:p>
            <a:r>
              <a:rPr lang="de-DE" dirty="0" smtClean="0"/>
              <a:t>So much for that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disaster that is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infrastructure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allzoa.com/wp-content/uploads/2013/06/titanic-sinking-wallpaper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076" y="107139"/>
            <a:ext cx="3233651" cy="24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043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64" y="1188478"/>
            <a:ext cx="5457852" cy="1021556"/>
          </a:xfrm>
        </p:spPr>
        <p:txBody>
          <a:bodyPr/>
          <a:lstStyle/>
          <a:p>
            <a:r>
              <a:rPr lang="de-DE" dirty="0" smtClean="0"/>
              <a:t>Open Access </a:t>
            </a:r>
            <a:r>
              <a:rPr lang="de-DE" dirty="0" err="1" smtClean="0"/>
              <a:t>Activism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76350"/>
            <a:ext cx="7772400" cy="1125140"/>
          </a:xfrm>
        </p:spPr>
        <p:txBody>
          <a:bodyPr/>
          <a:lstStyle/>
          <a:p>
            <a:r>
              <a:rPr lang="en-US" dirty="0" smtClean="0"/>
              <a:t>“Thou shalt be open!”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eloquentscience.com/wp-content/uploads/2013/06/SupportOpenAccess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0058" y="0"/>
            <a:ext cx="1863941" cy="18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2/26/Open_access.svg/2000px-Open_acces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92601"/>
            <a:ext cx="2104604" cy="16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aacademy.org/img/Open-Access-Week-200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96" y="1740811"/>
            <a:ext cx="1447216" cy="14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jsahealthmd.com/wp-content/uploads/2016/01/oa-badge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02529"/>
            <a:ext cx="1742450" cy="16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pjaesthetics.org/public/site/images/pjaeditor/openaccessjournalslogo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59" y="62757"/>
            <a:ext cx="3701941" cy="8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api.ning.com/files/ZiEEyiOcF5SyKGknYc6kQIDm7A8dPVNMhLIu7K3dhBO4XlwF58Ah*T9seAlGor3hEXhMltx0jsv4gUsSd5eKNo30UL3HnJP0/oaweekdoorhangerfront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1062"/>
            <a:ext cx="1547009" cy="20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about.openlibhums.org/wp-content/uploads/2013/09/Open-Access-Buttons-1024x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28" y="3067221"/>
            <a:ext cx="2532756" cy="18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aston.ac.uk/EasysiteWeb/getresource.axd?AssetID=221535&amp;type=full&amp;servicetype=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-19962"/>
            <a:ext cx="7543800" cy="516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98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Scholarly</a:t>
            </a:r>
            <a:r>
              <a:rPr lang="de-DE" sz="4000" dirty="0" smtClean="0"/>
              <a:t> Infrastructure</a:t>
            </a:r>
            <a:endParaRPr lang="en-US" sz="4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4" y="1556187"/>
            <a:ext cx="342476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http://www.liveinthegrey.com/wp-content/uploads/2013/03/Carrot_Stick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1050" y="1795905"/>
            <a:ext cx="3392950" cy="20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presentations\wrongpublishing\RAL presentation Jan 09.key\droppedImage-23.tif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6200" y="1276350"/>
            <a:ext cx="2128698" cy="28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90800" y="609369"/>
            <a:ext cx="38106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400" dirty="0">
                <a:latin typeface="Blackletter686 BT" panose="03040802020608040804" pitchFamily="66" charset="0"/>
              </a:rPr>
              <a:t>an </a:t>
            </a:r>
            <a:r>
              <a:rPr lang="de-DE" sz="4400" dirty="0" err="1">
                <a:latin typeface="Blackletter686 BT" panose="03040802020608040804" pitchFamily="66" charset="0"/>
              </a:rPr>
              <a:t>obscenely</a:t>
            </a:r>
            <a:r>
              <a:rPr lang="de-DE" sz="4400" dirty="0">
                <a:latin typeface="Blackletter686 BT" panose="03040802020608040804" pitchFamily="66" charset="0"/>
              </a:rPr>
              <a:t> expensive </a:t>
            </a:r>
            <a:r>
              <a:rPr lang="de-DE" sz="4400" dirty="0" err="1">
                <a:latin typeface="Blackletter686 BT" panose="03040802020608040804" pitchFamily="66" charset="0"/>
              </a:rPr>
              <a:t>anachronism</a:t>
            </a:r>
            <a:endParaRPr lang="de-DE" sz="4400" dirty="0">
              <a:latin typeface="Blackletter686 BT" panose="0304080202060804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01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s-media-cache-ak0.pinimg.com/736x/17/51/3f/17513f95dfd8e7eecb52cad6ade4b9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172200" cy="51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89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Barend</a:t>
            </a:r>
            <a:r>
              <a:rPr lang="de-DE" dirty="0" smtClean="0"/>
              <a:t> Mons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social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http://www.dtls.nl/wp-content/uploads/2015/01/Barend-Mons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176996"/>
            <a:ext cx="2206752" cy="30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942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etrashblogdotcom.files.wordpress.com/2014/05/wasted-duke-dump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95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1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annheim.de/sites/default/files/media_center_image/34333/morchhof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9144000" cy="61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46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lashdba.files.wordpress.com/2014/09/recycling-b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71" y="0"/>
            <a:ext cx="7026729" cy="51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78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Science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419" y="2900957"/>
            <a:ext cx="7772400" cy="1125140"/>
          </a:xfrm>
        </p:spPr>
        <p:txBody>
          <a:bodyPr/>
          <a:lstStyle/>
          <a:p>
            <a:r>
              <a:rPr lang="de-DE" dirty="0" err="1" smtClean="0"/>
              <a:t>Effortless</a:t>
            </a:r>
            <a:r>
              <a:rPr lang="de-DE" dirty="0" smtClean="0"/>
              <a:t>, </a:t>
            </a:r>
            <a:r>
              <a:rPr lang="de-DE" dirty="0" err="1" smtClean="0"/>
              <a:t>low-risk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default</a:t>
            </a:r>
            <a:r>
              <a:rPr lang="de-DE" dirty="0" smtClean="0"/>
              <a:t>:</a:t>
            </a:r>
          </a:p>
          <a:p>
            <a:r>
              <a:rPr lang="de-DE" dirty="0" smtClean="0"/>
              <a:t>FAIR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http://www.digital-science.com/wp-content/uploads/2014/10/Open_Science_Logo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34547"/>
            <a:ext cx="2231571" cy="276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86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:\dropbox\Camera Uploads\2012-06-15 16.35.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008"/>
            <a:ext cx="2895600" cy="51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S:\dropbox\Camera Uploads\2012-06-15 16.40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09"/>
            <a:ext cx="4419600" cy="24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S:\dropbox\Camera Uploads\2012-06-15 16.41.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47950"/>
            <a:ext cx="4419600" cy="24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1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98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Gill Sans Light" pitchFamily="34" charset="0"/>
              </a:rPr>
              <a:t>Software </a:t>
            </a:r>
            <a:r>
              <a:rPr lang="de-DE" sz="2800" dirty="0" err="1">
                <a:latin typeface="Gill Sans Light" pitchFamily="34" charset="0"/>
              </a:rPr>
              <a:t>to</a:t>
            </a:r>
            <a:r>
              <a:rPr lang="de-DE" sz="2800" dirty="0">
                <a:latin typeface="Gill Sans Light" pitchFamily="34" charset="0"/>
              </a:rPr>
              <a:t> </a:t>
            </a:r>
            <a:r>
              <a:rPr lang="de-DE" sz="2800" dirty="0" err="1">
                <a:latin typeface="Gill Sans Light" pitchFamily="34" charset="0"/>
              </a:rPr>
              <a:t>control</a:t>
            </a:r>
            <a:r>
              <a:rPr lang="de-DE" sz="2800" dirty="0">
                <a:latin typeface="Gill Sans Light" pitchFamily="34" charset="0"/>
              </a:rPr>
              <a:t> </a:t>
            </a:r>
            <a:r>
              <a:rPr lang="de-DE" sz="2800" dirty="0" err="1">
                <a:latin typeface="Gill Sans Light" pitchFamily="34" charset="0"/>
              </a:rPr>
              <a:t>the</a:t>
            </a:r>
            <a:r>
              <a:rPr lang="de-DE" sz="2800" dirty="0">
                <a:latin typeface="Gill Sans Light" pitchFamily="34" charset="0"/>
              </a:rPr>
              <a:t> </a:t>
            </a:r>
            <a:r>
              <a:rPr lang="de-DE" sz="2800" dirty="0" err="1">
                <a:latin typeface="Gill Sans Light" pitchFamily="34" charset="0"/>
              </a:rPr>
              <a:t>experiment</a:t>
            </a:r>
            <a:r>
              <a:rPr lang="de-DE" sz="2800" dirty="0">
                <a:latin typeface="Gill Sans Light" pitchFamily="34" charset="0"/>
              </a:rPr>
              <a:t> </a:t>
            </a:r>
            <a:r>
              <a:rPr lang="de-DE" sz="2800" dirty="0" err="1">
                <a:latin typeface="Gill Sans Light" pitchFamily="34" charset="0"/>
              </a:rPr>
              <a:t>and</a:t>
            </a:r>
            <a:r>
              <a:rPr lang="de-DE" sz="2800" dirty="0">
                <a:latin typeface="Gill Sans Light" pitchFamily="34" charset="0"/>
              </a:rPr>
              <a:t> save </a:t>
            </a:r>
            <a:r>
              <a:rPr lang="de-DE" sz="2800" dirty="0" err="1">
                <a:latin typeface="Gill Sans Light" pitchFamily="34" charset="0"/>
              </a:rPr>
              <a:t>the</a:t>
            </a:r>
            <a:r>
              <a:rPr lang="de-DE" sz="2800" dirty="0">
                <a:latin typeface="Gill Sans Light" pitchFamily="34" charset="0"/>
              </a:rPr>
              <a:t> </a:t>
            </a:r>
            <a:r>
              <a:rPr lang="de-DE" sz="2800" dirty="0" err="1">
                <a:latin typeface="Gill Sans Light" pitchFamily="34" charset="0"/>
              </a:rPr>
              <a:t>data</a:t>
            </a:r>
            <a:endParaRPr lang="de-DE" sz="2800" dirty="0">
              <a:latin typeface="Gill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54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98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Light" pitchFamily="34" charset="0"/>
              </a:rPr>
              <a:t>Software to analyze and visualize the data</a:t>
            </a:r>
          </a:p>
        </p:txBody>
      </p:sp>
    </p:spTree>
    <p:extLst>
      <p:ext uri="{BB962C8B-B14F-4D97-AF65-F5344CB8AC3E}">
        <p14:creationId xmlns:p14="http://schemas.microsoft.com/office/powerpoint/2010/main" val="2001650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GitHub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9150"/>
            <a:ext cx="7485252" cy="43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8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Scholarship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Scientists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</a:t>
            </a:r>
            <a:r>
              <a:rPr lang="de-DE" dirty="0" err="1" smtClean="0"/>
              <a:t>publications</a:t>
            </a:r>
            <a:r>
              <a:rPr lang="de-DE" dirty="0" smtClean="0"/>
              <a:t>,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.huffpost.com/gen/841053/thumbs/r-WORST-PROFESSOR-large570.jpg?1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999" y="113328"/>
            <a:ext cx="4091355" cy="170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32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Scientific Code with Persistent Identifiers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19150"/>
            <a:ext cx="5638800" cy="43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9144000" cy="49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248400" y="2495550"/>
            <a:ext cx="2743200" cy="10668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777079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94" y="-12731"/>
            <a:ext cx="4766306" cy="34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48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8029"/>
            <a:ext cx="4743450" cy="513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354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8029"/>
            <a:ext cx="4743450" cy="513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rhrv.r-forge.r-project.org/css/images/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907695" cy="14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49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2" y="0"/>
            <a:ext cx="7963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86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9" y="62464"/>
            <a:ext cx="6859515" cy="50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795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25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41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3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432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ck to smaller 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3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I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Dysfunctional scholarly literature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s://c479107.ssl.cf2.rackcdn.com/files/2830/width668/journals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r="1691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06"/>
            <a:ext cx="9144000" cy="4914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2841"/>
            <a:ext cx="5916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8A9C7A"/>
                    </a:gs>
                    <a:gs pos="100000">
                      <a:srgbClr val="3E4738"/>
                    </a:gs>
                  </a:gsLst>
                  <a:lin ang="16200000" scaled="1"/>
                  <a:tileRect/>
                </a:gradFill>
                <a:latin typeface="Verdana" pitchFamily="34" charset="0"/>
                <a:ea typeface="+mj-ea"/>
                <a:cs typeface="+mj-cs"/>
              </a:rPr>
              <a:t>The Goal: Research Objects</a:t>
            </a:r>
            <a:endParaRPr lang="de-DE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5054021"/>
            <a:ext cx="361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+mn-lt"/>
              </a:rPr>
              <a:t>Modified</a:t>
            </a:r>
            <a:r>
              <a:rPr lang="de-DE" sz="1600" dirty="0" smtClean="0">
                <a:latin typeface="+mn-lt"/>
              </a:rPr>
              <a:t> </a:t>
            </a:r>
            <a:r>
              <a:rPr lang="de-DE" sz="1600" dirty="0" err="1" smtClean="0">
                <a:latin typeface="+mn-lt"/>
              </a:rPr>
              <a:t>from</a:t>
            </a:r>
            <a:r>
              <a:rPr lang="de-DE" sz="1600" dirty="0" smtClean="0">
                <a:latin typeface="+mn-lt"/>
              </a:rPr>
              <a:t>: http://researchobject.org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6963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575+ </a:t>
            </a:r>
            <a:r>
              <a:rPr lang="de-DE" sz="2800" dirty="0" smtClean="0"/>
              <a:t>such </a:t>
            </a:r>
            <a:r>
              <a:rPr lang="de-DE" sz="2800" dirty="0" err="1" smtClean="0"/>
              <a:t>solutions</a:t>
            </a:r>
            <a:r>
              <a:rPr lang="de-DE" sz="2800" dirty="0" smtClean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counting</a:t>
            </a:r>
            <a:r>
              <a:rPr lang="de-DE" sz="2800" dirty="0" smtClean="0"/>
              <a:t>…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531" y="819150"/>
            <a:ext cx="454146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7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tatic3.fjcdn.com/comments/Blank+_4dc54311698b7393680634b9179cb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3911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73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16740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53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286500" cy="498872"/>
          </a:xfrm>
        </p:spPr>
        <p:txBody>
          <a:bodyPr/>
          <a:lstStyle/>
          <a:p>
            <a:pPr algn="l"/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can</a:t>
            </a:r>
            <a:r>
              <a:rPr lang="de-DE" sz="3200" dirty="0" smtClean="0"/>
              <a:t> </a:t>
            </a:r>
            <a:r>
              <a:rPr lang="de-DE" sz="3200" dirty="0" err="1" smtClean="0"/>
              <a:t>institutions</a:t>
            </a:r>
            <a:r>
              <a:rPr lang="de-DE" sz="3200" dirty="0" smtClean="0"/>
              <a:t> do?</a:t>
            </a:r>
            <a:endParaRPr lang="de-DE" sz="3200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0"/>
            <a:ext cx="5383091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/>
        </p:nvSpPr>
        <p:spPr bwMode="auto">
          <a:xfrm>
            <a:off x="971550" y="3714750"/>
            <a:ext cx="3429000" cy="28575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/>
            <a:endParaRPr lang="de-DE" sz="172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470" y="0"/>
            <a:ext cx="3899788" cy="5143500"/>
          </a:xfrm>
          <a:prstGeom prst="rect">
            <a:avLst/>
          </a:prstGeom>
        </p:spPr>
      </p:pic>
      <p:sp>
        <p:nvSpPr>
          <p:cNvPr id="6" name="Rechteck 6"/>
          <p:cNvSpPr/>
          <p:nvPr/>
        </p:nvSpPr>
        <p:spPr bwMode="auto">
          <a:xfrm>
            <a:off x="6019800" y="3181350"/>
            <a:ext cx="3128458" cy="4572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77" tIns="34289" rIns="68577" bIns="34289" numCol="1" rtlCol="0" anchor="ctr" anchorCtr="0" compatLnSpc="1">
            <a:prstTxWarp prst="textNoShape">
              <a:avLst/>
            </a:prstTxWarp>
          </a:bodyPr>
          <a:lstStyle/>
          <a:p>
            <a:pPr algn="ctr" defTabSz="685574"/>
            <a:endParaRPr lang="de-DE" sz="172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" name="Left-Right Arrow 2"/>
          <p:cNvSpPr/>
          <p:nvPr/>
        </p:nvSpPr>
        <p:spPr>
          <a:xfrm rot="20733710">
            <a:off x="4516731" y="3448049"/>
            <a:ext cx="1447800" cy="381001"/>
          </a:xfrm>
          <a:prstGeom prst="leftRightArrow">
            <a:avLst/>
          </a:prstGeom>
          <a:solidFill>
            <a:srgbClr val="8A9C7A"/>
          </a:solidFill>
          <a:ln>
            <a:solidFill>
              <a:srgbClr val="3E4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0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06" y="438150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Department of Psychology embraces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values of open science and strives for replicable and reproducible research. For this goal we support transparent research with open data, open material, and pre-registrations. Candidates are asked to describe in what way they already pursued and plan to pursue these goals.</a:t>
            </a:r>
          </a:p>
        </p:txBody>
      </p:sp>
      <p:sp>
        <p:nvSpPr>
          <p:cNvPr id="3" name="Textfeld 7"/>
          <p:cNvSpPr txBox="1"/>
          <p:nvPr/>
        </p:nvSpPr>
        <p:spPr>
          <a:xfrm>
            <a:off x="381000" y="356235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Verdana" pitchFamily="34" charset="0"/>
              </a:rPr>
              <a:t>Complete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list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of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publications</a:t>
            </a:r>
            <a:r>
              <a:rPr lang="de-DE" sz="1800" dirty="0" smtClean="0">
                <a:latin typeface="Verdana" pitchFamily="34" charset="0"/>
              </a:rPr>
              <a:t>, </a:t>
            </a:r>
            <a:r>
              <a:rPr lang="de-DE" sz="1800" dirty="0" err="1" smtClean="0">
                <a:latin typeface="Verdana" pitchFamily="34" charset="0"/>
              </a:rPr>
              <a:t>including</a:t>
            </a:r>
            <a:r>
              <a:rPr lang="de-DE" sz="1800" dirty="0" smtClean="0">
                <a:latin typeface="Verdana" pitchFamily="34" charset="0"/>
              </a:rPr>
              <a:t> original </a:t>
            </a:r>
            <a:r>
              <a:rPr lang="de-DE" sz="1800" dirty="0" err="1" smtClean="0">
                <a:latin typeface="Verdana" pitchFamily="34" charset="0"/>
              </a:rPr>
              <a:t>research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papers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as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first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author</a:t>
            </a:r>
            <a:r>
              <a:rPr lang="de-DE" sz="1800" dirty="0" smtClean="0">
                <a:latin typeface="Verdana" pitchFamily="34" charset="0"/>
              </a:rPr>
              <a:t>, </a:t>
            </a:r>
            <a:r>
              <a:rPr lang="de-DE" sz="1800" dirty="0" err="1" smtClean="0">
                <a:latin typeface="Verdana" pitchFamily="34" charset="0"/>
              </a:rPr>
              <a:t>senior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author</a:t>
            </a:r>
            <a:r>
              <a:rPr lang="de-DE" sz="1800" dirty="0" smtClean="0">
                <a:latin typeface="Verdana" pitchFamily="34" charset="0"/>
              </a:rPr>
              <a:t>, </a:t>
            </a:r>
            <a:r>
              <a:rPr lang="de-DE" sz="1800" dirty="0" err="1" smtClean="0">
                <a:latin typeface="Verdana" pitchFamily="34" charset="0"/>
              </a:rPr>
              <a:t>impact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points</a:t>
            </a:r>
            <a:r>
              <a:rPr lang="de-DE" sz="1800" dirty="0" smtClean="0">
                <a:latin typeface="Verdana" pitchFamily="34" charset="0"/>
              </a:rPr>
              <a:t> total </a:t>
            </a:r>
            <a:r>
              <a:rPr lang="de-DE" sz="1800" dirty="0" err="1" smtClean="0">
                <a:latin typeface="Verdana" pitchFamily="34" charset="0"/>
              </a:rPr>
              <a:t>and</a:t>
            </a:r>
            <a:r>
              <a:rPr lang="de-DE" sz="1800" dirty="0" smtClean="0">
                <a:latin typeface="Verdana" pitchFamily="34" charset="0"/>
              </a:rPr>
              <a:t> in </a:t>
            </a:r>
            <a:r>
              <a:rPr lang="de-DE" sz="1800" dirty="0" err="1" smtClean="0">
                <a:latin typeface="Verdana" pitchFamily="34" charset="0"/>
              </a:rPr>
              <a:t>the</a:t>
            </a:r>
            <a:r>
              <a:rPr lang="de-DE" sz="1800" dirty="0" smtClean="0">
                <a:latin typeface="Verdana" pitchFamily="34" charset="0"/>
              </a:rPr>
              <a:t> last 5 </a:t>
            </a:r>
            <a:r>
              <a:rPr lang="de-DE" sz="1800" dirty="0" err="1" smtClean="0">
                <a:latin typeface="Verdana" pitchFamily="34" charset="0"/>
              </a:rPr>
              <a:t>years</a:t>
            </a:r>
            <a:r>
              <a:rPr lang="de-DE" sz="1800" dirty="0" smtClean="0">
                <a:latin typeface="Verdana" pitchFamily="34" charset="0"/>
              </a:rPr>
              <a:t>, </a:t>
            </a:r>
            <a:r>
              <a:rPr lang="de-DE" sz="1800" dirty="0" err="1" smtClean="0">
                <a:latin typeface="Verdana" pitchFamily="34" charset="0"/>
              </a:rPr>
              <a:t>with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marked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first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and</a:t>
            </a:r>
            <a:r>
              <a:rPr lang="de-DE" sz="1800" dirty="0" smtClean="0">
                <a:latin typeface="Verdana" pitchFamily="34" charset="0"/>
              </a:rPr>
              <a:t> last-</a:t>
            </a:r>
            <a:r>
              <a:rPr lang="de-DE" sz="1800" dirty="0" err="1" smtClean="0">
                <a:latin typeface="Verdana" pitchFamily="34" charset="0"/>
              </a:rPr>
              <a:t>authorships</a:t>
            </a:r>
            <a:r>
              <a:rPr lang="de-DE" sz="1800" dirty="0" smtClean="0">
                <a:latin typeface="Verdana" pitchFamily="34" charset="0"/>
              </a:rPr>
              <a:t>, personal </a:t>
            </a:r>
            <a:r>
              <a:rPr lang="de-DE" sz="1800" dirty="0">
                <a:latin typeface="Verdana" pitchFamily="34" charset="0"/>
              </a:rPr>
              <a:t>S</a:t>
            </a:r>
            <a:r>
              <a:rPr lang="de-DE" sz="1800" dirty="0" smtClean="0">
                <a:latin typeface="Verdana" pitchFamily="34" charset="0"/>
              </a:rPr>
              <a:t>cientific </a:t>
            </a:r>
            <a:r>
              <a:rPr lang="de-DE" sz="1800" dirty="0" err="1" smtClean="0">
                <a:latin typeface="Verdana" pitchFamily="34" charset="0"/>
              </a:rPr>
              <a:t>Citations</a:t>
            </a:r>
            <a:r>
              <a:rPr lang="de-DE" sz="1800" dirty="0" smtClean="0">
                <a:latin typeface="Verdana" pitchFamily="34" charset="0"/>
              </a:rPr>
              <a:t> Index (SCI, h-Index </a:t>
            </a:r>
            <a:r>
              <a:rPr lang="de-DE" sz="1800" dirty="0" err="1" smtClean="0">
                <a:latin typeface="Verdana" pitchFamily="34" charset="0"/>
              </a:rPr>
              <a:t>according</a:t>
            </a:r>
            <a:r>
              <a:rPr lang="de-DE" sz="1800" dirty="0" smtClean="0">
                <a:latin typeface="Verdana" pitchFamily="34" charset="0"/>
              </a:rPr>
              <a:t> </a:t>
            </a:r>
            <a:r>
              <a:rPr lang="de-DE" sz="1800" dirty="0" err="1" smtClean="0">
                <a:latin typeface="Verdana" pitchFamily="34" charset="0"/>
              </a:rPr>
              <a:t>to</a:t>
            </a:r>
            <a:r>
              <a:rPr lang="de-DE" sz="1800" dirty="0" smtClean="0">
                <a:latin typeface="Verdana" pitchFamily="34" charset="0"/>
              </a:rPr>
              <a:t> Web </a:t>
            </a:r>
            <a:r>
              <a:rPr lang="de-DE" sz="1800" dirty="0" err="1" smtClean="0">
                <a:latin typeface="Verdana" pitchFamily="34" charset="0"/>
              </a:rPr>
              <a:t>of</a:t>
            </a:r>
            <a:r>
              <a:rPr lang="de-DE" sz="1800" dirty="0" smtClean="0">
                <a:latin typeface="Verdana" pitchFamily="34" charset="0"/>
              </a:rPr>
              <a:t> Science) </a:t>
            </a:r>
            <a:r>
              <a:rPr lang="de-DE" sz="1800" dirty="0" err="1" smtClean="0">
                <a:latin typeface="Verdana" pitchFamily="34" charset="0"/>
              </a:rPr>
              <a:t>for</a:t>
            </a:r>
            <a:r>
              <a:rPr lang="de-DE" sz="1800" dirty="0" smtClean="0">
                <a:latin typeface="Verdana" pitchFamily="34" charset="0"/>
              </a:rPr>
              <a:t> all </a:t>
            </a:r>
            <a:r>
              <a:rPr lang="de-DE" sz="1800" dirty="0" err="1" smtClean="0">
                <a:latin typeface="Verdana" pitchFamily="34" charset="0"/>
              </a:rPr>
              <a:t>publications</a:t>
            </a:r>
            <a:r>
              <a:rPr lang="de-DE" sz="1800" dirty="0" smtClean="0">
                <a:latin typeface="Verdana" pitchFamily="34" charset="0"/>
              </a:rPr>
              <a:t>.</a:t>
            </a:r>
            <a:endParaRPr lang="de-DE" sz="180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1125" y="2114550"/>
            <a:ext cx="1510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smtClean="0"/>
              <a:t>versus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71844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"/>
            <a:ext cx="7538036" cy="51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26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78873"/>
            <a:ext cx="9144000" cy="581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7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Potential </a:t>
            </a:r>
            <a:r>
              <a:rPr lang="de-DE" sz="4000" dirty="0" err="1" smtClean="0"/>
              <a:t>for</a:t>
            </a:r>
            <a:r>
              <a:rPr lang="de-DE" sz="4000" dirty="0" smtClean="0"/>
              <a:t> </a:t>
            </a:r>
            <a:r>
              <a:rPr lang="de-DE" sz="4000" dirty="0"/>
              <a:t>I</a:t>
            </a:r>
            <a:r>
              <a:rPr lang="de-DE" sz="4000" dirty="0" smtClean="0"/>
              <a:t>nnovation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40965"/>
            <a:ext cx="9144000" cy="400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200" dirty="0"/>
              <a:t>(Sources: Van Noorden, R. (2013). Open </a:t>
            </a:r>
            <a:r>
              <a:rPr lang="de-DE" sz="1200" dirty="0" err="1"/>
              <a:t>access</a:t>
            </a:r>
            <a:r>
              <a:rPr lang="de-DE" sz="1200" dirty="0"/>
              <a:t>: The </a:t>
            </a:r>
            <a:r>
              <a:rPr lang="de-DE" sz="1200" dirty="0" err="1"/>
              <a:t>true</a:t>
            </a:r>
            <a:r>
              <a:rPr lang="de-DE" sz="1200" dirty="0"/>
              <a:t> </a:t>
            </a:r>
            <a:r>
              <a:rPr lang="de-DE" sz="1200" dirty="0" err="1"/>
              <a:t>cost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science</a:t>
            </a:r>
            <a:r>
              <a:rPr lang="de-DE" sz="1200" dirty="0"/>
              <a:t> </a:t>
            </a:r>
            <a:r>
              <a:rPr lang="de-DE" sz="1200" dirty="0" err="1"/>
              <a:t>publishing</a:t>
            </a:r>
            <a:r>
              <a:rPr lang="de-DE" sz="1200" dirty="0"/>
              <a:t>. </a:t>
            </a:r>
            <a:r>
              <a:rPr lang="de-DE" sz="1200" i="1" dirty="0" smtClean="0"/>
              <a:t>doi:10.1038/495426a</a:t>
            </a:r>
            <a:r>
              <a:rPr lang="de-DE" sz="1200" dirty="0" smtClean="0"/>
              <a:t>, Packer</a:t>
            </a:r>
            <a:r>
              <a:rPr lang="de-DE" sz="1200" dirty="0"/>
              <a:t>, A. L. (2010). The </a:t>
            </a:r>
            <a:r>
              <a:rPr lang="de-DE" sz="1200" dirty="0" err="1"/>
              <a:t>SciELO</a:t>
            </a:r>
            <a:r>
              <a:rPr lang="de-DE" sz="1200" dirty="0"/>
              <a:t> Open Access: A Gold Way 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South. </a:t>
            </a:r>
            <a:r>
              <a:rPr lang="de-DE" sz="1200" i="1" dirty="0"/>
              <a:t>Can. J. High. </a:t>
            </a:r>
            <a:r>
              <a:rPr lang="de-DE" sz="1200" i="1" dirty="0" err="1"/>
              <a:t>Educ</a:t>
            </a:r>
            <a:r>
              <a:rPr lang="de-DE" sz="1200" i="1" dirty="0"/>
              <a:t>.</a:t>
            </a:r>
            <a:r>
              <a:rPr lang="de-DE" sz="1200" dirty="0"/>
              <a:t> 39, 111–126)</a:t>
            </a:r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27432"/>
            <a:ext cx="3429000" cy="39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-Down Arrow 7"/>
          <p:cNvSpPr/>
          <p:nvPr/>
        </p:nvSpPr>
        <p:spPr>
          <a:xfrm>
            <a:off x="5200650" y="1543050"/>
            <a:ext cx="628650" cy="2800350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 rot="5400000">
            <a:off x="4215299" y="2793183"/>
            <a:ext cx="25993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b="1" dirty="0">
                <a:solidFill>
                  <a:schemeClr val="bg1"/>
                </a:solidFill>
                <a:latin typeface="+mn-lt"/>
              </a:rPr>
              <a:t>Potential for innovation: 9.8b p.a.</a:t>
            </a:r>
            <a:endParaRPr lang="en-US" sz="13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6050" y="1371600"/>
            <a:ext cx="342900" cy="2686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080340" y="2485143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Costs [thousand US$/article]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0" y="4512012"/>
            <a:ext cx="2571750" cy="23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extBox 9"/>
          <p:cNvSpPr txBox="1"/>
          <p:nvPr/>
        </p:nvSpPr>
        <p:spPr>
          <a:xfrm>
            <a:off x="3681948" y="4454606"/>
            <a:ext cx="235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Legacy       SciELO</a:t>
            </a:r>
          </a:p>
        </p:txBody>
      </p:sp>
    </p:spTree>
    <p:extLst>
      <p:ext uri="{BB962C8B-B14F-4D97-AF65-F5344CB8AC3E}">
        <p14:creationId xmlns:p14="http://schemas.microsoft.com/office/powerpoint/2010/main" val="1547128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gemeinsame Sitzung Senat-Hochschulr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31" y="18969"/>
            <a:ext cx="7685169" cy="512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071" y="0"/>
            <a:ext cx="5481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pc="38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1. International </a:t>
            </a:r>
            <a:r>
              <a:rPr lang="de-DE" b="1" spc="38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en-US" b="1" spc="38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5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Antiquated</a:t>
            </a:r>
            <a:r>
              <a:rPr lang="de-DE" sz="4000" dirty="0" smtClean="0"/>
              <a:t> </a:t>
            </a:r>
            <a:r>
              <a:rPr lang="de-DE" sz="4000" dirty="0" err="1" smtClean="0"/>
              <a:t>Functionality</a:t>
            </a:r>
            <a:endParaRPr lang="de-DE" sz="400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029200" y="803659"/>
            <a:ext cx="3429000" cy="433984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Limited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access</a:t>
            </a: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Link-rot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No scientific impact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analysis</a:t>
            </a: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Lousy peer-review </a:t>
            </a: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global search</a:t>
            </a: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No functional hyperlinks</a:t>
            </a: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Useless data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visualization</a:t>
            </a: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No submission standards</a:t>
            </a: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(Almost) no statistics</a:t>
            </a: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No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content-mining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No effective way to sort, filter and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discover</a:t>
            </a: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 semantic enrichment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No </a:t>
            </a:r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networking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feature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etc.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35972" y="4286250"/>
            <a:ext cx="217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…it’s like the web in 1995!</a:t>
            </a:r>
          </a:p>
        </p:txBody>
      </p:sp>
      <p:pic>
        <p:nvPicPr>
          <p:cNvPr id="7" name="Picture 2" descr="http://www.jokersyndicate.com/media/catalog/product/cache/1/image/5e06319eda06f020e43594a9c230972d/f/i/file_11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3659"/>
            <a:ext cx="2519643" cy="35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190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hamburg.de/image/517370/euro-g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4" y="0"/>
            <a:ext cx="71721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5249" y="-23515"/>
            <a:ext cx="483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pc="38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de-DE" b="1" spc="38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Cancel</a:t>
            </a:r>
            <a:r>
              <a:rPr lang="de-DE" b="1" spc="38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spc="38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all </a:t>
            </a:r>
            <a:r>
              <a:rPr lang="de-DE" b="1" spc="38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de-DE" b="1" spc="38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ubscriptions</a:t>
            </a:r>
            <a:endParaRPr lang="en-US" b="1" spc="38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69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hinkopenroad.klugusamy.com/wp-content/uploads/2010/03/Baby-N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22" y="0"/>
            <a:ext cx="6860757" cy="51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-26194"/>
            <a:ext cx="607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pc="38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3. </a:t>
            </a:r>
            <a:r>
              <a:rPr lang="de-DE" b="1" spc="38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Implement</a:t>
            </a:r>
            <a:r>
              <a:rPr lang="de-DE" b="1" spc="38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spc="38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current</a:t>
            </a:r>
            <a:r>
              <a:rPr lang="de-DE" b="1" spc="38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b="1" spc="38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technology</a:t>
            </a:r>
            <a:endParaRPr lang="en-US" b="1" spc="38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6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14348" y="2984998"/>
            <a:ext cx="7972452" cy="1125140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Save time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money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making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open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default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an </a:t>
            </a:r>
            <a:r>
              <a:rPr lang="de-DE" dirty="0" err="1" smtClean="0"/>
              <a:t>added</a:t>
            </a:r>
            <a:r>
              <a:rPr lang="de-DE" dirty="0" smtClean="0"/>
              <a:t> </a:t>
            </a:r>
            <a:r>
              <a:rPr lang="de-DE" dirty="0" err="1" smtClean="0"/>
              <a:t>benefit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tiverton.ri.gov/img/content/publicworks/bins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57150"/>
            <a:ext cx="526891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73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3350"/>
            <a:ext cx="6032500" cy="3441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79095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Sans Light" panose="020B0402020204090204" pitchFamily="34" charset="0"/>
              </a:rPr>
              <a:t>The square traversal process has been the foundation of scholarly communication for </a:t>
            </a:r>
            <a:r>
              <a:rPr lang="en-US" sz="2800" dirty="0" smtClean="0">
                <a:latin typeface="GillSans Light" panose="020B0402020204090204" pitchFamily="34" charset="0"/>
              </a:rPr>
              <a:t>nearly 400 </a:t>
            </a:r>
            <a:r>
              <a:rPr lang="en-US" sz="2800" dirty="0">
                <a:latin typeface="GillSans Light" panose="020B0402020204090204" pitchFamily="34" charset="0"/>
              </a:rPr>
              <a:t>years!</a:t>
            </a:r>
          </a:p>
        </p:txBody>
      </p:sp>
    </p:spTree>
    <p:extLst>
      <p:ext uri="{BB962C8B-B14F-4D97-AF65-F5344CB8AC3E}">
        <p14:creationId xmlns:p14="http://schemas.microsoft.com/office/powerpoint/2010/main" val="3642374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Problem II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Scientific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peril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 descr="http://infosthetics.com/archives/data_gov_may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141065"/>
            <a:ext cx="3900522" cy="19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10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445" t="17621" r="14847" b="5775"/>
          <a:stretch/>
        </p:blipFill>
        <p:spPr>
          <a:xfrm>
            <a:off x="1143000" y="0"/>
            <a:ext cx="6858000" cy="5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8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III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Non-existent software archives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farm3.staticflickr.com/2526/4049252422_373f73e2e1_b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098" y="32134"/>
            <a:ext cx="2328770" cy="30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96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omputerhistory.org/atchm//wp-content/uploads/2012/11/102667576p-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147671" cy="53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UNIVAC (A-2) 1953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901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mbs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561</Words>
  <Application>Microsoft Office PowerPoint</Application>
  <PresentationFormat>On-screen Show (16:9)</PresentationFormat>
  <Paragraphs>80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Blackletter686 BT</vt:lpstr>
      <vt:lpstr>Calibri</vt:lpstr>
      <vt:lpstr>Chiller</vt:lpstr>
      <vt:lpstr>Gill Sans Light</vt:lpstr>
      <vt:lpstr>GillSans Light</vt:lpstr>
      <vt:lpstr>Segoe</vt:lpstr>
      <vt:lpstr>Times</vt:lpstr>
      <vt:lpstr>Times New Roman</vt:lpstr>
      <vt:lpstr>Verdana</vt:lpstr>
      <vt:lpstr>Wingdings</vt:lpstr>
      <vt:lpstr>brembs1</vt:lpstr>
      <vt:lpstr>What does Open Science need? Upgrade the Scholarly Infrastructure</vt:lpstr>
      <vt:lpstr>Scholarly Infrastructure</vt:lpstr>
      <vt:lpstr>Scholarship</vt:lpstr>
      <vt:lpstr>Problem I</vt:lpstr>
      <vt:lpstr>Antiquated Functionality</vt:lpstr>
      <vt:lpstr>Problem II</vt:lpstr>
      <vt:lpstr>PowerPoint Presentation</vt:lpstr>
      <vt:lpstr>Problem III</vt:lpstr>
      <vt:lpstr>UNIVAC (A-2) 1953</vt:lpstr>
      <vt:lpstr>Infrastructure</vt:lpstr>
      <vt:lpstr>Publishers parasitize public funds</vt:lpstr>
      <vt:lpstr>Money for Nothing</vt:lpstr>
      <vt:lpstr>PowerPoint Presentation</vt:lpstr>
      <vt:lpstr>Methodology</vt:lpstr>
      <vt:lpstr>Misconduct</vt:lpstr>
      <vt:lpstr>Incentives</vt:lpstr>
      <vt:lpstr>So much for that</vt:lpstr>
      <vt:lpstr>Open Access Activism</vt:lpstr>
      <vt:lpstr>PowerPoint Presentation</vt:lpstr>
      <vt:lpstr>PowerPoint Presentation</vt:lpstr>
      <vt:lpstr>Barend Mons</vt:lpstr>
      <vt:lpstr>PowerPoint Presentation</vt:lpstr>
      <vt:lpstr>PowerPoint Presentation</vt:lpstr>
      <vt:lpstr>PowerPoint Presentation</vt:lpstr>
      <vt:lpstr>Open Science</vt:lpstr>
      <vt:lpstr>PowerPoint Presentation</vt:lpstr>
      <vt:lpstr>PowerPoint Presentation</vt:lpstr>
      <vt:lpstr>PowerPoint Presentation</vt:lpstr>
      <vt:lpstr>GitHub</vt:lpstr>
      <vt:lpstr>Scientific Code with Persistent Identifiers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575+ such solutions and counting…</vt:lpstr>
      <vt:lpstr>PowerPoint Presentation</vt:lpstr>
      <vt:lpstr>PowerPoint Presentation</vt:lpstr>
      <vt:lpstr>What can institutions do?</vt:lpstr>
      <vt:lpstr>PowerPoint Presentation</vt:lpstr>
      <vt:lpstr>PowerPoint Presentation</vt:lpstr>
      <vt:lpstr>PowerPoint Presentation</vt:lpstr>
      <vt:lpstr>Potential for Innovation</vt:lpstr>
      <vt:lpstr>PowerPoint Presentation</vt:lpstr>
      <vt:lpstr>PowerPoint Presentation</vt:lpstr>
      <vt:lpstr>PowerPoint Presentation</vt:lpstr>
      <vt:lpstr>What now?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carino</dc:creator>
  <cp:lastModifiedBy>brembs</cp:lastModifiedBy>
  <cp:revision>855</cp:revision>
  <cp:lastPrinted>2003-05-08T08:37:43Z</cp:lastPrinted>
  <dcterms:created xsi:type="dcterms:W3CDTF">2003-04-15T22:44:53Z</dcterms:created>
  <dcterms:modified xsi:type="dcterms:W3CDTF">2016-05-31T10:59:36Z</dcterms:modified>
</cp:coreProperties>
</file>