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39"/>
  </p:notesMasterIdLst>
  <p:handoutMasterIdLst>
    <p:handoutMasterId r:id="rId40"/>
  </p:handoutMasterIdLst>
  <p:sldIdLst>
    <p:sldId id="256" r:id="rId2"/>
    <p:sldId id="580" r:id="rId3"/>
    <p:sldId id="601" r:id="rId4"/>
    <p:sldId id="602" r:id="rId5"/>
    <p:sldId id="593" r:id="rId6"/>
    <p:sldId id="594" r:id="rId7"/>
    <p:sldId id="595" r:id="rId8"/>
    <p:sldId id="596" r:id="rId9"/>
    <p:sldId id="597" r:id="rId10"/>
    <p:sldId id="598" r:id="rId11"/>
    <p:sldId id="599" r:id="rId12"/>
    <p:sldId id="603" r:id="rId13"/>
    <p:sldId id="600" r:id="rId14"/>
    <p:sldId id="581" r:id="rId15"/>
    <p:sldId id="585" r:id="rId16"/>
    <p:sldId id="586" r:id="rId17"/>
    <p:sldId id="587" r:id="rId18"/>
    <p:sldId id="588" r:id="rId19"/>
    <p:sldId id="589" r:id="rId20"/>
    <p:sldId id="590" r:id="rId21"/>
    <p:sldId id="591" r:id="rId22"/>
    <p:sldId id="592" r:id="rId23"/>
    <p:sldId id="582" r:id="rId24"/>
    <p:sldId id="605" r:id="rId25"/>
    <p:sldId id="606" r:id="rId26"/>
    <p:sldId id="607" r:id="rId27"/>
    <p:sldId id="604" r:id="rId28"/>
    <p:sldId id="609" r:id="rId29"/>
    <p:sldId id="584" r:id="rId30"/>
    <p:sldId id="610" r:id="rId31"/>
    <p:sldId id="612" r:id="rId32"/>
    <p:sldId id="611" r:id="rId33"/>
    <p:sldId id="583" r:id="rId34"/>
    <p:sldId id="613" r:id="rId35"/>
    <p:sldId id="614" r:id="rId36"/>
    <p:sldId id="615" r:id="rId37"/>
    <p:sldId id="577" r:id="rId38"/>
  </p:sldIdLst>
  <p:sldSz cx="9144000" cy="6858000" type="screen4x3"/>
  <p:notesSz cx="6669088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0000"/>
    <a:srgbClr val="DED410"/>
    <a:srgbClr val="0635BA"/>
    <a:srgbClr val="052B97"/>
    <a:srgbClr val="060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0575" autoAdjust="0"/>
  </p:normalViewPr>
  <p:slideViewPr>
    <p:cSldViewPr>
      <p:cViewPr>
        <p:scale>
          <a:sx n="75" d="100"/>
          <a:sy n="75" d="100"/>
        </p:scale>
        <p:origin x="-2664" y="-7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1AD57-36F0-42D4-AE41-E930ACB4D438}" type="datetimeFigureOut">
              <a:rPr lang="en-GB" smtClean="0"/>
              <a:pPr/>
              <a:t>24/05/2017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88925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377363"/>
            <a:ext cx="288925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FB532F-94C9-44EF-BF78-DEB562F1429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5481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3B942-E355-40D6-9CAC-B2B9E99F0941}" type="datetimeFigureOut">
              <a:rPr lang="en-GB" smtClean="0"/>
              <a:pPr/>
              <a:t>24/05/2017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228C0B-2348-4FD8-BF51-EC56E7D6ED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925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28C0B-2348-4FD8-BF51-EC56E7D6ED2C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28C0B-2348-4FD8-BF51-EC56E7D6ED2C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434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3133F-5328-4751-B0E4-3646D7EE8743}" type="slidenum">
              <a:rPr lang="en-GB" smtClean="0"/>
              <a:pPr/>
              <a:t>15</a:t>
            </a:fld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138FC-B7B4-4E5A-8F05-99E0ADE8939C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30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28C0B-2348-4FD8-BF51-EC56E7D6ED2C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4369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636912"/>
            <a:ext cx="7772400" cy="2163687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4000" cap="none" spc="-8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24/05/2017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rgbClr val="9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67BDBC9-2DB0-46F3-A943-B0F145512E6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24/05/2017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24/05/2017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31"/>
          <a:stretch/>
        </p:blipFill>
        <p:spPr bwMode="auto">
          <a:xfrm>
            <a:off x="0" y="0"/>
            <a:ext cx="9144000" cy="5655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0232" y="5968816"/>
            <a:ext cx="2167040" cy="59021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85" y="6343621"/>
            <a:ext cx="1820318" cy="181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0750"/>
            <a:ext cx="8363272" cy="6839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24/05/2017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24/05/2017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363272" cy="756002"/>
          </a:xfrm>
        </p:spPr>
        <p:txBody>
          <a:bodyPr>
            <a:normAutofit/>
          </a:bodyPr>
          <a:lstStyle>
            <a:lvl1pPr>
              <a:defRPr sz="4000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196752"/>
            <a:ext cx="3816424" cy="4904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7984" y="1196752"/>
            <a:ext cx="3954016" cy="4904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24/05/2017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24/05/2017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24/05/2017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24/05/2017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24/05/2017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24/05/2017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96734"/>
            <a:ext cx="8363272" cy="6839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8075240" cy="5001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8064" y="6453336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DDDCEC77-EEAF-49C6-AC3C-F1C0AAE629F2}" type="datetimeFigureOut">
              <a:rPr lang="en-GB" smtClean="0"/>
              <a:pPr/>
              <a:t>24/05/2017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67BDBC9-2DB0-46F3-A943-B0F145512E6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rgbClr val="9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kern="1200" cap="none" spc="-60" baseline="0">
          <a:solidFill>
            <a:srgbClr val="0635BA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sarah.jones@glasgow.ac.u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library.stanford.edu/research/data-management-services/data-management-plan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bris.ac.uk/planningdata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ata.cam.ac.uk/DMPsupport" TargetMode="Externa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research-data-network.readme.io/docs/compliance-tool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hyperlink" Target="https://www.openaire.eu/" TargetMode="External"/><Relationship Id="rId4" Type="http://schemas.openxmlformats.org/officeDocument/2006/relationships/hyperlink" Target="http://vimeo.com/108790101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hyperlink" Target="http://www.eudat.eu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aire.eu/webinars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s://www.surf.nl/en/lcrdm/issue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lcm.ch/" TargetMode="External"/><Relationship Id="rId2" Type="http://schemas.openxmlformats.org/officeDocument/2006/relationships/hyperlink" Target="https://wiki.helsinki.fi/display/Tuuli/DMPTuuli-project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-infrastructures.at/" TargetMode="External"/><Relationship Id="rId4" Type="http://schemas.openxmlformats.org/officeDocument/2006/relationships/hyperlink" Target="http://www.forschungsdaten.org/index.php/UAG_Datenmanagementpl&#228;ne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d-alliance.org/group/active-data-management-plans-ig/wiki/plenary-9-session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s://www.force11.org/group/fairdmp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://www.surveymonkey.com/r/OpenAIRE_DMP_survey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opus.bath.ac.uk/30772" TargetMode="External"/><Relationship Id="rId7" Type="http://schemas.openxmlformats.org/officeDocument/2006/relationships/image" Target="../media/image8.png"/><Relationship Id="rId2" Type="http://schemas.openxmlformats.org/officeDocument/2006/relationships/hyperlink" Target="http://www.dcc.ac.uk/sites/default/files/documents/resource/DMP/DMP_Checklist_2013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rc.ac.uk/research/research-policy-ethics/data-sharing/data-management-plans" TargetMode="External"/><Relationship Id="rId5" Type="http://schemas.openxmlformats.org/officeDocument/2006/relationships/hyperlink" Target="https://datamanagementplanning.wordpress.com/2012/03/07/twenty-questions-for-research-data-management" TargetMode="External"/><Relationship Id="rId4" Type="http://schemas.openxmlformats.org/officeDocument/2006/relationships/hyperlink" Target="http://www.lib.cam.ac.uk/preservation/datatrain/documents.htm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ies.ucsd.edu/services/data-curation/data-management/dmp-samples.html" TargetMode="External"/><Relationship Id="rId2" Type="http://schemas.openxmlformats.org/officeDocument/2006/relationships/hyperlink" Target="http://www.neh.gov/divisions/odh/grant-news/data-management-plans-successful-grant-applications-2011-2014-now-availabl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cc.ac.uk/resources/data-management-plans/guidance-examples" TargetMode="External"/><Relationship Id="rId4" Type="http://schemas.openxmlformats.org/officeDocument/2006/relationships/hyperlink" Target="http://riojournal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7624" y="1628800"/>
            <a:ext cx="6912768" cy="2163687"/>
          </a:xfrm>
        </p:spPr>
        <p:txBody>
          <a:bodyPr/>
          <a:lstStyle/>
          <a:p>
            <a:r>
              <a:rPr lang="en-GB" sz="4400" dirty="0" smtClean="0">
                <a:solidFill>
                  <a:srgbClr val="0635BA"/>
                </a:solidFill>
              </a:rPr>
              <a:t>Where next? </a:t>
            </a:r>
            <a:br>
              <a:rPr lang="en-GB" sz="4400" dirty="0" smtClean="0">
                <a:solidFill>
                  <a:srgbClr val="0635BA"/>
                </a:solidFill>
              </a:rPr>
            </a:br>
            <a:r>
              <a:rPr lang="en-GB" sz="4400" dirty="0" smtClean="0">
                <a:solidFill>
                  <a:srgbClr val="0635BA"/>
                </a:solidFill>
              </a:rPr>
              <a:t>Practical steps for you to move forward with DMPs</a:t>
            </a:r>
            <a:endParaRPr lang="en-GB" sz="4400" dirty="0">
              <a:solidFill>
                <a:srgbClr val="0635BA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23120" y="4258815"/>
            <a:ext cx="4625752" cy="1728192"/>
          </a:xfrm>
        </p:spPr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2000" cap="none" dirty="0" smtClean="0">
                <a:solidFill>
                  <a:schemeClr val="tx1"/>
                </a:solidFill>
                <a:latin typeface="+mn-lt"/>
              </a:rPr>
              <a:t>Sarah Jones</a:t>
            </a:r>
          </a:p>
          <a:p>
            <a:pPr algn="ctr">
              <a:spcAft>
                <a:spcPts val="0"/>
              </a:spcAft>
            </a:pPr>
            <a:r>
              <a:rPr lang="en-GB" sz="2000" cap="none" dirty="0" smtClean="0">
                <a:solidFill>
                  <a:schemeClr val="tx1"/>
                </a:solidFill>
                <a:latin typeface="+mn-lt"/>
              </a:rPr>
              <a:t>Digital Curation Centre, Glasgow</a:t>
            </a:r>
          </a:p>
          <a:p>
            <a:pPr algn="ctr">
              <a:spcAft>
                <a:spcPts val="0"/>
              </a:spcAft>
            </a:pPr>
            <a:r>
              <a:rPr lang="en-GB" sz="2000" cap="none" dirty="0" smtClean="0">
                <a:solidFill>
                  <a:schemeClr val="tx1"/>
                </a:solidFill>
                <a:latin typeface="+mn-lt"/>
                <a:hlinkClick r:id="rId2"/>
              </a:rPr>
              <a:t>sarah.jones@glasgow.ac.uk</a:t>
            </a:r>
            <a:endParaRPr lang="en-GB" sz="2000" cap="none" dirty="0" smtClean="0">
              <a:solidFill>
                <a:schemeClr val="tx1"/>
              </a:solidFill>
              <a:latin typeface="+mn-lt"/>
            </a:endParaRPr>
          </a:p>
          <a:p>
            <a:pPr algn="ctr">
              <a:spcAft>
                <a:spcPts val="0"/>
              </a:spcAft>
            </a:pPr>
            <a:r>
              <a:rPr lang="en-GB" sz="2000" cap="none" dirty="0" smtClean="0">
                <a:solidFill>
                  <a:schemeClr val="tx1"/>
                </a:solidFill>
                <a:latin typeface="+mn-lt"/>
              </a:rPr>
              <a:t>Twitter: @sjDCC</a:t>
            </a:r>
            <a:endParaRPr lang="en-GB" sz="2000" cap="none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Picture 3" descr="DCC_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" y="404664"/>
            <a:ext cx="40386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99592" y="6453336"/>
            <a:ext cx="770485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400" i="1" dirty="0" smtClean="0"/>
              <a:t>Open Research Data Management: policies and tools, Milan, 24-25 May 2017 </a:t>
            </a:r>
            <a:endParaRPr lang="en-GB" sz="1400" i="1" dirty="0"/>
          </a:p>
        </p:txBody>
      </p:sp>
    </p:spTree>
    <p:extLst>
      <p:ext uri="{BB962C8B-B14F-4D97-AF65-F5344CB8AC3E}">
        <p14:creationId xmlns:p14="http://schemas.microsoft.com/office/powerpoint/2010/main" val="328505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range of DMP support services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075240" cy="5001419"/>
          </a:xfrm>
        </p:spPr>
        <p:txBody>
          <a:bodyPr>
            <a:normAutofit/>
          </a:bodyPr>
          <a:lstStyle/>
          <a:p>
            <a:r>
              <a:rPr lang="en-GB" dirty="0" smtClean="0"/>
              <a:t>For example, Stanford University offers: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Information on funding agency requirements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Guidance and best practice on writing a plan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An online tool (DMPTool)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Sample agency-specific plans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An FAQ and workshops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A DMP review service</a:t>
            </a:r>
          </a:p>
          <a:p>
            <a:r>
              <a:rPr lang="en-GB" sz="2400" dirty="0">
                <a:hlinkClick r:id="rId2"/>
              </a:rPr>
              <a:t>http://</a:t>
            </a:r>
            <a:r>
              <a:rPr lang="en-GB" sz="2400" dirty="0" smtClean="0">
                <a:hlinkClick r:id="rId2"/>
              </a:rPr>
              <a:t>library.stanford.edu/research/data-management-services/data-management-plans</a:t>
            </a:r>
            <a:r>
              <a:rPr lang="en-GB" sz="2400" dirty="0" smtClean="0"/>
              <a:t> 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309320"/>
            <a:ext cx="3758812" cy="31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43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University of Bristol DMP services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9"/>
          <a:stretch/>
        </p:blipFill>
        <p:spPr>
          <a:xfrm>
            <a:off x="1691680" y="1268760"/>
            <a:ext cx="5450893" cy="4970675"/>
          </a:xfr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2555776" y="6381328"/>
            <a:ext cx="3679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data.bris.ac.uk/planningdata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331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DMP review consultations</a:t>
            </a:r>
            <a:endParaRPr lang="en-GB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74" y="1484784"/>
            <a:ext cx="8480314" cy="402492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436855"/>
            <a:ext cx="2487419" cy="207284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89209" y="6093296"/>
            <a:ext cx="3469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hlinkClick r:id="rId5"/>
              </a:rPr>
              <a:t>www.data.cam.ac.uk/DMPsupport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784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Cribsheets</a:t>
            </a:r>
            <a:r>
              <a:rPr lang="en-GB" dirty="0" smtClean="0"/>
              <a:t> for reviewing DMPs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412776"/>
            <a:ext cx="8075240" cy="4713387"/>
          </a:xfrm>
        </p:spPr>
        <p:txBody>
          <a:bodyPr>
            <a:normAutofit/>
          </a:bodyPr>
          <a:lstStyle/>
          <a:p>
            <a:r>
              <a:rPr lang="en-GB" dirty="0" smtClean="0"/>
              <a:t>DART project in USA developed </a:t>
            </a:r>
            <a:r>
              <a:rPr lang="en-GB" dirty="0"/>
              <a:t>an analytic rubric to standardize the review of data management </a:t>
            </a:r>
            <a:r>
              <a:rPr lang="en-GB" dirty="0" smtClean="0"/>
              <a:t>plans</a:t>
            </a:r>
          </a:p>
          <a:p>
            <a:endParaRPr lang="en-GB" dirty="0"/>
          </a:p>
          <a:p>
            <a:r>
              <a:rPr lang="en-GB" dirty="0"/>
              <a:t>UK rubrics </a:t>
            </a:r>
            <a:r>
              <a:rPr lang="en-GB" dirty="0" smtClean="0"/>
              <a:t>project apply same principals to our funders. Community-led collaboration that checks compliance and has also achieved input from funders</a:t>
            </a:r>
            <a:endParaRPr lang="en-GB" dirty="0"/>
          </a:p>
          <a:p>
            <a:endParaRPr lang="en-GB" sz="1050" dirty="0"/>
          </a:p>
          <a:p>
            <a:pPr algn="ctr"/>
            <a:r>
              <a:rPr lang="en-GB" dirty="0">
                <a:hlinkClick r:id="rId2"/>
              </a:rPr>
              <a:t>https://research-data-network.readme.io/docs/compliance-tools</a:t>
            </a:r>
            <a:r>
              <a:rPr lang="en-GB" dirty="0"/>
              <a:t>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728273"/>
            <a:ext cx="3248994" cy="112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25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5301208"/>
            <a:ext cx="8153400" cy="762000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#2 – customise DMPonline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843808" y="6525344"/>
            <a:ext cx="6120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GB" sz="1200" dirty="0" smtClean="0">
                <a:latin typeface="+mj-lt"/>
              </a:rPr>
              <a:t>Image </a:t>
            </a:r>
            <a:r>
              <a:rPr lang="en-GB" sz="1200" dirty="0">
                <a:latin typeface="+mj-lt"/>
              </a:rPr>
              <a:t>CC-BY-SA by Lauren  </a:t>
            </a:r>
            <a:r>
              <a:rPr lang="en-GB" sz="1200" dirty="0" smtClean="0">
                <a:latin typeface="+mj-lt"/>
              </a:rPr>
              <a:t>www.flickr.com/photos/cuttlefish/4543879132</a:t>
            </a:r>
            <a:endParaRPr lang="en-GB" sz="1200" dirty="0">
              <a:latin typeface="+mj-lt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" b="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4494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363272" cy="683994"/>
          </a:xfrm>
        </p:spPr>
        <p:txBody>
          <a:bodyPr>
            <a:noAutofit/>
          </a:bodyPr>
          <a:lstStyle/>
          <a:p>
            <a:r>
              <a:rPr lang="en-GB" dirty="0" smtClean="0"/>
              <a:t>Organisations can do a range of things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075240" cy="4752528"/>
          </a:xfrm>
        </p:spPr>
        <p:txBody>
          <a:bodyPr>
            <a:normAutofit fontScale="92500"/>
          </a:bodyPr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Create your own template(s)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Provide tailored </a:t>
            </a:r>
            <a:r>
              <a:rPr lang="en-GB" dirty="0"/>
              <a:t>guidance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Customise funder templates 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Add logos and details in a banner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Review basic usage statistics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636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45" y="260648"/>
            <a:ext cx="8910643" cy="936104"/>
          </a:xfrm>
        </p:spPr>
        <p:txBody>
          <a:bodyPr>
            <a:noAutofit/>
          </a:bodyPr>
          <a:lstStyle/>
          <a:p>
            <a:r>
              <a:rPr lang="en-GB" sz="4000" dirty="0" smtClean="0"/>
              <a:t>Organisations can add DMP template(s)</a:t>
            </a:r>
            <a:endParaRPr lang="en-GB" sz="4000" dirty="0"/>
          </a:p>
        </p:txBody>
      </p:sp>
      <p:pic>
        <p:nvPicPr>
          <p:cNvPr id="4" name="Picture 3" descr="Capt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700808"/>
            <a:ext cx="8347362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1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363272" cy="683994"/>
          </a:xfrm>
        </p:spPr>
        <p:txBody>
          <a:bodyPr>
            <a:noAutofit/>
          </a:bodyPr>
          <a:lstStyle/>
          <a:p>
            <a:r>
              <a:rPr lang="en-GB" dirty="0" smtClean="0"/>
              <a:t>You can have more than one template</a:t>
            </a:r>
            <a:endParaRPr lang="en-GB" dirty="0"/>
          </a:p>
        </p:txBody>
      </p:sp>
      <p:pic>
        <p:nvPicPr>
          <p:cNvPr id="5" name="Picture 4" descr="Capt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0587" y="1772816"/>
            <a:ext cx="8718317" cy="2075328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1520" y="4509120"/>
            <a:ext cx="8568952" cy="1296144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GB" sz="11200" dirty="0" smtClean="0"/>
              <a:t>You may want to provide different templates for different audiences e.g. PhD students and research staff</a:t>
            </a:r>
            <a:endParaRPr lang="en-GB" sz="20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951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850106"/>
          </a:xfrm>
        </p:spPr>
        <p:txBody>
          <a:bodyPr>
            <a:normAutofit/>
          </a:bodyPr>
          <a:lstStyle/>
          <a:p>
            <a:r>
              <a:rPr lang="en-GB" dirty="0" smtClean="0"/>
              <a:t>Provide examples and suggested answers</a:t>
            </a:r>
            <a:endParaRPr lang="en-GB" dirty="0"/>
          </a:p>
        </p:txBody>
      </p:sp>
      <p:pic>
        <p:nvPicPr>
          <p:cNvPr id="5" name="Picture 4" descr="Capt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1" y="1484784"/>
            <a:ext cx="6692711" cy="266429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4" name="Picture 3" descr="Capture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79712" y="3930632"/>
            <a:ext cx="7020272" cy="281073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1873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Dropdown options and default styles</a:t>
            </a:r>
            <a:endParaRPr lang="en-GB" dirty="0"/>
          </a:p>
        </p:txBody>
      </p:sp>
      <p:pic>
        <p:nvPicPr>
          <p:cNvPr id="4" name="Picture 3" descr="Capture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556792"/>
            <a:ext cx="4824536" cy="108012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5" name="Picture 4" descr="Capture.PNG"/>
          <p:cNvPicPr/>
          <p:nvPr/>
        </p:nvPicPr>
        <p:blipFill>
          <a:blip r:embed="rId3" cstate="print"/>
          <a:srcRect r="52022"/>
          <a:stretch>
            <a:fillRect/>
          </a:stretch>
        </p:blipFill>
        <p:spPr>
          <a:xfrm>
            <a:off x="5580112" y="1916832"/>
            <a:ext cx="3312368" cy="324036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6" name="Picture 5" descr="Captur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2924944"/>
            <a:ext cx="5272690" cy="354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87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5301208"/>
            <a:ext cx="8153400" cy="762000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#1 – provide guidance and support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843808" y="6525344"/>
            <a:ext cx="6120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GB" sz="1200" dirty="0">
                <a:latin typeface="+mj-lt"/>
              </a:rPr>
              <a:t>Image CC-BY by </a:t>
            </a:r>
            <a:r>
              <a:rPr lang="en-GB" sz="1200" dirty="0" err="1">
                <a:latin typeface="+mj-lt"/>
              </a:rPr>
              <a:t>GotCredit</a:t>
            </a:r>
            <a:r>
              <a:rPr lang="en-GB" sz="1200" dirty="0">
                <a:latin typeface="+mj-lt"/>
              </a:rPr>
              <a:t> </a:t>
            </a:r>
            <a:r>
              <a:rPr lang="en-GB" sz="1200" dirty="0" smtClean="0">
                <a:latin typeface="+mj-lt"/>
              </a:rPr>
              <a:t>www.flickr.com/photos/jakerust/16844834832</a:t>
            </a:r>
            <a:endParaRPr lang="en-GB" sz="1200" dirty="0">
              <a:latin typeface="+mj-lt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" r="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3304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50106"/>
          </a:xfrm>
        </p:spPr>
        <p:txBody>
          <a:bodyPr>
            <a:normAutofit/>
          </a:bodyPr>
          <a:lstStyle/>
          <a:p>
            <a:r>
              <a:rPr lang="en-GB" sz="4000" dirty="0" smtClean="0"/>
              <a:t>Guidance can be set at multiple levels</a:t>
            </a:r>
            <a:endParaRPr lang="en-GB" sz="4000" dirty="0"/>
          </a:p>
        </p:txBody>
      </p:sp>
      <p:pic>
        <p:nvPicPr>
          <p:cNvPr id="4" name="Content Placeholder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81" y="1484784"/>
            <a:ext cx="6154215" cy="48678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44673" y="5160499"/>
            <a:ext cx="3075800" cy="1200329"/>
          </a:xfrm>
          <a:prstGeom prst="rect">
            <a:avLst/>
          </a:prstGeom>
          <a:solidFill>
            <a:schemeClr val="accent1"/>
          </a:solidFill>
          <a:ln w="28575">
            <a:solidFill>
              <a:srgbClr val="385D8A"/>
            </a:solidFill>
          </a:ln>
        </p:spPr>
        <p:txBody>
          <a:bodyPr wrap="square">
            <a:spAutoFit/>
          </a:bodyPr>
          <a:lstStyle/>
          <a:p>
            <a:pPr algn="ctr">
              <a:buFontTx/>
              <a:buNone/>
              <a:defRPr/>
            </a:pPr>
            <a:r>
              <a:rPr lang="en-GB" dirty="0">
                <a:solidFill>
                  <a:schemeClr val="bg1"/>
                </a:solidFill>
                <a:latin typeface="+mn-lt"/>
              </a:rPr>
              <a:t>Options to have 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guidance </a:t>
            </a:r>
            <a:r>
              <a:rPr lang="en-GB" dirty="0">
                <a:solidFill>
                  <a:schemeClr val="bg1"/>
                </a:solidFill>
                <a:latin typeface="+mn-lt"/>
              </a:rPr>
              <a:t>at 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organisation </a:t>
            </a:r>
            <a:r>
              <a:rPr lang="en-GB" dirty="0">
                <a:solidFill>
                  <a:schemeClr val="bg1"/>
                </a:solidFill>
                <a:latin typeface="+mn-lt"/>
              </a:rPr>
              <a:t>and ‘unit’ 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level e.g. by discipline, group, department, institute…</a:t>
            </a:r>
            <a:endParaRPr lang="en-GB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617331" y="4725144"/>
            <a:ext cx="1127342" cy="893430"/>
          </a:xfrm>
          <a:prstGeom prst="line">
            <a:avLst/>
          </a:prstGeom>
          <a:ln>
            <a:solidFill>
              <a:srgbClr val="385D8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979712" y="5618574"/>
            <a:ext cx="3764961" cy="45952"/>
          </a:xfrm>
          <a:prstGeom prst="line">
            <a:avLst/>
          </a:prstGeom>
          <a:ln>
            <a:solidFill>
              <a:srgbClr val="385D8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380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Customising funder templates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568952" cy="4781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/>
              <a:t>Add things you need to know that funders don’t ask e.g.</a:t>
            </a:r>
            <a:endParaRPr lang="en-GB" sz="2000" dirty="0"/>
          </a:p>
          <a:p>
            <a:pPr marL="252000" lvl="1" indent="-360000">
              <a:buClrTx/>
              <a:buFont typeface="Calibri" panose="020F0502020204030204" pitchFamily="34" charset="0"/>
              <a:buChar char="–"/>
            </a:pPr>
            <a:r>
              <a:rPr lang="en-GB" sz="2000" dirty="0" smtClean="0"/>
              <a:t>What volume of data will you create? Does it exceed X GB?</a:t>
            </a:r>
          </a:p>
          <a:p>
            <a:pPr marL="252000" lvl="1" indent="-360000">
              <a:buClrTx/>
              <a:buFont typeface="Calibri" panose="020F0502020204030204" pitchFamily="34" charset="0"/>
              <a:buChar char="–"/>
            </a:pPr>
            <a:endParaRPr lang="en-GB" sz="700" dirty="0" smtClean="0"/>
          </a:p>
          <a:p>
            <a:pPr marL="252000" lvl="1" indent="-360000">
              <a:buClrTx/>
              <a:buFont typeface="Calibri" panose="020F0502020204030204" pitchFamily="34" charset="0"/>
              <a:buChar char="–"/>
            </a:pPr>
            <a:r>
              <a:rPr lang="en-GB" sz="2000" dirty="0" smtClean="0"/>
              <a:t>Are there any training requirements?</a:t>
            </a:r>
          </a:p>
          <a:p>
            <a:pPr marL="252000" lvl="1" indent="-360000">
              <a:buClrTx/>
              <a:buFont typeface="Calibri" panose="020F0502020204030204" pitchFamily="34" charset="0"/>
              <a:buChar char="–"/>
            </a:pPr>
            <a:endParaRPr lang="en-GB" sz="700" dirty="0"/>
          </a:p>
          <a:p>
            <a:pPr marL="252000" lvl="1" indent="-360000">
              <a:buClrTx/>
              <a:buFont typeface="Calibri" panose="020F0502020204030204" pitchFamily="34" charset="0"/>
              <a:buChar char="–"/>
            </a:pPr>
            <a:r>
              <a:rPr lang="en-GB" sz="2000" dirty="0" smtClean="0"/>
              <a:t>Would you like help with your DMP &amp; details of support services?</a:t>
            </a:r>
          </a:p>
          <a:p>
            <a:pPr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800" dirty="0"/>
              <a:t>We </a:t>
            </a:r>
            <a:r>
              <a:rPr lang="en-GB" sz="2800" dirty="0" smtClean="0"/>
              <a:t>plan </a:t>
            </a:r>
            <a:r>
              <a:rPr lang="en-GB" sz="2800" dirty="0"/>
              <a:t>to build in </a:t>
            </a:r>
            <a:r>
              <a:rPr lang="en-GB" sz="2800" dirty="0" smtClean="0"/>
              <a:t>flags </a:t>
            </a:r>
            <a:r>
              <a:rPr lang="en-GB" sz="2800" dirty="0"/>
              <a:t>so you can </a:t>
            </a:r>
            <a:r>
              <a:rPr lang="en-GB" sz="2800" dirty="0" smtClean="0"/>
              <a:t>trigger </a:t>
            </a:r>
            <a:r>
              <a:rPr lang="en-GB" sz="2800" dirty="0"/>
              <a:t>alerts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60"/>
          <a:stretch/>
        </p:blipFill>
        <p:spPr>
          <a:xfrm>
            <a:off x="899592" y="4653136"/>
            <a:ext cx="7003626" cy="171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99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Institutional banner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292" y="3789040"/>
            <a:ext cx="8075240" cy="1689051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Add your institutional logo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Provide some high-level text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Link to key resources e.g. RDM policy and webpages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77976"/>
            <a:ext cx="8100392" cy="138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02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5301208"/>
            <a:ext cx="8153400" cy="762000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#3 – use existing infrastructure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051720" y="6525344"/>
            <a:ext cx="69127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GB" sz="1200" dirty="0">
                <a:latin typeface="+mj-lt"/>
              </a:rPr>
              <a:t>Image CC-BY-NC ‘Data centre’ by Bob </a:t>
            </a:r>
            <a:r>
              <a:rPr lang="en-GB" sz="1200" dirty="0" err="1">
                <a:latin typeface="+mj-lt"/>
              </a:rPr>
              <a:t>Mical</a:t>
            </a:r>
            <a:r>
              <a:rPr lang="en-GB" sz="1200" dirty="0">
                <a:latin typeface="+mj-lt"/>
              </a:rPr>
              <a:t> </a:t>
            </a:r>
            <a:r>
              <a:rPr lang="en-GB" sz="1200" dirty="0" smtClean="0">
                <a:latin typeface="+mj-lt"/>
              </a:rPr>
              <a:t>www.flickr.com/photos/small_realm/15995555571</a:t>
            </a:r>
            <a:endParaRPr lang="en-GB" sz="1200" dirty="0">
              <a:latin typeface="+mj-lt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" r="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1649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84" y="476672"/>
            <a:ext cx="8363272" cy="683994"/>
          </a:xfrm>
        </p:spPr>
        <p:txBody>
          <a:bodyPr/>
          <a:lstStyle/>
          <a:p>
            <a:r>
              <a:rPr lang="en-GB" dirty="0" smtClean="0"/>
              <a:t>OpenAIRE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545" y="3501008"/>
            <a:ext cx="3585576" cy="2338581"/>
          </a:xfrm>
        </p:spPr>
      </p:pic>
      <p:sp>
        <p:nvSpPr>
          <p:cNvPr id="5" name="Rectangle 4"/>
          <p:cNvSpPr/>
          <p:nvPr/>
        </p:nvSpPr>
        <p:spPr>
          <a:xfrm>
            <a:off x="5580112" y="5993079"/>
            <a:ext cx="3053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hlinkClick r:id="rId4"/>
              </a:rPr>
              <a:t>http://vimeo.com/108790101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03656" y="1484784"/>
            <a:ext cx="8229600" cy="508559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rgbClr val="808080"/>
                </a:solidFill>
                <a:latin typeface="Trebuchet MS"/>
                <a:ea typeface="+mn-ea"/>
                <a:cs typeface="Trebuchet M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rgbClr val="808080"/>
                </a:solidFill>
                <a:latin typeface="Trebuchet MS"/>
                <a:ea typeface="+mn-ea"/>
                <a:cs typeface="Trebuchet M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rgbClr val="808080"/>
                </a:solidFill>
                <a:latin typeface="Trebuchet MS"/>
                <a:ea typeface="+mn-ea"/>
                <a:cs typeface="Trebuchet M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rgbClr val="808080"/>
                </a:solidFill>
                <a:latin typeface="Trebuchet MS"/>
                <a:ea typeface="+mn-ea"/>
                <a:cs typeface="Trebuchet M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rgbClr val="808080"/>
                </a:solidFill>
                <a:latin typeface="Trebuchet MS"/>
                <a:ea typeface="+mn-ea"/>
                <a:cs typeface="Trebuchet M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900"/>
              </a:spcBef>
              <a:spcAft>
                <a:spcPts val="1800"/>
              </a:spcAft>
              <a:buClrTx/>
              <a:buNone/>
              <a:defRPr/>
            </a:pPr>
            <a:r>
              <a:rPr lang="en-GB" sz="3800" dirty="0">
                <a:solidFill>
                  <a:schemeClr val="tx1"/>
                </a:solidFill>
                <a:latin typeface="+mn-lt"/>
              </a:rPr>
              <a:t>Open Access Infrastructure for research in Europe</a:t>
            </a:r>
          </a:p>
          <a:p>
            <a:pPr marL="457200" indent="-457200">
              <a:spcBef>
                <a:spcPts val="900"/>
              </a:spcBef>
              <a:spcAft>
                <a:spcPts val="1800"/>
              </a:spcAft>
              <a:buClrTx/>
              <a:defRPr/>
            </a:pPr>
            <a:r>
              <a:rPr lang="en-GB" sz="3800" dirty="0">
                <a:solidFill>
                  <a:schemeClr val="tx1"/>
                </a:solidFill>
                <a:latin typeface="+mn-lt"/>
              </a:rPr>
              <a:t>aggregates data on OA </a:t>
            </a:r>
            <a:r>
              <a:rPr lang="en-GB" sz="3800" dirty="0" smtClean="0">
                <a:solidFill>
                  <a:schemeClr val="tx1"/>
                </a:solidFill>
                <a:latin typeface="+mn-lt"/>
              </a:rPr>
              <a:t>outputs</a:t>
            </a:r>
            <a:endParaRPr lang="en-GB" sz="3800" dirty="0">
              <a:solidFill>
                <a:schemeClr val="tx1"/>
              </a:solidFill>
              <a:latin typeface="+mn-lt"/>
            </a:endParaRPr>
          </a:p>
          <a:p>
            <a:pPr marL="457200" indent="-457200">
              <a:spcBef>
                <a:spcPts val="900"/>
              </a:spcBef>
              <a:spcAft>
                <a:spcPts val="1800"/>
              </a:spcAft>
              <a:buClrTx/>
              <a:defRPr/>
            </a:pPr>
            <a:r>
              <a:rPr lang="en-GB" sz="3800" dirty="0">
                <a:solidFill>
                  <a:schemeClr val="tx1"/>
                </a:solidFill>
                <a:latin typeface="+mn-lt"/>
              </a:rPr>
              <a:t>mines &amp; enriches it content by linking thing together</a:t>
            </a:r>
          </a:p>
          <a:p>
            <a:pPr marL="457200" indent="-457200">
              <a:spcBef>
                <a:spcPts val="900"/>
              </a:spcBef>
              <a:buClrTx/>
              <a:defRPr/>
            </a:pPr>
            <a:r>
              <a:rPr lang="en-GB" sz="3800" dirty="0">
                <a:solidFill>
                  <a:schemeClr val="tx1"/>
                </a:solidFill>
                <a:latin typeface="+mn-lt"/>
              </a:rPr>
              <a:t>provides services &amp; APIs e.g. </a:t>
            </a:r>
            <a:endParaRPr lang="en-GB" sz="3800" dirty="0" smtClean="0">
              <a:solidFill>
                <a:schemeClr val="tx1"/>
              </a:solidFill>
              <a:latin typeface="+mn-lt"/>
            </a:endParaRPr>
          </a:p>
          <a:p>
            <a:pPr marL="457200" indent="-457200">
              <a:spcBef>
                <a:spcPts val="900"/>
              </a:spcBef>
              <a:buClr>
                <a:schemeClr val="bg1"/>
              </a:buClr>
              <a:defRPr/>
            </a:pPr>
            <a:r>
              <a:rPr lang="en-GB" sz="3800" dirty="0" smtClean="0">
                <a:solidFill>
                  <a:schemeClr val="tx1"/>
                </a:solidFill>
                <a:latin typeface="+mn-lt"/>
              </a:rPr>
              <a:t>to generate </a:t>
            </a:r>
            <a:r>
              <a:rPr lang="en-GB" sz="3800" dirty="0">
                <a:solidFill>
                  <a:schemeClr val="tx1"/>
                </a:solidFill>
                <a:latin typeface="+mn-lt"/>
              </a:rPr>
              <a:t>publication </a:t>
            </a:r>
            <a:r>
              <a:rPr lang="en-GB" sz="3800" dirty="0" smtClean="0">
                <a:solidFill>
                  <a:schemeClr val="tx1"/>
                </a:solidFill>
                <a:latin typeface="+mn-lt"/>
              </a:rPr>
              <a:t>lists </a:t>
            </a:r>
          </a:p>
          <a:p>
            <a:pPr marL="457200" indent="-457200">
              <a:spcBef>
                <a:spcPts val="900"/>
              </a:spcBef>
              <a:spcAft>
                <a:spcPts val="1800"/>
              </a:spcAft>
              <a:buClr>
                <a:schemeClr val="bg1"/>
              </a:buClr>
              <a:defRPr/>
            </a:pPr>
            <a:r>
              <a:rPr lang="en-GB" sz="3800" dirty="0" smtClean="0">
                <a:solidFill>
                  <a:schemeClr val="tx1"/>
                </a:solidFill>
                <a:latin typeface="+mn-lt"/>
              </a:rPr>
              <a:t>or support EC reporting</a:t>
            </a:r>
            <a:endParaRPr lang="en-GB" sz="3800" dirty="0">
              <a:solidFill>
                <a:schemeClr val="tx1"/>
              </a:solidFill>
              <a:latin typeface="+mn-lt"/>
            </a:endParaRPr>
          </a:p>
          <a:p>
            <a:pPr marL="457200" indent="-457200">
              <a:spcBef>
                <a:spcPts val="900"/>
              </a:spcBef>
              <a:buClrTx/>
              <a:defRPr/>
            </a:pPr>
            <a:r>
              <a:rPr lang="en-GB" sz="3800" dirty="0" smtClean="0">
                <a:solidFill>
                  <a:schemeClr val="tx1"/>
                </a:solidFill>
                <a:latin typeface="+mn-lt"/>
              </a:rPr>
              <a:t>lots </a:t>
            </a:r>
            <a:r>
              <a:rPr lang="en-GB" sz="3800" dirty="0">
                <a:solidFill>
                  <a:schemeClr val="tx1"/>
                </a:solidFill>
                <a:latin typeface="+mn-lt"/>
              </a:rPr>
              <a:t>of guidelines on H2020 </a:t>
            </a:r>
            <a:endParaRPr lang="en-GB" sz="3800" dirty="0" smtClean="0">
              <a:solidFill>
                <a:schemeClr val="tx1"/>
              </a:solidFill>
              <a:latin typeface="+mn-lt"/>
            </a:endParaRPr>
          </a:p>
          <a:p>
            <a:pPr marL="457200" indent="-457200">
              <a:spcBef>
                <a:spcPts val="900"/>
              </a:spcBef>
              <a:buClr>
                <a:schemeClr val="bg1"/>
              </a:buClr>
              <a:defRPr/>
            </a:pPr>
            <a:r>
              <a:rPr lang="en-GB" sz="3800" dirty="0" smtClean="0">
                <a:solidFill>
                  <a:schemeClr val="tx1"/>
                </a:solidFill>
                <a:latin typeface="+mn-lt"/>
              </a:rPr>
              <a:t>Open </a:t>
            </a:r>
            <a:r>
              <a:rPr lang="en-GB" sz="3800" dirty="0">
                <a:solidFill>
                  <a:schemeClr val="tx1"/>
                </a:solidFill>
                <a:latin typeface="+mn-lt"/>
              </a:rPr>
              <a:t>Data pilot and DMPs</a:t>
            </a:r>
          </a:p>
          <a:p>
            <a:pPr marL="457200" indent="-457200">
              <a:spcBef>
                <a:spcPts val="900"/>
              </a:spcBef>
              <a:buNone/>
              <a:defRPr/>
            </a:pPr>
            <a:endParaRPr lang="en-GB" sz="2800" dirty="0">
              <a:solidFill>
                <a:schemeClr val="tx1"/>
              </a:solidFill>
              <a:latin typeface="+mn-lt"/>
            </a:endParaRPr>
          </a:p>
          <a:p>
            <a:pPr marL="526320" lvl="1" indent="0">
              <a:spcBef>
                <a:spcPts val="900"/>
              </a:spcBef>
              <a:buNone/>
              <a:defRPr/>
            </a:pPr>
            <a:r>
              <a:rPr lang="en-GB" sz="2800" dirty="0">
                <a:latin typeface="+mn-lt"/>
                <a:hlinkClick r:id="rId5"/>
              </a:rPr>
              <a:t>www.openaire.eu</a:t>
            </a:r>
            <a:r>
              <a:rPr lang="en-GB" sz="2800" dirty="0">
                <a:latin typeface="+mn-lt"/>
              </a:rPr>
              <a:t> </a:t>
            </a:r>
          </a:p>
          <a:p>
            <a:pPr marL="252000" indent="0">
              <a:spcBef>
                <a:spcPts val="900"/>
              </a:spcBef>
              <a:buNone/>
              <a:defRPr/>
            </a:pPr>
            <a:endParaRPr lang="en-GB" dirty="0" smtClean="0"/>
          </a:p>
          <a:p>
            <a:pPr>
              <a:lnSpc>
                <a:spcPct val="120000"/>
              </a:lnSpc>
              <a:spcAft>
                <a:spcPts val="1200"/>
              </a:spcAft>
              <a:buFont typeface="Arial" pitchFamily="34" charset="0"/>
              <a:buNone/>
            </a:pPr>
            <a:endParaRPr lang="en-GB" dirty="0"/>
          </a:p>
        </p:txBody>
      </p:sp>
      <p:pic>
        <p:nvPicPr>
          <p:cNvPr id="8" name="Picture 3" descr="OpenAIREplus_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504" y="116632"/>
            <a:ext cx="1401045" cy="98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98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EUDAT services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715" y="1700808"/>
            <a:ext cx="8136904" cy="1603746"/>
          </a:xfrm>
        </p:spPr>
        <p:txBody>
          <a:bodyPr>
            <a:normAutofit/>
          </a:bodyPr>
          <a:lstStyle/>
          <a:p>
            <a:pPr algn="ctr"/>
            <a:r>
              <a:rPr lang="en-GB" sz="2400" dirty="0"/>
              <a:t>EUDAT offers a pan-European </a:t>
            </a:r>
            <a:r>
              <a:rPr lang="en-GB" sz="2400" dirty="0" smtClean="0"/>
              <a:t>solution, providing </a:t>
            </a:r>
            <a:r>
              <a:rPr lang="en-GB" sz="2400" dirty="0"/>
              <a:t>a </a:t>
            </a:r>
            <a:r>
              <a:rPr lang="en-GB" sz="2400" dirty="0" smtClean="0"/>
              <a:t>generic set </a:t>
            </a:r>
            <a:r>
              <a:rPr lang="en-GB" sz="2400" dirty="0"/>
              <a:t>of </a:t>
            </a:r>
            <a:r>
              <a:rPr lang="en-GB" sz="2400" dirty="0" smtClean="0"/>
              <a:t>services to </a:t>
            </a:r>
            <a:r>
              <a:rPr lang="en-GB" sz="2400" dirty="0"/>
              <a:t>ensure minimum level of </a:t>
            </a:r>
            <a:r>
              <a:rPr lang="en-GB" sz="2400" dirty="0" smtClean="0"/>
              <a:t>interoperability</a:t>
            </a:r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/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31" y="260648"/>
            <a:ext cx="1347079" cy="82139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55576" y="6093296"/>
            <a:ext cx="20897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hlinkClick r:id="rId4"/>
              </a:rPr>
              <a:t>www.eudat.eu</a:t>
            </a:r>
            <a:r>
              <a:rPr lang="en-GB" sz="2400" dirty="0" smtClean="0"/>
              <a:t> </a:t>
            </a:r>
            <a:endParaRPr lang="en-GB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7" r="3907"/>
          <a:stretch/>
        </p:blipFill>
        <p:spPr>
          <a:xfrm>
            <a:off x="3203848" y="2703099"/>
            <a:ext cx="5711077" cy="38207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8150" y="3284984"/>
            <a:ext cx="288032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Building </a:t>
            </a:r>
            <a:r>
              <a:rPr lang="en-GB" sz="2400" dirty="0" smtClean="0"/>
              <a:t>common data </a:t>
            </a:r>
            <a:r>
              <a:rPr lang="en-GB" sz="2400" dirty="0"/>
              <a:t>services in </a:t>
            </a:r>
            <a:r>
              <a:rPr lang="en-GB" sz="2400" dirty="0" smtClean="0"/>
              <a:t>close </a:t>
            </a:r>
            <a:r>
              <a:rPr lang="en-GB" sz="2400" dirty="0"/>
              <a:t>collaboration </a:t>
            </a:r>
            <a:r>
              <a:rPr lang="en-GB" sz="2400" dirty="0" smtClean="0"/>
              <a:t>with </a:t>
            </a:r>
            <a:r>
              <a:rPr lang="en-GB" sz="2400" dirty="0"/>
              <a:t>25+ communities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710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Discipline-specific infrastructure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364" y="1484784"/>
            <a:ext cx="8075240" cy="4785395"/>
          </a:xfrm>
        </p:spPr>
        <p:txBody>
          <a:bodyPr/>
          <a:lstStyle/>
          <a:p>
            <a:pPr marL="360000" indent="-360000">
              <a:spcAft>
                <a:spcPts val="1800"/>
              </a:spcAft>
              <a:buFont typeface="Arial" pitchFamily="34" charset="0"/>
              <a:buChar char="•"/>
            </a:pPr>
            <a:r>
              <a:rPr lang="en-GB" dirty="0" smtClean="0"/>
              <a:t>ELIXIR in life sciences</a:t>
            </a:r>
          </a:p>
          <a:p>
            <a:pPr marL="360000" indent="-360000">
              <a:spcAft>
                <a:spcPts val="1800"/>
              </a:spcAft>
              <a:buFont typeface="Arial" pitchFamily="34" charset="0"/>
              <a:buChar char="•"/>
            </a:pPr>
            <a:r>
              <a:rPr lang="en-GB" dirty="0" smtClean="0"/>
              <a:t>BBMRI-ERIC (</a:t>
            </a:r>
            <a:r>
              <a:rPr lang="en-GB" dirty="0" err="1" smtClean="0"/>
              <a:t>biobank</a:t>
            </a:r>
            <a:r>
              <a:rPr lang="en-GB" dirty="0" smtClean="0"/>
              <a:t> and biomedical resources)</a:t>
            </a:r>
          </a:p>
          <a:p>
            <a:pPr marL="360000" indent="-360000">
              <a:spcAft>
                <a:spcPts val="1800"/>
              </a:spcAft>
              <a:buFont typeface="Arial" pitchFamily="34" charset="0"/>
              <a:buChar char="•"/>
            </a:pPr>
            <a:r>
              <a:rPr lang="en-GB" dirty="0" smtClean="0"/>
              <a:t>Euro Argo ERIC (oceanography)</a:t>
            </a:r>
          </a:p>
          <a:p>
            <a:pPr marL="360000" indent="-360000">
              <a:spcAft>
                <a:spcPts val="1800"/>
              </a:spcAft>
              <a:buFont typeface="Arial" pitchFamily="34" charset="0"/>
              <a:buChar char="•"/>
            </a:pPr>
            <a:r>
              <a:rPr lang="en-GB" dirty="0" smtClean="0"/>
              <a:t>CLARIN for language resources</a:t>
            </a:r>
          </a:p>
          <a:p>
            <a:pPr marL="360000" indent="-360000">
              <a:spcAft>
                <a:spcPts val="1800"/>
              </a:spcAft>
              <a:buFont typeface="Arial" pitchFamily="34" charset="0"/>
              <a:buChar char="•"/>
            </a:pPr>
            <a:r>
              <a:rPr lang="en-GB" dirty="0" smtClean="0"/>
              <a:t>DARIAH-EU for arts and humanities</a:t>
            </a:r>
          </a:p>
          <a:p>
            <a:endParaRPr lang="en-GB" dirty="0" smtClean="0"/>
          </a:p>
        </p:txBody>
      </p:sp>
      <p:pic>
        <p:nvPicPr>
          <p:cNvPr id="4" name="Picture 4" descr="DARIAH E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733256"/>
            <a:ext cx="2047250" cy="91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elixir-europe.org/global/images/ELIXIR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068960"/>
            <a:ext cx="1168524" cy="87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CLARI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293096"/>
            <a:ext cx="2002532" cy="93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8" descr="BBMR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589240"/>
            <a:ext cx="2232248" cy="104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2" descr="Euro-Argo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4" t="16659" r="59153" b="10367"/>
          <a:stretch/>
        </p:blipFill>
        <p:spPr bwMode="auto">
          <a:xfrm>
            <a:off x="7289375" y="5571056"/>
            <a:ext cx="1032278" cy="102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41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FOSTER and FOSTER+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430057" cy="5001419"/>
          </a:xfrm>
        </p:spPr>
        <p:txBody>
          <a:bodyPr>
            <a:normAutofit lnSpcReduction="10000"/>
          </a:bodyPr>
          <a:lstStyle/>
          <a:p>
            <a:pPr>
              <a:spcAft>
                <a:spcPts val="1800"/>
              </a:spcAft>
            </a:pPr>
            <a:r>
              <a:rPr lang="en-GB" sz="2400" dirty="0" smtClean="0"/>
              <a:t>Facilitate Open Science Training for European Research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Network of open access trainers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Programme of open science courses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Portal to training materials 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E-learning courses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Focus on disciplinary materials in FOSTER+</a:t>
            </a:r>
          </a:p>
          <a:p>
            <a:endParaRPr lang="en-GB" dirty="0" smtClean="0">
              <a:hlinkClick r:id=""/>
            </a:endParaRPr>
          </a:p>
          <a:p>
            <a:r>
              <a:rPr lang="en-GB" sz="2400" dirty="0" smtClean="0">
                <a:hlinkClick r:id=""/>
              </a:rPr>
              <a:t>www.fosteropenscience.eu</a:t>
            </a:r>
            <a:r>
              <a:rPr lang="en-GB" sz="2400" dirty="0" smtClean="0"/>
              <a:t> </a:t>
            </a:r>
            <a:endParaRPr lang="en-GB" sz="2400" dirty="0"/>
          </a:p>
          <a:p>
            <a:endParaRPr lang="en-GB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6" t="13507"/>
          <a:stretch/>
        </p:blipFill>
        <p:spPr>
          <a:xfrm>
            <a:off x="6300192" y="4556361"/>
            <a:ext cx="2664297" cy="2257016"/>
          </a:xfrm>
          <a:prstGeom prst="rect">
            <a:avLst/>
          </a:prstGeom>
        </p:spPr>
      </p:pic>
      <p:pic>
        <p:nvPicPr>
          <p:cNvPr id="5" name="Picture 4" descr="FOSTER-hire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609995" cy="85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27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OpenAIRE</a:t>
            </a:r>
            <a:r>
              <a:rPr lang="en-GB" dirty="0" smtClean="0"/>
              <a:t> &amp; EUDAT webinars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68760"/>
            <a:ext cx="7497380" cy="5000625"/>
          </a:xfrm>
        </p:spPr>
      </p:pic>
      <p:sp>
        <p:nvSpPr>
          <p:cNvPr id="5" name="Rectangle 4"/>
          <p:cNvSpPr/>
          <p:nvPr/>
        </p:nvSpPr>
        <p:spPr>
          <a:xfrm>
            <a:off x="2766698" y="6381328"/>
            <a:ext cx="3733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hlinkClick r:id="rId3"/>
              </a:rPr>
              <a:t>www.openaire.eu/webinars</a:t>
            </a:r>
            <a:r>
              <a:rPr lang="en-GB" sz="2400" dirty="0" smtClean="0"/>
              <a:t>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5378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5301208"/>
            <a:ext cx="8153400" cy="762000"/>
          </a:xfrm>
        </p:spPr>
        <p:txBody>
          <a:bodyPr>
            <a:normAutofit/>
          </a:bodyPr>
          <a:lstStyle/>
          <a:p>
            <a:r>
              <a:rPr lang="en-GB" dirty="0"/>
              <a:t>#4 – coordinate </a:t>
            </a:r>
            <a:r>
              <a:rPr lang="en-GB" dirty="0" smtClean="0"/>
              <a:t>nationally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843808" y="6525344"/>
            <a:ext cx="6120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GB" sz="1200" dirty="0">
                <a:latin typeface="+mj-lt"/>
              </a:rPr>
              <a:t>Image CC-BY-SA by Dawn </a:t>
            </a:r>
            <a:r>
              <a:rPr lang="en-GB" sz="1200" dirty="0" err="1">
                <a:latin typeface="+mj-lt"/>
              </a:rPr>
              <a:t>Manser</a:t>
            </a:r>
            <a:r>
              <a:rPr lang="en-GB" sz="1200" dirty="0">
                <a:latin typeface="+mj-lt"/>
              </a:rPr>
              <a:t> </a:t>
            </a:r>
            <a:r>
              <a:rPr lang="en-GB" sz="1200" dirty="0" smtClean="0">
                <a:latin typeface="+mj-lt"/>
              </a:rPr>
              <a:t>www.flickr.com/photos/dawnmanser/3532598208</a:t>
            </a:r>
            <a:endParaRPr lang="en-GB" sz="1200" dirty="0">
              <a:latin typeface="+mj-lt"/>
            </a:endParaRP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" b="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9807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Basic guidance and support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41710"/>
            <a:ext cx="8424936" cy="4752528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en-GB" sz="2600" dirty="0" smtClean="0"/>
              <a:t>Many UK university data policies include a requirement for DMPs so need to explain what to cover in plans:</a:t>
            </a:r>
          </a:p>
          <a:p>
            <a:pPr marL="457200" lvl="0" indent="-4572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 smtClean="0"/>
              <a:t>Templates listing themes/questions to cover</a:t>
            </a:r>
          </a:p>
          <a:p>
            <a:pPr marL="457200" lvl="0" indent="-4572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 smtClean="0"/>
              <a:t>Custom guidance by uni or discipline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2600" dirty="0" smtClean="0"/>
              <a:t>Example </a:t>
            </a:r>
            <a:r>
              <a:rPr lang="en-GB" sz="2600" dirty="0"/>
              <a:t>answers or boilerplate text</a:t>
            </a:r>
          </a:p>
          <a:p>
            <a:pPr marL="457200" lvl="0" indent="-4572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 smtClean="0"/>
              <a:t>Links </a:t>
            </a:r>
            <a:r>
              <a:rPr lang="en-GB" sz="2600" dirty="0"/>
              <a:t>to local contacts and support</a:t>
            </a:r>
          </a:p>
          <a:p>
            <a:pPr marL="457200" indent="-4572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 smtClean="0"/>
              <a:t>A library of successful DMPs to reuse</a:t>
            </a:r>
            <a:endParaRPr lang="en-GB" sz="2900" dirty="0" smtClean="0"/>
          </a:p>
          <a:p>
            <a:pPr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4" name="Picture 3" descr="inde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5157192"/>
            <a:ext cx="2542738" cy="16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55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99792" y="419174"/>
            <a:ext cx="5832648" cy="683994"/>
          </a:xfrm>
        </p:spPr>
        <p:txBody>
          <a:bodyPr/>
          <a:lstStyle/>
          <a:p>
            <a:r>
              <a:rPr lang="en-GB" dirty="0" smtClean="0"/>
              <a:t>Dutch LCRDM model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556792"/>
            <a:ext cx="8075240" cy="4569371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National coordination point for RDM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Five working groups on key RDM topics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Brings together all stakeholders</a:t>
            </a:r>
          </a:p>
          <a:p>
            <a:endParaRPr lang="en-GB" sz="1100" dirty="0"/>
          </a:p>
          <a:p>
            <a:pPr algn="ctr"/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www.surf.nl/en/lcrdm/issues</a:t>
            </a:r>
            <a:r>
              <a:rPr lang="en-GB" dirty="0" smtClean="0"/>
              <a:t> </a:t>
            </a:r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293096"/>
            <a:ext cx="8412200" cy="23765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6" y="188640"/>
            <a:ext cx="2915057" cy="91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47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examples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39552" y="1412776"/>
            <a:ext cx="7931224" cy="5328592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err="1" smtClean="0"/>
              <a:t>Tuuli</a:t>
            </a:r>
            <a:r>
              <a:rPr lang="en-GB" dirty="0" smtClean="0"/>
              <a:t> in </a:t>
            </a:r>
            <a:r>
              <a:rPr lang="en-GB" dirty="0"/>
              <a:t>Finland </a:t>
            </a:r>
            <a:r>
              <a:rPr lang="en-GB" dirty="0" smtClean="0"/>
              <a:t>- </a:t>
            </a:r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</a:t>
            </a:r>
            <a:r>
              <a:rPr lang="en-GB" dirty="0" smtClean="0">
                <a:hlinkClick r:id="rId2"/>
              </a:rPr>
              <a:t>wiki.helsinki.fi/display/Tuuli/DMPTuuli-project</a:t>
            </a:r>
            <a:r>
              <a:rPr lang="en-GB" dirty="0" smtClean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Swiss DLCM project - </a:t>
            </a:r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www.dlcm.ch</a:t>
            </a:r>
            <a:r>
              <a:rPr lang="en-GB" dirty="0" smtClean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German working group -</a:t>
            </a:r>
            <a:r>
              <a:rPr lang="en-GB" dirty="0" smtClean="0">
                <a:hlinkClick r:id="rId4"/>
              </a:rPr>
              <a:t>http</a:t>
            </a:r>
            <a:r>
              <a:rPr lang="en-GB" dirty="0">
                <a:hlinkClick r:id="rId4"/>
              </a:rPr>
              <a:t>://www.forschungsdaten.org/</a:t>
            </a:r>
            <a:r>
              <a:rPr lang="en-GB" dirty="0" err="1">
                <a:hlinkClick r:id="rId4"/>
              </a:rPr>
              <a:t>index.php</a:t>
            </a:r>
            <a:r>
              <a:rPr lang="en-GB" dirty="0">
                <a:hlinkClick r:id="rId4"/>
              </a:rPr>
              <a:t>/</a:t>
            </a:r>
            <a:r>
              <a:rPr lang="en-GB" dirty="0" err="1">
                <a:hlinkClick r:id="rId4"/>
              </a:rPr>
              <a:t>UAG_Datenmanagementpläne</a:t>
            </a:r>
            <a:endParaRPr lang="en-GB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eInfrastructures Austria - </a:t>
            </a:r>
            <a:r>
              <a:rPr lang="en-GB" dirty="0">
                <a:hlinkClick r:id="rId5"/>
              </a:rPr>
              <a:t>https://</a:t>
            </a:r>
            <a:r>
              <a:rPr lang="en-GB" dirty="0" smtClean="0">
                <a:hlinkClick r:id="rId5"/>
              </a:rPr>
              <a:t>www.e-infrastructures.at</a:t>
            </a:r>
            <a:r>
              <a:rPr lang="en-GB" dirty="0" smtClean="0"/>
              <a:t> </a:t>
            </a:r>
            <a:endParaRPr lang="en-GB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315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Benefits of coordination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075240" cy="4713387"/>
          </a:xfrm>
        </p:spPr>
        <p:txBody>
          <a:bodyPr/>
          <a:lstStyle/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Define national level requirements </a:t>
            </a:r>
          </a:p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Work together to lobby funders</a:t>
            </a:r>
          </a:p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Collectively define / invest in infrastructure</a:t>
            </a:r>
          </a:p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Join up on guidance and support</a:t>
            </a:r>
          </a:p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Simplify landscape for researchers!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839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5301208"/>
            <a:ext cx="8153400" cy="762000"/>
          </a:xfrm>
        </p:spPr>
        <p:txBody>
          <a:bodyPr>
            <a:normAutofit/>
          </a:bodyPr>
          <a:lstStyle/>
          <a:p>
            <a:r>
              <a:rPr lang="en-GB" dirty="0"/>
              <a:t>#5 – get involved internationally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43808" y="6525344"/>
            <a:ext cx="6120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GB" sz="1200" dirty="0">
                <a:latin typeface="+mj-lt"/>
              </a:rPr>
              <a:t>Image </a:t>
            </a:r>
            <a:r>
              <a:rPr lang="en-GB" sz="1200" dirty="0" smtClean="0">
                <a:latin typeface="+mj-lt"/>
              </a:rPr>
              <a:t>CC-BY </a:t>
            </a:r>
            <a:r>
              <a:rPr lang="en-GB" sz="1200" dirty="0">
                <a:latin typeface="+mj-lt"/>
              </a:rPr>
              <a:t>by </a:t>
            </a:r>
            <a:r>
              <a:rPr lang="en-GB" sz="1200" dirty="0" smtClean="0">
                <a:latin typeface="+mj-lt"/>
              </a:rPr>
              <a:t> </a:t>
            </a:r>
            <a:r>
              <a:rPr lang="en-GB" sz="1200" dirty="0">
                <a:latin typeface="+mj-lt"/>
              </a:rPr>
              <a:t>Wendy Cope www.flickr.com/photos/litratcher/16420127780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8" b="95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042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RDA Active DMP Interest Group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544" y="1484784"/>
            <a:ext cx="8291264" cy="4857403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Discussion group on all things DMP</a:t>
            </a:r>
          </a:p>
          <a:p>
            <a:endParaRPr lang="en-GB" sz="1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Recently spun out various working groups</a:t>
            </a:r>
          </a:p>
          <a:p>
            <a:pPr marL="914400" lvl="1" indent="-457200">
              <a:buClrTx/>
              <a:buFont typeface="Calibri" panose="020F0502020204030204" pitchFamily="34" charset="0"/>
              <a:buChar char="–"/>
            </a:pPr>
            <a:r>
              <a:rPr lang="en-GB" dirty="0" smtClean="0"/>
              <a:t>Defining common standards for DMPs</a:t>
            </a:r>
          </a:p>
          <a:p>
            <a:pPr marL="914400" lvl="1" indent="-457200">
              <a:buClrTx/>
              <a:buFont typeface="Calibri" panose="020F0502020204030204" pitchFamily="34" charset="0"/>
              <a:buChar char="–"/>
            </a:pPr>
            <a:r>
              <a:rPr lang="en-GB" dirty="0" smtClean="0"/>
              <a:t>Publishing / depositing</a:t>
            </a:r>
            <a:r>
              <a:rPr lang="fr-FR" dirty="0" smtClean="0"/>
              <a:t> </a:t>
            </a:r>
            <a:r>
              <a:rPr lang="fr-FR" dirty="0" err="1" smtClean="0"/>
              <a:t>DMPs</a:t>
            </a:r>
            <a:endParaRPr lang="fr-FR" dirty="0"/>
          </a:p>
          <a:p>
            <a:pPr marL="914400" lvl="1" indent="-457200">
              <a:buClrTx/>
              <a:buFont typeface="Calibri" panose="020F0502020204030204" pitchFamily="34" charset="0"/>
              <a:buChar char="–"/>
            </a:pPr>
            <a:r>
              <a:rPr lang="fr-FR" dirty="0" smtClean="0"/>
              <a:t>Domain/infrastructure </a:t>
            </a:r>
            <a:r>
              <a:rPr lang="fr-FR" dirty="0" err="1" smtClean="0"/>
              <a:t>specialisation</a:t>
            </a:r>
            <a:endParaRPr lang="fr-FR" dirty="0"/>
          </a:p>
          <a:p>
            <a:pPr marL="914400" lvl="1" indent="-457200">
              <a:buClrTx/>
              <a:buFont typeface="Calibri" panose="020F0502020204030204" pitchFamily="34" charset="0"/>
              <a:buChar char="–"/>
            </a:pPr>
            <a:r>
              <a:rPr lang="fr-FR" dirty="0" err="1" smtClean="0"/>
              <a:t>Funder</a:t>
            </a:r>
            <a:r>
              <a:rPr lang="fr-FR" dirty="0" smtClean="0"/>
              <a:t> liaison</a:t>
            </a:r>
          </a:p>
          <a:p>
            <a:pPr marL="914400" lvl="1" indent="-457200">
              <a:buClrTx/>
              <a:buFont typeface="Calibri" panose="020F0502020204030204" pitchFamily="34" charset="0"/>
              <a:buChar char="–"/>
            </a:pPr>
            <a:r>
              <a:rPr lang="fr-FR" dirty="0" smtClean="0"/>
              <a:t>Software </a:t>
            </a:r>
            <a:r>
              <a:rPr lang="fr-FR" dirty="0"/>
              <a:t>management plans</a:t>
            </a:r>
          </a:p>
          <a:p>
            <a:pPr lvl="1" indent="0">
              <a:buNone/>
            </a:pPr>
            <a:endParaRPr lang="en-GB" dirty="0" smtClean="0"/>
          </a:p>
          <a:p>
            <a:pPr lvl="1" indent="0">
              <a:buNone/>
            </a:pP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www.rd-alliance.org/group/active-data-management-plans-ig/wiki/plenary-9-session</a:t>
            </a:r>
            <a:r>
              <a:rPr lang="en-GB" dirty="0" smtClean="0"/>
              <a:t> </a:t>
            </a:r>
          </a:p>
          <a:p>
            <a:pPr marL="914400" lvl="1" indent="-457200">
              <a:buFont typeface="Calibri" panose="020F0502020204030204" pitchFamily="34" charset="0"/>
              <a:buChar char="–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789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FORCE11 FAIR DMP group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64447"/>
            <a:ext cx="6275040" cy="4713387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n-GB" dirty="0"/>
              <a:t>H</a:t>
            </a:r>
            <a:r>
              <a:rPr lang="en-GB" dirty="0" smtClean="0"/>
              <a:t>elp </a:t>
            </a:r>
            <a:r>
              <a:rPr lang="en-GB" dirty="0"/>
              <a:t>coordinate </a:t>
            </a:r>
            <a:r>
              <a:rPr lang="en-GB" dirty="0" smtClean="0"/>
              <a:t>efforts around </a:t>
            </a:r>
            <a:r>
              <a:rPr lang="en-GB" dirty="0"/>
              <a:t>the globe to provide tools and recommendations for </a:t>
            </a:r>
            <a:r>
              <a:rPr lang="en-GB" dirty="0" smtClean="0"/>
              <a:t>creating </a:t>
            </a:r>
            <a:r>
              <a:rPr lang="en-GB" dirty="0"/>
              <a:t>data management </a:t>
            </a:r>
            <a:r>
              <a:rPr lang="en-GB" dirty="0" smtClean="0"/>
              <a:t>plans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provide a simple set of </a:t>
            </a:r>
            <a:r>
              <a:rPr lang="en-GB" dirty="0" smtClean="0"/>
              <a:t>principles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examples </a:t>
            </a:r>
            <a:r>
              <a:rPr lang="en-GB" dirty="0"/>
              <a:t>of </a:t>
            </a:r>
            <a:r>
              <a:rPr lang="en-GB" dirty="0" smtClean="0"/>
              <a:t>domain implementations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recommendations </a:t>
            </a:r>
            <a:r>
              <a:rPr lang="en-GB" dirty="0"/>
              <a:t>for best </a:t>
            </a:r>
            <a:r>
              <a:rPr lang="en-GB" dirty="0" smtClean="0"/>
              <a:t>practices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>
              <a:spcAft>
                <a:spcPts val="1200"/>
              </a:spcAft>
            </a:pP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www.force11.org/group/fairdmp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382" y="1412776"/>
            <a:ext cx="2257529" cy="501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47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OpenAIRE</a:t>
            </a:r>
            <a:r>
              <a:rPr lang="en-GB" dirty="0" smtClean="0"/>
              <a:t> survey on H2020 DMP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075240" cy="4896544"/>
          </a:xfrm>
        </p:spPr>
        <p:txBody>
          <a:bodyPr>
            <a:normAutofit/>
          </a:bodyPr>
          <a:lstStyle/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What do you think of EC approach to DMPs?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How do you find the FAIR DMP template?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What works well or not?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Note priorities for future support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…..</a:t>
            </a:r>
          </a:p>
          <a:p>
            <a:endParaRPr lang="en-GB" dirty="0">
              <a:hlinkClick r:id="rId2"/>
            </a:endParaRPr>
          </a:p>
          <a:p>
            <a:r>
              <a:rPr lang="en-GB" dirty="0" smtClean="0">
                <a:hlinkClick r:id="rId2"/>
              </a:rPr>
              <a:t>www.surveymonkey.com/r/OpenAIRE_DMP_survey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341824"/>
            <a:ext cx="2693414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82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5229200"/>
            <a:ext cx="8153400" cy="762000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So what’s stopping you? Get started!</a:t>
            </a:r>
            <a:endParaRPr lang="en-GB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TextBox 7"/>
          <p:cNvSpPr txBox="1"/>
          <p:nvPr/>
        </p:nvSpPr>
        <p:spPr>
          <a:xfrm>
            <a:off x="2843808" y="6525344"/>
            <a:ext cx="6156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Image ‘Go !!’ </a:t>
            </a:r>
            <a:r>
              <a:rPr lang="en-GB" sz="1200" dirty="0"/>
              <a:t>CC-BY-NC-ND by </a:t>
            </a:r>
            <a:r>
              <a:rPr lang="en-GB" sz="1200" dirty="0" err="1"/>
              <a:t>Cédric</a:t>
            </a:r>
            <a:r>
              <a:rPr lang="en-GB" sz="1200" dirty="0"/>
              <a:t> </a:t>
            </a:r>
            <a:r>
              <a:rPr lang="en-GB" sz="1200" dirty="0" err="1" smtClean="0"/>
              <a:t>Fettouche</a:t>
            </a:r>
            <a:r>
              <a:rPr lang="en-GB" sz="1200" dirty="0" smtClean="0"/>
              <a:t> www.flickr.com/photos/cedmars/5405223203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88585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236" y="404664"/>
            <a:ext cx="8363272" cy="683994"/>
          </a:xfrm>
        </p:spPr>
        <p:txBody>
          <a:bodyPr/>
          <a:lstStyle/>
          <a:p>
            <a:r>
              <a:rPr lang="en-GB" dirty="0" smtClean="0"/>
              <a:t>Example DMP templates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10" y="1456567"/>
            <a:ext cx="4881846" cy="5140785"/>
          </a:xfrm>
        </p:spPr>
        <p:txBody>
          <a:bodyPr>
            <a:noAutofit/>
          </a:bodyPr>
          <a:lstStyle/>
          <a:p>
            <a:r>
              <a:rPr lang="en-GB" sz="2000" dirty="0" smtClean="0"/>
              <a:t>DCC Checklist (</a:t>
            </a:r>
            <a:r>
              <a:rPr lang="en-GB" sz="2000" dirty="0"/>
              <a:t>generic template) </a:t>
            </a:r>
            <a:r>
              <a:rPr lang="en-GB" sz="1600" dirty="0" smtClean="0">
                <a:hlinkClick r:id="rId2"/>
              </a:rPr>
              <a:t>www.dcc.ac.uk/sites/default/files/documents/resource/DMP/DMP_Checklist_2013.pdf</a:t>
            </a:r>
            <a:r>
              <a:rPr lang="en-GB" sz="1600" dirty="0" smtClean="0"/>
              <a:t> </a:t>
            </a:r>
          </a:p>
          <a:p>
            <a:endParaRPr lang="en-GB" sz="600" dirty="0"/>
          </a:p>
          <a:p>
            <a:r>
              <a:rPr lang="en-GB" sz="2000" dirty="0" smtClean="0"/>
              <a:t>Bath </a:t>
            </a:r>
            <a:r>
              <a:rPr lang="en-GB" sz="2000" dirty="0"/>
              <a:t>postgraduate template </a:t>
            </a:r>
            <a:r>
              <a:rPr lang="en-GB" sz="1600" dirty="0">
                <a:hlinkClick r:id="rId3"/>
              </a:rPr>
              <a:t>http://</a:t>
            </a:r>
            <a:r>
              <a:rPr lang="en-GB" sz="1600" dirty="0" smtClean="0">
                <a:hlinkClick r:id="rId3"/>
              </a:rPr>
              <a:t>opus.bath.ac.uk/30772</a:t>
            </a:r>
            <a:endParaRPr lang="en-GB" sz="1600" dirty="0"/>
          </a:p>
          <a:p>
            <a:endParaRPr lang="en-GB" sz="600" dirty="0" smtClean="0"/>
          </a:p>
          <a:p>
            <a:r>
              <a:rPr lang="en-GB" sz="2000" dirty="0" err="1" smtClean="0"/>
              <a:t>DataTrain</a:t>
            </a:r>
            <a:r>
              <a:rPr lang="en-GB" sz="2000" dirty="0" smtClean="0"/>
              <a:t> template </a:t>
            </a:r>
            <a:r>
              <a:rPr lang="en-GB" sz="1600" dirty="0" smtClean="0">
                <a:hlinkClick r:id="rId4"/>
              </a:rPr>
              <a:t>www.lib.cam.ac.uk/preservation/ </a:t>
            </a:r>
            <a:r>
              <a:rPr lang="en-GB" sz="1600" dirty="0" err="1" smtClean="0">
                <a:hlinkClick r:id="rId4"/>
              </a:rPr>
              <a:t>datatrain</a:t>
            </a:r>
            <a:r>
              <a:rPr lang="en-GB" sz="1600" dirty="0" smtClean="0">
                <a:hlinkClick r:id="rId4"/>
              </a:rPr>
              <a:t>/documents.html</a:t>
            </a:r>
            <a:r>
              <a:rPr lang="en-GB" sz="1600" dirty="0" smtClean="0"/>
              <a:t> </a:t>
            </a:r>
          </a:p>
          <a:p>
            <a:endParaRPr lang="en-GB" sz="600" dirty="0" smtClean="0"/>
          </a:p>
          <a:p>
            <a:r>
              <a:rPr lang="en-GB" sz="2000" dirty="0" smtClean="0"/>
              <a:t>20 </a:t>
            </a:r>
            <a:r>
              <a:rPr lang="en-GB" sz="2000" dirty="0"/>
              <a:t>questions for RDM </a:t>
            </a:r>
            <a:r>
              <a:rPr lang="en-GB" sz="1600" dirty="0">
                <a:hlinkClick r:id="rId5"/>
              </a:rPr>
              <a:t>https://</a:t>
            </a:r>
            <a:r>
              <a:rPr lang="en-GB" sz="1600" dirty="0" smtClean="0">
                <a:hlinkClick r:id="rId5"/>
              </a:rPr>
              <a:t>datamanagementplanning.wordpress.com/2012/03/07/twenty-questions-for-research-data-management</a:t>
            </a:r>
            <a:r>
              <a:rPr lang="en-GB" sz="1600" dirty="0" smtClean="0"/>
              <a:t> </a:t>
            </a:r>
            <a:endParaRPr lang="en-GB" sz="1600" dirty="0"/>
          </a:p>
          <a:p>
            <a:endParaRPr lang="en-GB" sz="600" dirty="0" smtClean="0"/>
          </a:p>
          <a:p>
            <a:r>
              <a:rPr lang="en-GB" sz="2000" dirty="0" smtClean="0"/>
              <a:t>MRC </a:t>
            </a:r>
            <a:r>
              <a:rPr lang="en-GB" sz="2000" dirty="0"/>
              <a:t>template </a:t>
            </a:r>
            <a:r>
              <a:rPr lang="en-GB" sz="2000" dirty="0" smtClean="0"/>
              <a:t>               </a:t>
            </a:r>
            <a:r>
              <a:rPr lang="en-GB" sz="1600" dirty="0" smtClean="0">
                <a:hlinkClick r:id="rId6"/>
              </a:rPr>
              <a:t>www.mrc.ac.uk/research/research-policy-ethics/data-sharing/data-management-plans</a:t>
            </a:r>
            <a:r>
              <a:rPr lang="en-GB" sz="2000" dirty="0" smtClean="0"/>
              <a:t> 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484784"/>
            <a:ext cx="3448436" cy="477303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3800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63272" cy="683994"/>
          </a:xfrm>
        </p:spPr>
        <p:txBody>
          <a:bodyPr/>
          <a:lstStyle/>
          <a:p>
            <a:r>
              <a:rPr lang="en-GB" dirty="0" smtClean="0"/>
              <a:t>DCC generic template for a DMP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496944" cy="5661248"/>
          </a:xfrm>
        </p:spPr>
        <p:txBody>
          <a:bodyPr>
            <a:normAutofit fontScale="47500" lnSpcReduction="20000"/>
          </a:bodyPr>
          <a:lstStyle/>
          <a:p>
            <a:r>
              <a:rPr lang="en-GB" sz="2900" b="1" dirty="0" smtClean="0"/>
              <a:t>Data Collection</a:t>
            </a:r>
          </a:p>
          <a:p>
            <a:pPr marL="144000" indent="-252000">
              <a:buFont typeface="Arial" panose="020B0604020202020204" pitchFamily="34" charset="0"/>
              <a:buChar char="•"/>
            </a:pPr>
            <a:r>
              <a:rPr lang="en-GB" sz="2700" dirty="0"/>
              <a:t>What data will you collect or create? </a:t>
            </a:r>
            <a:endParaRPr lang="en-GB" sz="2700" dirty="0" smtClean="0"/>
          </a:p>
          <a:p>
            <a:pPr marL="144000" indent="-252000">
              <a:buFont typeface="Arial" panose="020B0604020202020204" pitchFamily="34" charset="0"/>
              <a:buChar char="•"/>
            </a:pPr>
            <a:r>
              <a:rPr lang="en-GB" sz="2700" dirty="0"/>
              <a:t>How will the data be collected or created? </a:t>
            </a:r>
            <a:endParaRPr lang="en-GB" sz="2700" dirty="0" smtClean="0"/>
          </a:p>
          <a:p>
            <a:pPr marL="144000" indent="-252000"/>
            <a:r>
              <a:rPr lang="en-GB" sz="2900" b="1" dirty="0" smtClean="0"/>
              <a:t>Documentation and Metadata</a:t>
            </a:r>
          </a:p>
          <a:p>
            <a:pPr marL="144000" indent="-252000">
              <a:buFont typeface="Arial" panose="020B0604020202020204" pitchFamily="34" charset="0"/>
              <a:buChar char="•"/>
            </a:pPr>
            <a:r>
              <a:rPr lang="en-GB" sz="2700" dirty="0"/>
              <a:t>What documentation and metadata will accompany the data?</a:t>
            </a:r>
            <a:endParaRPr lang="en-GB" sz="2700" dirty="0" smtClean="0"/>
          </a:p>
          <a:p>
            <a:pPr marL="144000" indent="-252000"/>
            <a:r>
              <a:rPr lang="en-GB" sz="2900" b="1" dirty="0" smtClean="0"/>
              <a:t>Ethics and Legal Compliance</a:t>
            </a:r>
          </a:p>
          <a:p>
            <a:pPr marL="144000" indent="-252000">
              <a:buFont typeface="Arial" panose="020B0604020202020204" pitchFamily="34" charset="0"/>
              <a:buChar char="•"/>
            </a:pPr>
            <a:r>
              <a:rPr lang="en-GB" sz="2700" dirty="0"/>
              <a:t>How will you manage any ethical issues? </a:t>
            </a:r>
            <a:endParaRPr lang="en-GB" sz="2700" dirty="0" smtClean="0"/>
          </a:p>
          <a:p>
            <a:pPr marL="144000" indent="-252000">
              <a:buFont typeface="Arial" panose="020B0604020202020204" pitchFamily="34" charset="0"/>
              <a:buChar char="•"/>
            </a:pPr>
            <a:r>
              <a:rPr lang="en-GB" sz="2700" dirty="0"/>
              <a:t>How will you manage copyright and Intellectual Property Rights (IPR) issues? </a:t>
            </a:r>
            <a:endParaRPr lang="en-GB" sz="2700" dirty="0" smtClean="0"/>
          </a:p>
          <a:p>
            <a:pPr marL="144000" indent="-252000"/>
            <a:r>
              <a:rPr lang="en-GB" sz="2900" b="1" dirty="0" smtClean="0"/>
              <a:t>Storage and Backup</a:t>
            </a:r>
          </a:p>
          <a:p>
            <a:pPr marL="144000" indent="-252000">
              <a:buFont typeface="Arial" panose="020B0604020202020204" pitchFamily="34" charset="0"/>
              <a:buChar char="•"/>
            </a:pPr>
            <a:r>
              <a:rPr lang="en-GB" dirty="0"/>
              <a:t>How will the data be stored and backed up during the research? </a:t>
            </a:r>
            <a:endParaRPr lang="en-GB" dirty="0" smtClean="0"/>
          </a:p>
          <a:p>
            <a:pPr marL="144000" indent="-252000">
              <a:buFont typeface="Arial" panose="020B0604020202020204" pitchFamily="34" charset="0"/>
              <a:buChar char="•"/>
            </a:pPr>
            <a:r>
              <a:rPr lang="en-GB" dirty="0"/>
              <a:t>How will you manage access and security? </a:t>
            </a:r>
            <a:endParaRPr lang="en-GB" dirty="0" smtClean="0"/>
          </a:p>
          <a:p>
            <a:pPr marL="144000" indent="-252000"/>
            <a:r>
              <a:rPr lang="en-GB" sz="2900" b="1" dirty="0" smtClean="0"/>
              <a:t>Selection and Preservation</a:t>
            </a:r>
          </a:p>
          <a:p>
            <a:pPr marL="144000" indent="-252000">
              <a:buFont typeface="Arial" panose="020B0604020202020204" pitchFamily="34" charset="0"/>
              <a:buChar char="•"/>
            </a:pPr>
            <a:r>
              <a:rPr lang="en-GB" dirty="0"/>
              <a:t>Which data should be retained, shared, and/or preserved? </a:t>
            </a:r>
            <a:endParaRPr lang="en-GB" dirty="0" smtClean="0"/>
          </a:p>
          <a:p>
            <a:pPr marL="144000" indent="-252000">
              <a:buFont typeface="Arial" panose="020B0604020202020204" pitchFamily="34" charset="0"/>
              <a:buChar char="•"/>
            </a:pPr>
            <a:r>
              <a:rPr lang="en-GB" dirty="0"/>
              <a:t>What is the long-term preservation plan for the dataset? </a:t>
            </a:r>
            <a:endParaRPr lang="en-GB" dirty="0" smtClean="0"/>
          </a:p>
          <a:p>
            <a:pPr marL="144000" indent="-252000"/>
            <a:r>
              <a:rPr lang="en-GB" sz="2900" b="1" dirty="0" smtClean="0"/>
              <a:t>Data Sharing</a:t>
            </a:r>
          </a:p>
          <a:p>
            <a:pPr marL="144000" indent="-252000">
              <a:buFont typeface="Arial" panose="020B0604020202020204" pitchFamily="34" charset="0"/>
              <a:buChar char="•"/>
            </a:pPr>
            <a:r>
              <a:rPr lang="en-GB" dirty="0"/>
              <a:t>How will you share the data? </a:t>
            </a:r>
            <a:endParaRPr lang="en-GB" dirty="0" smtClean="0"/>
          </a:p>
          <a:p>
            <a:pPr marL="144000" indent="-252000">
              <a:buFont typeface="Arial" panose="020B0604020202020204" pitchFamily="34" charset="0"/>
              <a:buChar char="•"/>
            </a:pPr>
            <a:r>
              <a:rPr lang="en-GB" dirty="0"/>
              <a:t>Are any restrictions on data sharing required? </a:t>
            </a:r>
            <a:endParaRPr lang="en-GB" dirty="0" smtClean="0"/>
          </a:p>
          <a:p>
            <a:pPr marL="144000" indent="-252000"/>
            <a:r>
              <a:rPr lang="en-GB" sz="2900" b="1" dirty="0" smtClean="0"/>
              <a:t>Responsibilities and Resources</a:t>
            </a:r>
          </a:p>
          <a:p>
            <a:pPr marL="144000" indent="-252000">
              <a:buFont typeface="Arial" panose="020B0604020202020204" pitchFamily="34" charset="0"/>
              <a:buChar char="•"/>
            </a:pPr>
            <a:r>
              <a:rPr lang="en-GB" dirty="0"/>
              <a:t>Who will be responsible for data management? </a:t>
            </a:r>
            <a:endParaRPr lang="en-GB" dirty="0" smtClean="0"/>
          </a:p>
          <a:p>
            <a:pPr marL="144000" indent="-252000">
              <a:buFont typeface="Arial" panose="020B0604020202020204" pitchFamily="34" charset="0"/>
              <a:buChar char="•"/>
            </a:pPr>
            <a:r>
              <a:rPr lang="en-GB" dirty="0"/>
              <a:t>What resources will you require to deliver your plan</a:t>
            </a:r>
            <a:r>
              <a:rPr lang="en-GB" dirty="0" smtClean="0"/>
              <a:t>?</a:t>
            </a:r>
            <a:endParaRPr lang="en-GB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25" t="25899" r="2238" b="20233"/>
          <a:stretch>
            <a:fillRect/>
          </a:stretch>
        </p:blipFill>
        <p:spPr bwMode="auto">
          <a:xfrm>
            <a:off x="6660232" y="4648487"/>
            <a:ext cx="2216596" cy="2145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448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363272" cy="683994"/>
          </a:xfrm>
        </p:spPr>
        <p:txBody>
          <a:bodyPr/>
          <a:lstStyle/>
          <a:p>
            <a:r>
              <a:rPr lang="en-GB" dirty="0" smtClean="0"/>
              <a:t>Different templates and phases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55576" y="2282433"/>
            <a:ext cx="3291840" cy="639762"/>
          </a:xfrm>
        </p:spPr>
        <p:txBody>
          <a:bodyPr/>
          <a:lstStyle/>
          <a:p>
            <a:r>
              <a:rPr lang="en-GB" sz="2400" b="1" dirty="0" smtClean="0"/>
              <a:t>Postgraduate DMP</a:t>
            </a:r>
            <a:endParaRPr lang="en-GB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55576" y="2972896"/>
            <a:ext cx="3291840" cy="3840480"/>
          </a:xfrm>
        </p:spPr>
        <p:txBody>
          <a:bodyPr/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Shorter – six sections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Less formal wording e.g. ‘looking after your data’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Straightforward guidance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2278" y="2252816"/>
            <a:ext cx="3291840" cy="639762"/>
          </a:xfrm>
        </p:spPr>
        <p:txBody>
          <a:bodyPr/>
          <a:lstStyle/>
          <a:p>
            <a:r>
              <a:rPr lang="en-GB" sz="2400" b="1" dirty="0" smtClean="0"/>
              <a:t>Standard DMP</a:t>
            </a:r>
            <a:endParaRPr lang="en-GB" sz="24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2278" y="2900888"/>
            <a:ext cx="3291840" cy="3840480"/>
          </a:xfrm>
        </p:spPr>
        <p:txBody>
          <a:bodyPr/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2 phases – lite and full DMP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6-8 sections overall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Questions more formal / factual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Guidance longer and more directive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683568" y="1499592"/>
            <a:ext cx="76925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University of East London has two </a:t>
            </a:r>
            <a:r>
              <a:rPr lang="en-GB" sz="2400" dirty="0" smtClean="0"/>
              <a:t>templates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50364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Focus on examples and guidance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075240" cy="500141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Guidance at different levels</a:t>
            </a:r>
          </a:p>
          <a:p>
            <a:pPr marL="914400" lvl="1" indent="-457200">
              <a:buClrTx/>
              <a:buFont typeface="Calibri" panose="020F0502020204030204" pitchFamily="34" charset="0"/>
              <a:buChar char="–"/>
            </a:pPr>
            <a:r>
              <a:rPr lang="en-GB" dirty="0" smtClean="0"/>
              <a:t>Institutional guidance</a:t>
            </a:r>
          </a:p>
          <a:p>
            <a:pPr marL="914400" lvl="1" indent="-457200">
              <a:buClrTx/>
              <a:buFont typeface="Calibri" panose="020F0502020204030204" pitchFamily="34" charset="0"/>
              <a:buChar char="–"/>
            </a:pPr>
            <a:r>
              <a:rPr lang="en-GB" dirty="0" smtClean="0"/>
              <a:t>Departmental / group guidelines</a:t>
            </a:r>
          </a:p>
          <a:p>
            <a:pPr marL="914400" lvl="1" indent="-457200">
              <a:buClrTx/>
              <a:buFont typeface="Calibri" panose="020F0502020204030204" pitchFamily="34" charset="0"/>
              <a:buChar char="–"/>
            </a:pPr>
            <a:r>
              <a:rPr lang="en-GB" dirty="0" smtClean="0"/>
              <a:t>Disciplinary norms and best practices</a:t>
            </a:r>
          </a:p>
          <a:p>
            <a:pPr marL="914400" lvl="1" indent="-457200">
              <a:buFont typeface="Calibri" panose="020F0502020204030204" pitchFamily="34" charset="0"/>
              <a:buChar char="–"/>
            </a:pP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Provide examples and suggested answers</a:t>
            </a:r>
          </a:p>
          <a:p>
            <a:pPr marL="914400" lvl="1" indent="-457200">
              <a:buClrTx/>
              <a:buFont typeface="Calibri" panose="020F0502020204030204" pitchFamily="34" charset="0"/>
              <a:buChar char="–"/>
            </a:pPr>
            <a:r>
              <a:rPr lang="en-GB" dirty="0" smtClean="0"/>
              <a:t>Boilerplate text to reuse</a:t>
            </a:r>
          </a:p>
          <a:p>
            <a:pPr marL="914400" lvl="1" indent="-457200">
              <a:buClrTx/>
              <a:buFont typeface="Calibri" panose="020F0502020204030204" pitchFamily="34" charset="0"/>
              <a:buChar char="–"/>
            </a:pPr>
            <a:r>
              <a:rPr lang="en-GB" dirty="0" smtClean="0"/>
              <a:t>Worked examples to show how to respond</a:t>
            </a:r>
          </a:p>
          <a:p>
            <a:pPr marL="914400" lvl="1" indent="-457200">
              <a:buClrTx/>
              <a:buFont typeface="Calibri" panose="020F0502020204030204" pitchFamily="34" charset="0"/>
              <a:buChar char="–"/>
            </a:pPr>
            <a:r>
              <a:rPr lang="en-GB" dirty="0" smtClean="0"/>
              <a:t>Dropdown options to select from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689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plans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644489" cy="482453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GB" sz="2400" dirty="0" smtClean="0">
                <a:latin typeface="+mj-lt"/>
              </a:rPr>
              <a:t>108 DMPs from the National Endowment for the Humanities (USA)</a:t>
            </a:r>
          </a:p>
          <a:p>
            <a:pPr>
              <a:spcBef>
                <a:spcPts val="0"/>
              </a:spcBef>
            </a:pPr>
            <a:r>
              <a:rPr lang="en-GB" sz="2000" dirty="0" smtClean="0">
                <a:latin typeface="+mj-lt"/>
                <a:hlinkClick r:id="rId2"/>
              </a:rPr>
              <a:t>www.neh.gov/divisions/odh/grant-news/data-management-plans-successful-grant-applications-2011-2014-now-available</a:t>
            </a:r>
            <a:r>
              <a:rPr lang="en-GB" sz="2000" dirty="0" smtClean="0">
                <a:latin typeface="+mj-lt"/>
              </a:rPr>
              <a:t> </a:t>
            </a:r>
          </a:p>
          <a:p>
            <a:pPr>
              <a:spcBef>
                <a:spcPts val="0"/>
              </a:spcBef>
              <a:buNone/>
            </a:pPr>
            <a:endParaRPr lang="en-GB" sz="2000" dirty="0" smtClean="0">
              <a:latin typeface="+mj-lt"/>
            </a:endParaRPr>
          </a:p>
          <a:p>
            <a:pPr>
              <a:spcBef>
                <a:spcPts val="0"/>
              </a:spcBef>
              <a:buNone/>
            </a:pPr>
            <a:r>
              <a:rPr lang="en-GB" sz="2400" dirty="0" smtClean="0">
                <a:latin typeface="+mj-lt"/>
              </a:rPr>
              <a:t>20+ scientific DMPs submitted to the NSF (USA) provided by UCSD</a:t>
            </a:r>
          </a:p>
          <a:p>
            <a:pPr>
              <a:spcBef>
                <a:spcPts val="0"/>
              </a:spcBef>
            </a:pPr>
            <a:r>
              <a:rPr lang="en-GB" sz="2000" dirty="0">
                <a:latin typeface="+mj-lt"/>
                <a:hlinkClick r:id="rId3"/>
              </a:rPr>
              <a:t>http://</a:t>
            </a:r>
            <a:r>
              <a:rPr lang="en-GB" sz="2000" dirty="0" smtClean="0">
                <a:latin typeface="+mj-lt"/>
                <a:hlinkClick r:id="rId3"/>
              </a:rPr>
              <a:t>libraries.ucsd.edu/services/data-curation/data-management/dmp-samples.html</a:t>
            </a:r>
            <a:endParaRPr lang="en-GB" sz="2000" dirty="0" smtClean="0">
              <a:latin typeface="+mj-lt"/>
            </a:endParaRPr>
          </a:p>
          <a:p>
            <a:pPr>
              <a:spcBef>
                <a:spcPts val="0"/>
              </a:spcBef>
            </a:pPr>
            <a:endParaRPr lang="en-GB" sz="2000" dirty="0"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n-GB" sz="2400" dirty="0">
                <a:latin typeface="+mj-lt"/>
              </a:rPr>
              <a:t>DMPs published in </a:t>
            </a:r>
            <a:r>
              <a:rPr lang="en-GB" sz="2400" dirty="0" err="1" smtClean="0">
                <a:latin typeface="+mj-lt"/>
              </a:rPr>
              <a:t>RIOjournal</a:t>
            </a:r>
            <a:r>
              <a:rPr lang="en-GB" sz="2400" dirty="0" smtClean="0">
                <a:latin typeface="+mj-lt"/>
              </a:rPr>
              <a:t> - </a:t>
            </a:r>
            <a:r>
              <a:rPr lang="en-GB" sz="2400" dirty="0" smtClean="0">
                <a:latin typeface="+mj-lt"/>
                <a:hlinkClick r:id="rId4"/>
              </a:rPr>
              <a:t>http</a:t>
            </a:r>
            <a:r>
              <a:rPr lang="en-GB" sz="2400" dirty="0">
                <a:latin typeface="+mj-lt"/>
                <a:hlinkClick r:id="rId4"/>
              </a:rPr>
              <a:t>://</a:t>
            </a:r>
            <a:r>
              <a:rPr lang="en-GB" sz="2400" dirty="0" smtClean="0">
                <a:latin typeface="+mj-lt"/>
                <a:hlinkClick r:id="rId4"/>
              </a:rPr>
              <a:t>riojournal.com</a:t>
            </a:r>
            <a:r>
              <a:rPr lang="en-GB" sz="2400" dirty="0" smtClean="0">
                <a:latin typeface="+mj-lt"/>
              </a:rPr>
              <a:t> </a:t>
            </a:r>
          </a:p>
          <a:p>
            <a:pPr>
              <a:spcBef>
                <a:spcPts val="0"/>
              </a:spcBef>
            </a:pPr>
            <a:endParaRPr lang="en-GB" sz="2000" dirty="0" smtClean="0"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n-GB" sz="2400" dirty="0" smtClean="0">
                <a:latin typeface="+mj-lt"/>
              </a:rPr>
              <a:t>Examples by funder / discipline: </a:t>
            </a:r>
            <a:endParaRPr lang="en-GB" sz="2400" dirty="0">
              <a:latin typeface="+mj-lt"/>
            </a:endParaRPr>
          </a:p>
          <a:p>
            <a:pPr marL="0" lvl="1" indent="0">
              <a:spcBef>
                <a:spcPts val="0"/>
              </a:spcBef>
              <a:buNone/>
            </a:pPr>
            <a:r>
              <a:rPr lang="en-GB" sz="2000" dirty="0">
                <a:latin typeface="+mj-lt"/>
                <a:hlinkClick r:id="rId5"/>
              </a:rPr>
              <a:t>www.dcc.ac.uk/resources/data-management-plans/guidance-examples</a:t>
            </a:r>
            <a:r>
              <a:rPr lang="en-GB" sz="2000" dirty="0">
                <a:latin typeface="+mj-lt"/>
              </a:rPr>
              <a:t> </a:t>
            </a:r>
          </a:p>
          <a:p>
            <a:pPr>
              <a:spcBef>
                <a:spcPts val="0"/>
              </a:spcBef>
              <a:buNone/>
            </a:pPr>
            <a:endParaRPr lang="en-GB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5376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76279"/>
            <a:ext cx="8229600" cy="792482"/>
          </a:xfrm>
        </p:spPr>
        <p:txBody>
          <a:bodyPr/>
          <a:lstStyle/>
          <a:p>
            <a:r>
              <a:rPr lang="en-GB" dirty="0" smtClean="0"/>
              <a:t>More in-depth support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 marL="457200" indent="-4572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 smtClean="0"/>
              <a:t>Training courses </a:t>
            </a:r>
          </a:p>
          <a:p>
            <a:pPr marL="457200" indent="-4572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Tailored guides</a:t>
            </a:r>
            <a:endParaRPr lang="en-GB" sz="2800" dirty="0" smtClean="0"/>
          </a:p>
          <a:p>
            <a:pPr marL="457200" lvl="0" indent="-4572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 smtClean="0"/>
              <a:t> Reviewing plans</a:t>
            </a:r>
          </a:p>
          <a:p>
            <a:pPr marL="457200" lvl="0" indent="-4572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 smtClean="0"/>
              <a:t> Consultancy services</a:t>
            </a:r>
          </a:p>
          <a:p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8681"/>
          <a:stretch>
            <a:fillRect/>
          </a:stretch>
        </p:blipFill>
        <p:spPr bwMode="auto">
          <a:xfrm>
            <a:off x="3347864" y="5085184"/>
            <a:ext cx="3463966" cy="1040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916832"/>
            <a:ext cx="3734837" cy="256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98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2270</TotalTime>
  <Words>1119</Words>
  <Application>Microsoft Office PowerPoint</Application>
  <PresentationFormat>On-screen Show (4:3)</PresentationFormat>
  <Paragraphs>227</Paragraphs>
  <Slides>37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Essential</vt:lpstr>
      <vt:lpstr>Where next?  Practical steps for you to move forward with DMPs</vt:lpstr>
      <vt:lpstr>#1 – provide guidance and support</vt:lpstr>
      <vt:lpstr>Basic guidance and support</vt:lpstr>
      <vt:lpstr>Example DMP templates</vt:lpstr>
      <vt:lpstr>DCC generic template for a DMP</vt:lpstr>
      <vt:lpstr>Different templates and phases</vt:lpstr>
      <vt:lpstr>Focus on examples and guidance</vt:lpstr>
      <vt:lpstr>Example plans</vt:lpstr>
      <vt:lpstr>More in-depth support</vt:lpstr>
      <vt:lpstr>A range of DMP support services</vt:lpstr>
      <vt:lpstr>University of Bristol DMP services</vt:lpstr>
      <vt:lpstr>DMP review consultations</vt:lpstr>
      <vt:lpstr>Cribsheets for reviewing DMPs</vt:lpstr>
      <vt:lpstr>#2 – customise DMPonline</vt:lpstr>
      <vt:lpstr>Organisations can do a range of things</vt:lpstr>
      <vt:lpstr>Organisations can add DMP template(s)</vt:lpstr>
      <vt:lpstr>You can have more than one template</vt:lpstr>
      <vt:lpstr>Provide examples and suggested answers</vt:lpstr>
      <vt:lpstr>Dropdown options and default styles</vt:lpstr>
      <vt:lpstr>Guidance can be set at multiple levels</vt:lpstr>
      <vt:lpstr>Customising funder templates</vt:lpstr>
      <vt:lpstr>Institutional banner</vt:lpstr>
      <vt:lpstr>#3 – use existing infrastructure</vt:lpstr>
      <vt:lpstr>OpenAIRE</vt:lpstr>
      <vt:lpstr>EUDAT services</vt:lpstr>
      <vt:lpstr>Discipline-specific infrastructure</vt:lpstr>
      <vt:lpstr>FOSTER and FOSTER+</vt:lpstr>
      <vt:lpstr>OpenAIRE &amp; EUDAT webinars</vt:lpstr>
      <vt:lpstr>#4 – coordinate nationally</vt:lpstr>
      <vt:lpstr>Dutch LCRDM model</vt:lpstr>
      <vt:lpstr>Other examples</vt:lpstr>
      <vt:lpstr>Benefits of coordination</vt:lpstr>
      <vt:lpstr>#5 – get involved internationally</vt:lpstr>
      <vt:lpstr>RDA Active DMP Interest Group</vt:lpstr>
      <vt:lpstr>FORCE11 FAIR DMP group</vt:lpstr>
      <vt:lpstr>OpenAIRE survey on H2020 DMP</vt:lpstr>
      <vt:lpstr>So what’s stopping you? Get started!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Conscorcio Madrono</dc:title>
  <dc:creator>Sarah Jones</dc:creator>
  <cp:lastModifiedBy>Sarah Jones</cp:lastModifiedBy>
  <cp:revision>219</cp:revision>
  <dcterms:created xsi:type="dcterms:W3CDTF">2015-02-21T22:34:51Z</dcterms:created>
  <dcterms:modified xsi:type="dcterms:W3CDTF">2017-05-24T09:24:05Z</dcterms:modified>
</cp:coreProperties>
</file>