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31" r:id="rId2"/>
  </p:sldMasterIdLst>
  <p:notesMasterIdLst>
    <p:notesMasterId r:id="rId41"/>
  </p:notesMasterIdLst>
  <p:handoutMasterIdLst>
    <p:handoutMasterId r:id="rId42"/>
  </p:handoutMasterIdLst>
  <p:sldIdLst>
    <p:sldId id="256" r:id="rId3"/>
    <p:sldId id="523" r:id="rId4"/>
    <p:sldId id="554" r:id="rId5"/>
    <p:sldId id="555" r:id="rId6"/>
    <p:sldId id="569" r:id="rId7"/>
    <p:sldId id="570" r:id="rId8"/>
    <p:sldId id="571" r:id="rId9"/>
    <p:sldId id="572" r:id="rId10"/>
    <p:sldId id="573" r:id="rId11"/>
    <p:sldId id="556" r:id="rId12"/>
    <p:sldId id="558" r:id="rId13"/>
    <p:sldId id="559" r:id="rId14"/>
    <p:sldId id="574" r:id="rId15"/>
    <p:sldId id="553" r:id="rId16"/>
    <p:sldId id="498" r:id="rId17"/>
    <p:sldId id="499" r:id="rId18"/>
    <p:sldId id="500" r:id="rId19"/>
    <p:sldId id="515" r:id="rId20"/>
    <p:sldId id="519" r:id="rId21"/>
    <p:sldId id="520" r:id="rId22"/>
    <p:sldId id="517" r:id="rId23"/>
    <p:sldId id="503" r:id="rId24"/>
    <p:sldId id="452" r:id="rId25"/>
    <p:sldId id="450" r:id="rId26"/>
    <p:sldId id="451" r:id="rId27"/>
    <p:sldId id="469" r:id="rId28"/>
    <p:sldId id="518" r:id="rId29"/>
    <p:sldId id="501" r:id="rId30"/>
    <p:sldId id="552" r:id="rId31"/>
    <p:sldId id="537" r:id="rId32"/>
    <p:sldId id="551" r:id="rId33"/>
    <p:sldId id="565" r:id="rId34"/>
    <p:sldId id="538" r:id="rId35"/>
    <p:sldId id="575" r:id="rId36"/>
    <p:sldId id="539" r:id="rId37"/>
    <p:sldId id="568" r:id="rId38"/>
    <p:sldId id="576" r:id="rId39"/>
    <p:sldId id="308" r:id="rId40"/>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DED410"/>
    <a:srgbClr val="0635BA"/>
    <a:srgbClr val="052B97"/>
    <a:srgbClr val="060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0575" autoAdjust="0"/>
  </p:normalViewPr>
  <p:slideViewPr>
    <p:cSldViewPr>
      <p:cViewPr>
        <p:scale>
          <a:sx n="75" d="100"/>
          <a:sy n="75" d="100"/>
        </p:scale>
        <p:origin x="-2664" y="-7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FCF62B-321A-4BC0-A895-17A02380D58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FC23D250-E237-45E5-A356-B890CF8B0154}">
      <dgm:prSet phldrT="[Text]"/>
      <dgm:spPr/>
      <dgm:t>
        <a:bodyPr/>
        <a:lstStyle/>
        <a:p>
          <a:r>
            <a:rPr lang="en-GB" dirty="0" smtClean="0"/>
            <a:t>CREATING DATA</a:t>
          </a:r>
          <a:endParaRPr lang="en-GB" dirty="0"/>
        </a:p>
      </dgm:t>
    </dgm:pt>
    <dgm:pt modelId="{3EAC05DF-34B0-4157-BC1F-93164B54CF2F}" type="parTrans" cxnId="{BF4540C9-4475-4EA1-A2DF-2133F77CA1D2}">
      <dgm:prSet/>
      <dgm:spPr/>
      <dgm:t>
        <a:bodyPr/>
        <a:lstStyle/>
        <a:p>
          <a:endParaRPr lang="en-GB"/>
        </a:p>
      </dgm:t>
    </dgm:pt>
    <dgm:pt modelId="{F2877FEF-0D6A-46CD-88A6-63C28B9A9768}" type="sibTrans" cxnId="{BF4540C9-4475-4EA1-A2DF-2133F77CA1D2}">
      <dgm:prSet/>
      <dgm:spPr/>
      <dgm:t>
        <a:bodyPr/>
        <a:lstStyle/>
        <a:p>
          <a:endParaRPr lang="en-GB"/>
        </a:p>
      </dgm:t>
    </dgm:pt>
    <dgm:pt modelId="{AB811FA7-581D-4AEA-92F1-DB69C7191C62}">
      <dgm:prSet phldrT="[Text]"/>
      <dgm:spPr/>
      <dgm:t>
        <a:bodyPr/>
        <a:lstStyle/>
        <a:p>
          <a:r>
            <a:rPr lang="en-GB" dirty="0" smtClean="0"/>
            <a:t>PROCESSING DATA</a:t>
          </a:r>
          <a:endParaRPr lang="en-GB" dirty="0"/>
        </a:p>
      </dgm:t>
    </dgm:pt>
    <dgm:pt modelId="{6F558079-E844-4A77-B8EE-081163500BC6}" type="parTrans" cxnId="{7F02E64D-BD41-42FF-8CCC-7B4089027A0E}">
      <dgm:prSet/>
      <dgm:spPr/>
      <dgm:t>
        <a:bodyPr/>
        <a:lstStyle/>
        <a:p>
          <a:endParaRPr lang="en-GB"/>
        </a:p>
      </dgm:t>
    </dgm:pt>
    <dgm:pt modelId="{E2D32038-DE36-43A5-859D-399F02E61B56}" type="sibTrans" cxnId="{7F02E64D-BD41-42FF-8CCC-7B4089027A0E}">
      <dgm:prSet/>
      <dgm:spPr/>
      <dgm:t>
        <a:bodyPr/>
        <a:lstStyle/>
        <a:p>
          <a:endParaRPr lang="en-GB"/>
        </a:p>
      </dgm:t>
    </dgm:pt>
    <dgm:pt modelId="{E6179190-DA40-4A2B-8ED1-368C53721692}">
      <dgm:prSet phldrT="[Text]"/>
      <dgm:spPr/>
      <dgm:t>
        <a:bodyPr/>
        <a:lstStyle/>
        <a:p>
          <a:r>
            <a:rPr lang="en-GB" dirty="0" smtClean="0"/>
            <a:t>ANALYSING DATA</a:t>
          </a:r>
          <a:endParaRPr lang="en-GB" dirty="0"/>
        </a:p>
      </dgm:t>
    </dgm:pt>
    <dgm:pt modelId="{D7C72B82-CE80-4570-BFED-7694DDC1D65B}" type="parTrans" cxnId="{441497EA-A138-4ADA-8162-2A727AB6D956}">
      <dgm:prSet/>
      <dgm:spPr/>
      <dgm:t>
        <a:bodyPr/>
        <a:lstStyle/>
        <a:p>
          <a:endParaRPr lang="en-GB"/>
        </a:p>
      </dgm:t>
    </dgm:pt>
    <dgm:pt modelId="{DABC674E-E8B4-4D87-8C9D-0372737792C9}" type="sibTrans" cxnId="{441497EA-A138-4ADA-8162-2A727AB6D956}">
      <dgm:prSet/>
      <dgm:spPr/>
      <dgm:t>
        <a:bodyPr/>
        <a:lstStyle/>
        <a:p>
          <a:endParaRPr lang="en-GB"/>
        </a:p>
      </dgm:t>
    </dgm:pt>
    <dgm:pt modelId="{59A93071-F438-46CA-A1CA-C7817C02D2F3}">
      <dgm:prSet phldrT="[Text]"/>
      <dgm:spPr/>
      <dgm:t>
        <a:bodyPr/>
        <a:lstStyle/>
        <a:p>
          <a:r>
            <a:rPr lang="en-GB" dirty="0" smtClean="0"/>
            <a:t>PRESERVING DATA</a:t>
          </a:r>
          <a:endParaRPr lang="en-GB" dirty="0"/>
        </a:p>
      </dgm:t>
    </dgm:pt>
    <dgm:pt modelId="{343838F6-6665-46A8-8D1C-96EA92968215}" type="parTrans" cxnId="{36C0C458-9ACC-4703-88B7-BBF5E1F40DF6}">
      <dgm:prSet/>
      <dgm:spPr/>
      <dgm:t>
        <a:bodyPr/>
        <a:lstStyle/>
        <a:p>
          <a:endParaRPr lang="en-GB"/>
        </a:p>
      </dgm:t>
    </dgm:pt>
    <dgm:pt modelId="{CDAA7ABA-1BDA-4A00-8714-AF699D04F11A}" type="sibTrans" cxnId="{36C0C458-9ACC-4703-88B7-BBF5E1F40DF6}">
      <dgm:prSet/>
      <dgm:spPr/>
      <dgm:t>
        <a:bodyPr/>
        <a:lstStyle/>
        <a:p>
          <a:endParaRPr lang="en-GB"/>
        </a:p>
      </dgm:t>
    </dgm:pt>
    <dgm:pt modelId="{02094E49-2528-4394-84AF-FD48DFBDA5CE}">
      <dgm:prSet phldrT="[Text]"/>
      <dgm:spPr/>
      <dgm:t>
        <a:bodyPr/>
        <a:lstStyle/>
        <a:p>
          <a:r>
            <a:rPr lang="en-GB" dirty="0" smtClean="0"/>
            <a:t>GIVING ACCESS TO DATA</a:t>
          </a:r>
          <a:endParaRPr lang="en-GB" dirty="0"/>
        </a:p>
      </dgm:t>
    </dgm:pt>
    <dgm:pt modelId="{9A989EB9-44F9-4BBE-90EA-EA997E468A6B}" type="parTrans" cxnId="{7BA59CA6-DD26-42B1-A7E8-237621CD9769}">
      <dgm:prSet/>
      <dgm:spPr/>
      <dgm:t>
        <a:bodyPr/>
        <a:lstStyle/>
        <a:p>
          <a:endParaRPr lang="en-GB"/>
        </a:p>
      </dgm:t>
    </dgm:pt>
    <dgm:pt modelId="{6BBDF233-33E7-4C5F-8A77-8B11F4EECE65}" type="sibTrans" cxnId="{7BA59CA6-DD26-42B1-A7E8-237621CD9769}">
      <dgm:prSet/>
      <dgm:spPr/>
      <dgm:t>
        <a:bodyPr/>
        <a:lstStyle/>
        <a:p>
          <a:endParaRPr lang="en-GB"/>
        </a:p>
      </dgm:t>
    </dgm:pt>
    <dgm:pt modelId="{5ABFC098-F24E-4FAA-9D52-E161195AE008}">
      <dgm:prSet phldrT="[Text]"/>
      <dgm:spPr/>
      <dgm:t>
        <a:bodyPr/>
        <a:lstStyle/>
        <a:p>
          <a:r>
            <a:rPr lang="en-GB" dirty="0" smtClean="0"/>
            <a:t>RE-USING DATA</a:t>
          </a:r>
          <a:endParaRPr lang="en-GB" dirty="0"/>
        </a:p>
      </dgm:t>
    </dgm:pt>
    <dgm:pt modelId="{62F1B7AD-B041-4030-AE1C-7B89913E00B3}" type="parTrans" cxnId="{A793CA4F-E83F-4025-92AB-C659A0A184AE}">
      <dgm:prSet/>
      <dgm:spPr/>
      <dgm:t>
        <a:bodyPr/>
        <a:lstStyle/>
        <a:p>
          <a:endParaRPr lang="en-GB"/>
        </a:p>
      </dgm:t>
    </dgm:pt>
    <dgm:pt modelId="{15C3DB5B-F16A-465A-9CE0-6C3F63F1D5D6}" type="sibTrans" cxnId="{A793CA4F-E83F-4025-92AB-C659A0A184AE}">
      <dgm:prSet/>
      <dgm:spPr/>
      <dgm:t>
        <a:bodyPr/>
        <a:lstStyle/>
        <a:p>
          <a:endParaRPr lang="en-GB"/>
        </a:p>
      </dgm:t>
    </dgm:pt>
    <dgm:pt modelId="{8C2C6728-653A-4846-8A92-421429B2549A}" type="pres">
      <dgm:prSet presAssocID="{9AFCF62B-321A-4BC0-A895-17A02380D584}" presName="cycle" presStyleCnt="0">
        <dgm:presLayoutVars>
          <dgm:dir/>
          <dgm:resizeHandles val="exact"/>
        </dgm:presLayoutVars>
      </dgm:prSet>
      <dgm:spPr/>
      <dgm:t>
        <a:bodyPr/>
        <a:lstStyle/>
        <a:p>
          <a:endParaRPr lang="en-GB"/>
        </a:p>
      </dgm:t>
    </dgm:pt>
    <dgm:pt modelId="{F44DD936-DD87-401D-8092-16245D4AB821}" type="pres">
      <dgm:prSet presAssocID="{FC23D250-E237-45E5-A356-B890CF8B0154}" presName="node" presStyleLbl="node1" presStyleIdx="0" presStyleCnt="6">
        <dgm:presLayoutVars>
          <dgm:bulletEnabled val="1"/>
        </dgm:presLayoutVars>
      </dgm:prSet>
      <dgm:spPr/>
      <dgm:t>
        <a:bodyPr/>
        <a:lstStyle/>
        <a:p>
          <a:endParaRPr lang="en-GB"/>
        </a:p>
      </dgm:t>
    </dgm:pt>
    <dgm:pt modelId="{55602E44-A259-403A-AA10-99E2C4CB5EEF}" type="pres">
      <dgm:prSet presAssocID="{F2877FEF-0D6A-46CD-88A6-63C28B9A9768}" presName="sibTrans" presStyleLbl="sibTrans2D1" presStyleIdx="0" presStyleCnt="6" custAng="11113312" custScaleX="144842"/>
      <dgm:spPr/>
      <dgm:t>
        <a:bodyPr/>
        <a:lstStyle/>
        <a:p>
          <a:endParaRPr lang="en-GB"/>
        </a:p>
      </dgm:t>
    </dgm:pt>
    <dgm:pt modelId="{820B4219-0B00-4CEC-BC60-7DC9DACABA06}" type="pres">
      <dgm:prSet presAssocID="{F2877FEF-0D6A-46CD-88A6-63C28B9A9768}" presName="connectorText" presStyleLbl="sibTrans2D1" presStyleIdx="0" presStyleCnt="6"/>
      <dgm:spPr/>
      <dgm:t>
        <a:bodyPr/>
        <a:lstStyle/>
        <a:p>
          <a:endParaRPr lang="en-GB"/>
        </a:p>
      </dgm:t>
    </dgm:pt>
    <dgm:pt modelId="{89050531-30EB-4718-AD16-9925E6B7109A}" type="pres">
      <dgm:prSet presAssocID="{AB811FA7-581D-4AEA-92F1-DB69C7191C62}" presName="node" presStyleLbl="node1" presStyleIdx="1" presStyleCnt="6">
        <dgm:presLayoutVars>
          <dgm:bulletEnabled val="1"/>
        </dgm:presLayoutVars>
      </dgm:prSet>
      <dgm:spPr/>
      <dgm:t>
        <a:bodyPr/>
        <a:lstStyle/>
        <a:p>
          <a:endParaRPr lang="en-GB"/>
        </a:p>
      </dgm:t>
    </dgm:pt>
    <dgm:pt modelId="{064CA767-CFE9-4BA1-9242-D90A150AD67B}" type="pres">
      <dgm:prSet presAssocID="{E2D32038-DE36-43A5-859D-399F02E61B56}" presName="sibTrans" presStyleLbl="sibTrans2D1" presStyleIdx="1" presStyleCnt="6" custAng="10800000" custScaleX="165197"/>
      <dgm:spPr/>
      <dgm:t>
        <a:bodyPr/>
        <a:lstStyle/>
        <a:p>
          <a:endParaRPr lang="en-GB"/>
        </a:p>
      </dgm:t>
    </dgm:pt>
    <dgm:pt modelId="{6E99BF20-B29B-4A74-A363-AB63C2D85643}" type="pres">
      <dgm:prSet presAssocID="{E2D32038-DE36-43A5-859D-399F02E61B56}" presName="connectorText" presStyleLbl="sibTrans2D1" presStyleIdx="1" presStyleCnt="6"/>
      <dgm:spPr/>
      <dgm:t>
        <a:bodyPr/>
        <a:lstStyle/>
        <a:p>
          <a:endParaRPr lang="en-GB"/>
        </a:p>
      </dgm:t>
    </dgm:pt>
    <dgm:pt modelId="{6EFBBC35-76F6-492F-A2EA-3D4229C3C3AF}" type="pres">
      <dgm:prSet presAssocID="{E6179190-DA40-4A2B-8ED1-368C53721692}" presName="node" presStyleLbl="node1" presStyleIdx="2" presStyleCnt="6" custAng="21387315">
        <dgm:presLayoutVars>
          <dgm:bulletEnabled val="1"/>
        </dgm:presLayoutVars>
      </dgm:prSet>
      <dgm:spPr/>
      <dgm:t>
        <a:bodyPr/>
        <a:lstStyle/>
        <a:p>
          <a:endParaRPr lang="en-GB"/>
        </a:p>
      </dgm:t>
    </dgm:pt>
    <dgm:pt modelId="{1A2BB2A6-9C80-4017-B4C9-7787FFE3ECED}" type="pres">
      <dgm:prSet presAssocID="{DABC674E-E8B4-4D87-8C9D-0372737792C9}" presName="sibTrans" presStyleLbl="sibTrans2D1" presStyleIdx="2" presStyleCnt="6" custAng="11058338" custScaleX="144187"/>
      <dgm:spPr/>
      <dgm:t>
        <a:bodyPr/>
        <a:lstStyle/>
        <a:p>
          <a:endParaRPr lang="en-GB"/>
        </a:p>
      </dgm:t>
    </dgm:pt>
    <dgm:pt modelId="{A68B1AA6-8A65-40F4-8878-D171DD96DC7F}" type="pres">
      <dgm:prSet presAssocID="{DABC674E-E8B4-4D87-8C9D-0372737792C9}" presName="connectorText" presStyleLbl="sibTrans2D1" presStyleIdx="2" presStyleCnt="6"/>
      <dgm:spPr/>
      <dgm:t>
        <a:bodyPr/>
        <a:lstStyle/>
        <a:p>
          <a:endParaRPr lang="en-GB"/>
        </a:p>
      </dgm:t>
    </dgm:pt>
    <dgm:pt modelId="{984F2FAB-11C3-44CE-A3CF-C5639BE5D9ED}" type="pres">
      <dgm:prSet presAssocID="{59A93071-F438-46CA-A1CA-C7817C02D2F3}" presName="node" presStyleLbl="node1" presStyleIdx="3" presStyleCnt="6">
        <dgm:presLayoutVars>
          <dgm:bulletEnabled val="1"/>
        </dgm:presLayoutVars>
      </dgm:prSet>
      <dgm:spPr/>
      <dgm:t>
        <a:bodyPr/>
        <a:lstStyle/>
        <a:p>
          <a:endParaRPr lang="en-GB"/>
        </a:p>
      </dgm:t>
    </dgm:pt>
    <dgm:pt modelId="{0E2061FF-78E2-478C-98ED-5BE2AC8BF4FE}" type="pres">
      <dgm:prSet presAssocID="{CDAA7ABA-1BDA-4A00-8714-AF699D04F11A}" presName="sibTrans" presStyleLbl="sibTrans2D1" presStyleIdx="3" presStyleCnt="6" custAng="11301361" custScaleX="167426"/>
      <dgm:spPr/>
      <dgm:t>
        <a:bodyPr/>
        <a:lstStyle/>
        <a:p>
          <a:endParaRPr lang="en-GB"/>
        </a:p>
      </dgm:t>
    </dgm:pt>
    <dgm:pt modelId="{28F38A19-0568-4F52-8EA3-51B5B55BC4E7}" type="pres">
      <dgm:prSet presAssocID="{CDAA7ABA-1BDA-4A00-8714-AF699D04F11A}" presName="connectorText" presStyleLbl="sibTrans2D1" presStyleIdx="3" presStyleCnt="6"/>
      <dgm:spPr/>
      <dgm:t>
        <a:bodyPr/>
        <a:lstStyle/>
        <a:p>
          <a:endParaRPr lang="en-GB"/>
        </a:p>
      </dgm:t>
    </dgm:pt>
    <dgm:pt modelId="{AD954F19-3196-4E35-BA10-F0E1D663F060}" type="pres">
      <dgm:prSet presAssocID="{02094E49-2528-4394-84AF-FD48DFBDA5CE}" presName="node" presStyleLbl="node1" presStyleIdx="4" presStyleCnt="6">
        <dgm:presLayoutVars>
          <dgm:bulletEnabled val="1"/>
        </dgm:presLayoutVars>
      </dgm:prSet>
      <dgm:spPr/>
      <dgm:t>
        <a:bodyPr/>
        <a:lstStyle/>
        <a:p>
          <a:endParaRPr lang="en-GB"/>
        </a:p>
      </dgm:t>
    </dgm:pt>
    <dgm:pt modelId="{73D06381-D924-4AB1-9E68-7059333CAD7E}" type="pres">
      <dgm:prSet presAssocID="{6BBDF233-33E7-4C5F-8A77-8B11F4EECE65}" presName="sibTrans" presStyleLbl="sibTrans2D1" presStyleIdx="4" presStyleCnt="6" custAng="11030031" custScaleX="137329"/>
      <dgm:spPr/>
      <dgm:t>
        <a:bodyPr/>
        <a:lstStyle/>
        <a:p>
          <a:endParaRPr lang="en-GB"/>
        </a:p>
      </dgm:t>
    </dgm:pt>
    <dgm:pt modelId="{CA3EB6CC-CCB4-4278-AD65-ED03A42AAE20}" type="pres">
      <dgm:prSet presAssocID="{6BBDF233-33E7-4C5F-8A77-8B11F4EECE65}" presName="connectorText" presStyleLbl="sibTrans2D1" presStyleIdx="4" presStyleCnt="6"/>
      <dgm:spPr/>
      <dgm:t>
        <a:bodyPr/>
        <a:lstStyle/>
        <a:p>
          <a:endParaRPr lang="en-GB"/>
        </a:p>
      </dgm:t>
    </dgm:pt>
    <dgm:pt modelId="{66DC83D7-F81A-4B90-A592-87A3F1B8332B}" type="pres">
      <dgm:prSet presAssocID="{5ABFC098-F24E-4FAA-9D52-E161195AE008}" presName="node" presStyleLbl="node1" presStyleIdx="5" presStyleCnt="6">
        <dgm:presLayoutVars>
          <dgm:bulletEnabled val="1"/>
        </dgm:presLayoutVars>
      </dgm:prSet>
      <dgm:spPr/>
      <dgm:t>
        <a:bodyPr/>
        <a:lstStyle/>
        <a:p>
          <a:endParaRPr lang="en-GB"/>
        </a:p>
      </dgm:t>
    </dgm:pt>
    <dgm:pt modelId="{EA965ABB-A46D-4AD8-93C8-BDA348C8EAE5}" type="pres">
      <dgm:prSet presAssocID="{15C3DB5B-F16A-465A-9CE0-6C3F63F1D5D6}" presName="sibTrans" presStyleLbl="sibTrans2D1" presStyleIdx="5" presStyleCnt="6" custAng="4029846" custFlipHor="1" custScaleX="124074"/>
      <dgm:spPr/>
      <dgm:t>
        <a:bodyPr/>
        <a:lstStyle/>
        <a:p>
          <a:endParaRPr lang="en-GB"/>
        </a:p>
      </dgm:t>
    </dgm:pt>
    <dgm:pt modelId="{D73CAD11-DAD1-4E88-B3FE-6CB822C377CB}" type="pres">
      <dgm:prSet presAssocID="{15C3DB5B-F16A-465A-9CE0-6C3F63F1D5D6}" presName="connectorText" presStyleLbl="sibTrans2D1" presStyleIdx="5" presStyleCnt="6"/>
      <dgm:spPr/>
      <dgm:t>
        <a:bodyPr/>
        <a:lstStyle/>
        <a:p>
          <a:endParaRPr lang="en-GB"/>
        </a:p>
      </dgm:t>
    </dgm:pt>
  </dgm:ptLst>
  <dgm:cxnLst>
    <dgm:cxn modelId="{89F3AEB0-8D0A-49DE-A45E-FF121D61B7A2}" type="presOf" srcId="{E2D32038-DE36-43A5-859D-399F02E61B56}" destId="{6E99BF20-B29B-4A74-A363-AB63C2D85643}" srcOrd="1" destOrd="0" presId="urn:microsoft.com/office/officeart/2005/8/layout/cycle2"/>
    <dgm:cxn modelId="{A793CA4F-E83F-4025-92AB-C659A0A184AE}" srcId="{9AFCF62B-321A-4BC0-A895-17A02380D584}" destId="{5ABFC098-F24E-4FAA-9D52-E161195AE008}" srcOrd="5" destOrd="0" parTransId="{62F1B7AD-B041-4030-AE1C-7B89913E00B3}" sibTransId="{15C3DB5B-F16A-465A-9CE0-6C3F63F1D5D6}"/>
    <dgm:cxn modelId="{25FDC9F5-486B-460D-B6E7-54CF9CAFA71B}" type="presOf" srcId="{CDAA7ABA-1BDA-4A00-8714-AF699D04F11A}" destId="{28F38A19-0568-4F52-8EA3-51B5B55BC4E7}" srcOrd="1" destOrd="0" presId="urn:microsoft.com/office/officeart/2005/8/layout/cycle2"/>
    <dgm:cxn modelId="{5975768F-D120-4EDD-8F8B-153962C7B533}" type="presOf" srcId="{59A93071-F438-46CA-A1CA-C7817C02D2F3}" destId="{984F2FAB-11C3-44CE-A3CF-C5639BE5D9ED}" srcOrd="0" destOrd="0" presId="urn:microsoft.com/office/officeart/2005/8/layout/cycle2"/>
    <dgm:cxn modelId="{441497EA-A138-4ADA-8162-2A727AB6D956}" srcId="{9AFCF62B-321A-4BC0-A895-17A02380D584}" destId="{E6179190-DA40-4A2B-8ED1-368C53721692}" srcOrd="2" destOrd="0" parTransId="{D7C72B82-CE80-4570-BFED-7694DDC1D65B}" sibTransId="{DABC674E-E8B4-4D87-8C9D-0372737792C9}"/>
    <dgm:cxn modelId="{36C0C458-9ACC-4703-88B7-BBF5E1F40DF6}" srcId="{9AFCF62B-321A-4BC0-A895-17A02380D584}" destId="{59A93071-F438-46CA-A1CA-C7817C02D2F3}" srcOrd="3" destOrd="0" parTransId="{343838F6-6665-46A8-8D1C-96EA92968215}" sibTransId="{CDAA7ABA-1BDA-4A00-8714-AF699D04F11A}"/>
    <dgm:cxn modelId="{7F02E64D-BD41-42FF-8CCC-7B4089027A0E}" srcId="{9AFCF62B-321A-4BC0-A895-17A02380D584}" destId="{AB811FA7-581D-4AEA-92F1-DB69C7191C62}" srcOrd="1" destOrd="0" parTransId="{6F558079-E844-4A77-B8EE-081163500BC6}" sibTransId="{E2D32038-DE36-43A5-859D-399F02E61B56}"/>
    <dgm:cxn modelId="{7BA59CA6-DD26-42B1-A7E8-237621CD9769}" srcId="{9AFCF62B-321A-4BC0-A895-17A02380D584}" destId="{02094E49-2528-4394-84AF-FD48DFBDA5CE}" srcOrd="4" destOrd="0" parTransId="{9A989EB9-44F9-4BBE-90EA-EA997E468A6B}" sibTransId="{6BBDF233-33E7-4C5F-8A77-8B11F4EECE65}"/>
    <dgm:cxn modelId="{9E399F26-2DEB-4234-AE93-5FA546E68DAE}" type="presOf" srcId="{F2877FEF-0D6A-46CD-88A6-63C28B9A9768}" destId="{820B4219-0B00-4CEC-BC60-7DC9DACABA06}" srcOrd="1" destOrd="0" presId="urn:microsoft.com/office/officeart/2005/8/layout/cycle2"/>
    <dgm:cxn modelId="{F2FDA283-A8BC-41A6-8AAD-4129046E7542}" type="presOf" srcId="{E6179190-DA40-4A2B-8ED1-368C53721692}" destId="{6EFBBC35-76F6-492F-A2EA-3D4229C3C3AF}" srcOrd="0" destOrd="0" presId="urn:microsoft.com/office/officeart/2005/8/layout/cycle2"/>
    <dgm:cxn modelId="{CB4A3630-FC94-4AF7-9ABB-4DE8EB532338}" type="presOf" srcId="{DABC674E-E8B4-4D87-8C9D-0372737792C9}" destId="{A68B1AA6-8A65-40F4-8878-D171DD96DC7F}" srcOrd="1" destOrd="0" presId="urn:microsoft.com/office/officeart/2005/8/layout/cycle2"/>
    <dgm:cxn modelId="{F3A11AA9-50FD-479B-88D2-285A81DA5B1B}" type="presOf" srcId="{DABC674E-E8B4-4D87-8C9D-0372737792C9}" destId="{1A2BB2A6-9C80-4017-B4C9-7787FFE3ECED}" srcOrd="0" destOrd="0" presId="urn:microsoft.com/office/officeart/2005/8/layout/cycle2"/>
    <dgm:cxn modelId="{2423FC8A-1363-4908-B2E5-1F47C6AA82B1}" type="presOf" srcId="{F2877FEF-0D6A-46CD-88A6-63C28B9A9768}" destId="{55602E44-A259-403A-AA10-99E2C4CB5EEF}" srcOrd="0" destOrd="0" presId="urn:microsoft.com/office/officeart/2005/8/layout/cycle2"/>
    <dgm:cxn modelId="{BA906675-9049-4965-8C06-417786AD51CF}" type="presOf" srcId="{5ABFC098-F24E-4FAA-9D52-E161195AE008}" destId="{66DC83D7-F81A-4B90-A592-87A3F1B8332B}" srcOrd="0" destOrd="0" presId="urn:microsoft.com/office/officeart/2005/8/layout/cycle2"/>
    <dgm:cxn modelId="{0CBCF3FC-4D7B-4553-BD5C-32939295BAD9}" type="presOf" srcId="{02094E49-2528-4394-84AF-FD48DFBDA5CE}" destId="{AD954F19-3196-4E35-BA10-F0E1D663F060}" srcOrd="0" destOrd="0" presId="urn:microsoft.com/office/officeart/2005/8/layout/cycle2"/>
    <dgm:cxn modelId="{7DEE553D-3340-4E60-872E-187512FB4A53}" type="presOf" srcId="{15C3DB5B-F16A-465A-9CE0-6C3F63F1D5D6}" destId="{D73CAD11-DAD1-4E88-B3FE-6CB822C377CB}" srcOrd="1" destOrd="0" presId="urn:microsoft.com/office/officeart/2005/8/layout/cycle2"/>
    <dgm:cxn modelId="{06CDA7C7-1685-4EC2-9962-02CD25557D57}" type="presOf" srcId="{FC23D250-E237-45E5-A356-B890CF8B0154}" destId="{F44DD936-DD87-401D-8092-16245D4AB821}" srcOrd="0" destOrd="0" presId="urn:microsoft.com/office/officeart/2005/8/layout/cycle2"/>
    <dgm:cxn modelId="{6F3FF6E4-DDF9-451E-9AD0-F9DB3929AED6}" type="presOf" srcId="{AB811FA7-581D-4AEA-92F1-DB69C7191C62}" destId="{89050531-30EB-4718-AD16-9925E6B7109A}" srcOrd="0" destOrd="0" presId="urn:microsoft.com/office/officeart/2005/8/layout/cycle2"/>
    <dgm:cxn modelId="{BF4540C9-4475-4EA1-A2DF-2133F77CA1D2}" srcId="{9AFCF62B-321A-4BC0-A895-17A02380D584}" destId="{FC23D250-E237-45E5-A356-B890CF8B0154}" srcOrd="0" destOrd="0" parTransId="{3EAC05DF-34B0-4157-BC1F-93164B54CF2F}" sibTransId="{F2877FEF-0D6A-46CD-88A6-63C28B9A9768}"/>
    <dgm:cxn modelId="{D0CB30DF-0E6D-4AA1-AE8F-84AD2998D189}" type="presOf" srcId="{CDAA7ABA-1BDA-4A00-8714-AF699D04F11A}" destId="{0E2061FF-78E2-478C-98ED-5BE2AC8BF4FE}" srcOrd="0" destOrd="0" presId="urn:microsoft.com/office/officeart/2005/8/layout/cycle2"/>
    <dgm:cxn modelId="{AAF08FDB-73FC-443F-B52B-1E9E91FA3C12}" type="presOf" srcId="{6BBDF233-33E7-4C5F-8A77-8B11F4EECE65}" destId="{73D06381-D924-4AB1-9E68-7059333CAD7E}" srcOrd="0" destOrd="0" presId="urn:microsoft.com/office/officeart/2005/8/layout/cycle2"/>
    <dgm:cxn modelId="{9689C097-4C23-4398-B362-1AD81F011CE6}" type="presOf" srcId="{15C3DB5B-F16A-465A-9CE0-6C3F63F1D5D6}" destId="{EA965ABB-A46D-4AD8-93C8-BDA348C8EAE5}" srcOrd="0" destOrd="0" presId="urn:microsoft.com/office/officeart/2005/8/layout/cycle2"/>
    <dgm:cxn modelId="{120C0A23-040C-4671-85C8-52CD1802ACB9}" type="presOf" srcId="{E2D32038-DE36-43A5-859D-399F02E61B56}" destId="{064CA767-CFE9-4BA1-9242-D90A150AD67B}" srcOrd="0" destOrd="0" presId="urn:microsoft.com/office/officeart/2005/8/layout/cycle2"/>
    <dgm:cxn modelId="{E42E7B08-0A5C-4F0A-8D76-20889B48AB27}" type="presOf" srcId="{9AFCF62B-321A-4BC0-A895-17A02380D584}" destId="{8C2C6728-653A-4846-8A92-421429B2549A}" srcOrd="0" destOrd="0" presId="urn:microsoft.com/office/officeart/2005/8/layout/cycle2"/>
    <dgm:cxn modelId="{A830C320-42B4-4AF3-878A-0C838B9608C9}" type="presOf" srcId="{6BBDF233-33E7-4C5F-8A77-8B11F4EECE65}" destId="{CA3EB6CC-CCB4-4278-AD65-ED03A42AAE20}" srcOrd="1" destOrd="0" presId="urn:microsoft.com/office/officeart/2005/8/layout/cycle2"/>
    <dgm:cxn modelId="{2C4B094B-0F11-45B3-B55E-99997600C8DD}" type="presParOf" srcId="{8C2C6728-653A-4846-8A92-421429B2549A}" destId="{F44DD936-DD87-401D-8092-16245D4AB821}" srcOrd="0" destOrd="0" presId="urn:microsoft.com/office/officeart/2005/8/layout/cycle2"/>
    <dgm:cxn modelId="{0D46C400-1336-4AD2-B0EE-9F3682E95BD6}" type="presParOf" srcId="{8C2C6728-653A-4846-8A92-421429B2549A}" destId="{55602E44-A259-403A-AA10-99E2C4CB5EEF}" srcOrd="1" destOrd="0" presId="urn:microsoft.com/office/officeart/2005/8/layout/cycle2"/>
    <dgm:cxn modelId="{BEAE61CB-A3A9-448E-B38B-54F817FFAB90}" type="presParOf" srcId="{55602E44-A259-403A-AA10-99E2C4CB5EEF}" destId="{820B4219-0B00-4CEC-BC60-7DC9DACABA06}" srcOrd="0" destOrd="0" presId="urn:microsoft.com/office/officeart/2005/8/layout/cycle2"/>
    <dgm:cxn modelId="{38E05D9E-B851-4ACD-B731-34C115066B8C}" type="presParOf" srcId="{8C2C6728-653A-4846-8A92-421429B2549A}" destId="{89050531-30EB-4718-AD16-9925E6B7109A}" srcOrd="2" destOrd="0" presId="urn:microsoft.com/office/officeart/2005/8/layout/cycle2"/>
    <dgm:cxn modelId="{646C2B6C-D6B5-4032-90D5-E7D51659A8E6}" type="presParOf" srcId="{8C2C6728-653A-4846-8A92-421429B2549A}" destId="{064CA767-CFE9-4BA1-9242-D90A150AD67B}" srcOrd="3" destOrd="0" presId="urn:microsoft.com/office/officeart/2005/8/layout/cycle2"/>
    <dgm:cxn modelId="{C987ADDE-A99D-494E-924C-F2FF724EB999}" type="presParOf" srcId="{064CA767-CFE9-4BA1-9242-D90A150AD67B}" destId="{6E99BF20-B29B-4A74-A363-AB63C2D85643}" srcOrd="0" destOrd="0" presId="urn:microsoft.com/office/officeart/2005/8/layout/cycle2"/>
    <dgm:cxn modelId="{0DA5AA36-ECA7-40EB-86DA-9C57FC53A347}" type="presParOf" srcId="{8C2C6728-653A-4846-8A92-421429B2549A}" destId="{6EFBBC35-76F6-492F-A2EA-3D4229C3C3AF}" srcOrd="4" destOrd="0" presId="urn:microsoft.com/office/officeart/2005/8/layout/cycle2"/>
    <dgm:cxn modelId="{200A604F-F18F-4A5B-B2DC-C1EEE0FC44D0}" type="presParOf" srcId="{8C2C6728-653A-4846-8A92-421429B2549A}" destId="{1A2BB2A6-9C80-4017-B4C9-7787FFE3ECED}" srcOrd="5" destOrd="0" presId="urn:microsoft.com/office/officeart/2005/8/layout/cycle2"/>
    <dgm:cxn modelId="{9A0EC5D2-F48C-4E55-8261-8F3288B2FA4F}" type="presParOf" srcId="{1A2BB2A6-9C80-4017-B4C9-7787FFE3ECED}" destId="{A68B1AA6-8A65-40F4-8878-D171DD96DC7F}" srcOrd="0" destOrd="0" presId="urn:microsoft.com/office/officeart/2005/8/layout/cycle2"/>
    <dgm:cxn modelId="{3332FADC-5138-44E2-84A9-86843A34D0A5}" type="presParOf" srcId="{8C2C6728-653A-4846-8A92-421429B2549A}" destId="{984F2FAB-11C3-44CE-A3CF-C5639BE5D9ED}" srcOrd="6" destOrd="0" presId="urn:microsoft.com/office/officeart/2005/8/layout/cycle2"/>
    <dgm:cxn modelId="{BDA24F0F-6809-415F-81C2-BF3679E31E5A}" type="presParOf" srcId="{8C2C6728-653A-4846-8A92-421429B2549A}" destId="{0E2061FF-78E2-478C-98ED-5BE2AC8BF4FE}" srcOrd="7" destOrd="0" presId="urn:microsoft.com/office/officeart/2005/8/layout/cycle2"/>
    <dgm:cxn modelId="{4986C3BA-247E-4CA0-BA8C-B8A82B7C1744}" type="presParOf" srcId="{0E2061FF-78E2-478C-98ED-5BE2AC8BF4FE}" destId="{28F38A19-0568-4F52-8EA3-51B5B55BC4E7}" srcOrd="0" destOrd="0" presId="urn:microsoft.com/office/officeart/2005/8/layout/cycle2"/>
    <dgm:cxn modelId="{C01FB1AA-6DA4-4DA4-82B0-7877A97F3E09}" type="presParOf" srcId="{8C2C6728-653A-4846-8A92-421429B2549A}" destId="{AD954F19-3196-4E35-BA10-F0E1D663F060}" srcOrd="8" destOrd="0" presId="urn:microsoft.com/office/officeart/2005/8/layout/cycle2"/>
    <dgm:cxn modelId="{016CA786-198A-46B6-8C3E-1703ECB194DF}" type="presParOf" srcId="{8C2C6728-653A-4846-8A92-421429B2549A}" destId="{73D06381-D924-4AB1-9E68-7059333CAD7E}" srcOrd="9" destOrd="0" presId="urn:microsoft.com/office/officeart/2005/8/layout/cycle2"/>
    <dgm:cxn modelId="{16C9F9CA-5B6D-43E3-9CE6-D2567232B52A}" type="presParOf" srcId="{73D06381-D924-4AB1-9E68-7059333CAD7E}" destId="{CA3EB6CC-CCB4-4278-AD65-ED03A42AAE20}" srcOrd="0" destOrd="0" presId="urn:microsoft.com/office/officeart/2005/8/layout/cycle2"/>
    <dgm:cxn modelId="{A4269A03-29E8-47DB-80CB-18793E7161BE}" type="presParOf" srcId="{8C2C6728-653A-4846-8A92-421429B2549A}" destId="{66DC83D7-F81A-4B90-A592-87A3F1B8332B}" srcOrd="10" destOrd="0" presId="urn:microsoft.com/office/officeart/2005/8/layout/cycle2"/>
    <dgm:cxn modelId="{6D0894E6-5D3B-4FDD-AC27-765B0324BAE8}" type="presParOf" srcId="{8C2C6728-653A-4846-8A92-421429B2549A}" destId="{EA965ABB-A46D-4AD8-93C8-BDA348C8EAE5}" srcOrd="11" destOrd="0" presId="urn:microsoft.com/office/officeart/2005/8/layout/cycle2"/>
    <dgm:cxn modelId="{AEEBFDD6-8106-4724-B1FA-DF52220D4071}" type="presParOf" srcId="{EA965ABB-A46D-4AD8-93C8-BDA348C8EAE5}" destId="{D73CAD11-DAD1-4E88-B3FE-6CB822C377CB}"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8A5138-C8BA-40A5-8737-6AF429E52C61}" type="doc">
      <dgm:prSet loTypeId="urn:microsoft.com/office/officeart/2005/8/layout/chevron1" loCatId="process" qsTypeId="urn:microsoft.com/office/officeart/2005/8/quickstyle/simple1" qsCatId="simple" csTypeId="urn:microsoft.com/office/officeart/2005/8/colors/accent1_2" csCatId="accent1" phldr="1"/>
      <dgm:spPr/>
    </dgm:pt>
    <dgm:pt modelId="{380B0892-09A6-45EB-A6E8-479E83829CC1}">
      <dgm:prSet phldrT="[Text]" custT="1"/>
      <dgm:spPr/>
      <dgm:t>
        <a:bodyPr/>
        <a:lstStyle/>
        <a:p>
          <a:r>
            <a:rPr lang="en-GB" sz="2400" dirty="0" smtClean="0">
              <a:latin typeface="+mn-lt"/>
              <a:cs typeface="Calibri" pitchFamily="34" charset="0"/>
            </a:rPr>
            <a:t>Pilot in FP7</a:t>
          </a:r>
          <a:endParaRPr lang="en-GB" sz="2400" dirty="0">
            <a:latin typeface="+mn-lt"/>
            <a:cs typeface="Calibri" pitchFamily="34" charset="0"/>
          </a:endParaRPr>
        </a:p>
      </dgm:t>
    </dgm:pt>
    <dgm:pt modelId="{E675012F-E4B4-440E-83D9-7FF39E68D309}" type="parTrans" cxnId="{E65C9C02-672A-4C8D-8163-7765E95593C1}">
      <dgm:prSet/>
      <dgm:spPr/>
      <dgm:t>
        <a:bodyPr/>
        <a:lstStyle/>
        <a:p>
          <a:endParaRPr lang="en-GB"/>
        </a:p>
      </dgm:t>
    </dgm:pt>
    <dgm:pt modelId="{BE7C8450-2F7B-4DCB-986D-ED72243BD2F6}" type="sibTrans" cxnId="{E65C9C02-672A-4C8D-8163-7765E95593C1}">
      <dgm:prSet/>
      <dgm:spPr/>
      <dgm:t>
        <a:bodyPr/>
        <a:lstStyle/>
        <a:p>
          <a:endParaRPr lang="en-GB"/>
        </a:p>
      </dgm:t>
    </dgm:pt>
    <dgm:pt modelId="{89EC6FF3-2DC4-49FA-ACDB-718A6382C7EA}">
      <dgm:prSet phldrT="[Text]" custT="1"/>
      <dgm:spPr/>
      <dgm:t>
        <a:bodyPr/>
        <a:lstStyle/>
        <a:p>
          <a:r>
            <a:rPr lang="en-GB" sz="2400" dirty="0" smtClean="0">
              <a:latin typeface="+mn-lt"/>
              <a:cs typeface="Calibri" pitchFamily="34" charset="0"/>
            </a:rPr>
            <a:t>Provision of support</a:t>
          </a:r>
        </a:p>
      </dgm:t>
    </dgm:pt>
    <dgm:pt modelId="{C70FAF7C-0AC9-43B6-9CF2-522D309AB9A8}" type="parTrans" cxnId="{068E49C9-EEEC-4069-B9C8-92303AC03CB7}">
      <dgm:prSet/>
      <dgm:spPr/>
      <dgm:t>
        <a:bodyPr/>
        <a:lstStyle/>
        <a:p>
          <a:endParaRPr lang="en-GB"/>
        </a:p>
      </dgm:t>
    </dgm:pt>
    <dgm:pt modelId="{2147D588-0EC5-41C8-9ABF-E1030D70DD4F}" type="sibTrans" cxnId="{068E49C9-EEEC-4069-B9C8-92303AC03CB7}">
      <dgm:prSet/>
      <dgm:spPr/>
      <dgm:t>
        <a:bodyPr/>
        <a:lstStyle/>
        <a:p>
          <a:endParaRPr lang="en-GB"/>
        </a:p>
      </dgm:t>
    </dgm:pt>
    <dgm:pt modelId="{BE279AF2-EDD8-4912-8269-1EFBACD47DA9}">
      <dgm:prSet phldrT="[Text]" custT="1"/>
      <dgm:spPr/>
      <dgm:t>
        <a:bodyPr/>
        <a:lstStyle/>
        <a:p>
          <a:r>
            <a:rPr lang="en-GB" sz="2400" dirty="0" smtClean="0">
              <a:latin typeface="+mn-lt"/>
              <a:cs typeface="Calibri" pitchFamily="34" charset="0"/>
            </a:rPr>
            <a:t>OA mandate in H2020</a:t>
          </a:r>
        </a:p>
      </dgm:t>
    </dgm:pt>
    <dgm:pt modelId="{86828891-567F-41DC-B5F8-D27F4DF0A426}" type="parTrans" cxnId="{8C6EC964-5481-41AA-9B4A-13384E1FE2A3}">
      <dgm:prSet/>
      <dgm:spPr/>
      <dgm:t>
        <a:bodyPr/>
        <a:lstStyle/>
        <a:p>
          <a:endParaRPr lang="en-GB"/>
        </a:p>
      </dgm:t>
    </dgm:pt>
    <dgm:pt modelId="{D08AB826-F2C1-4822-9F71-1C9AB106033E}" type="sibTrans" cxnId="{8C6EC964-5481-41AA-9B4A-13384E1FE2A3}">
      <dgm:prSet/>
      <dgm:spPr/>
      <dgm:t>
        <a:bodyPr/>
        <a:lstStyle/>
        <a:p>
          <a:endParaRPr lang="en-GB"/>
        </a:p>
      </dgm:t>
    </dgm:pt>
    <dgm:pt modelId="{109593B5-1CB7-4AC1-B692-8D3E68A13F71}" type="pres">
      <dgm:prSet presAssocID="{968A5138-C8BA-40A5-8737-6AF429E52C61}" presName="Name0" presStyleCnt="0">
        <dgm:presLayoutVars>
          <dgm:dir/>
          <dgm:animLvl val="lvl"/>
          <dgm:resizeHandles val="exact"/>
        </dgm:presLayoutVars>
      </dgm:prSet>
      <dgm:spPr/>
    </dgm:pt>
    <dgm:pt modelId="{FF13567A-DA8D-467A-8B37-89D63321D443}" type="pres">
      <dgm:prSet presAssocID="{380B0892-09A6-45EB-A6E8-479E83829CC1}" presName="parTxOnly" presStyleLbl="node1" presStyleIdx="0" presStyleCnt="3">
        <dgm:presLayoutVars>
          <dgm:chMax val="0"/>
          <dgm:chPref val="0"/>
          <dgm:bulletEnabled val="1"/>
        </dgm:presLayoutVars>
      </dgm:prSet>
      <dgm:spPr/>
      <dgm:t>
        <a:bodyPr/>
        <a:lstStyle/>
        <a:p>
          <a:endParaRPr lang="en-GB"/>
        </a:p>
      </dgm:t>
    </dgm:pt>
    <dgm:pt modelId="{F4D64647-38F9-42DA-A9A7-B536938DAA53}" type="pres">
      <dgm:prSet presAssocID="{BE7C8450-2F7B-4DCB-986D-ED72243BD2F6}" presName="parTxOnlySpace" presStyleCnt="0"/>
      <dgm:spPr/>
    </dgm:pt>
    <dgm:pt modelId="{01CCE973-6985-48AF-9856-69B257651799}" type="pres">
      <dgm:prSet presAssocID="{89EC6FF3-2DC4-49FA-ACDB-718A6382C7EA}" presName="parTxOnly" presStyleLbl="node1" presStyleIdx="1" presStyleCnt="3">
        <dgm:presLayoutVars>
          <dgm:chMax val="0"/>
          <dgm:chPref val="0"/>
          <dgm:bulletEnabled val="1"/>
        </dgm:presLayoutVars>
      </dgm:prSet>
      <dgm:spPr/>
      <dgm:t>
        <a:bodyPr/>
        <a:lstStyle/>
        <a:p>
          <a:endParaRPr lang="en-GB"/>
        </a:p>
      </dgm:t>
    </dgm:pt>
    <dgm:pt modelId="{EACDD97E-CCE0-4F7B-8DF4-CA59DC314953}" type="pres">
      <dgm:prSet presAssocID="{2147D588-0EC5-41C8-9ABF-E1030D70DD4F}" presName="parTxOnlySpace" presStyleCnt="0"/>
      <dgm:spPr/>
    </dgm:pt>
    <dgm:pt modelId="{379F2023-EA58-4E99-AE3F-A89CA29F0EA5}" type="pres">
      <dgm:prSet presAssocID="{BE279AF2-EDD8-4912-8269-1EFBACD47DA9}" presName="parTxOnly" presStyleLbl="node1" presStyleIdx="2" presStyleCnt="3">
        <dgm:presLayoutVars>
          <dgm:chMax val="0"/>
          <dgm:chPref val="0"/>
          <dgm:bulletEnabled val="1"/>
        </dgm:presLayoutVars>
      </dgm:prSet>
      <dgm:spPr/>
      <dgm:t>
        <a:bodyPr/>
        <a:lstStyle/>
        <a:p>
          <a:endParaRPr lang="en-GB"/>
        </a:p>
      </dgm:t>
    </dgm:pt>
  </dgm:ptLst>
  <dgm:cxnLst>
    <dgm:cxn modelId="{CEA9EE26-36EC-4851-9E99-A0EA50B261B8}" type="presOf" srcId="{380B0892-09A6-45EB-A6E8-479E83829CC1}" destId="{FF13567A-DA8D-467A-8B37-89D63321D443}" srcOrd="0" destOrd="0" presId="urn:microsoft.com/office/officeart/2005/8/layout/chevron1"/>
    <dgm:cxn modelId="{E65C9C02-672A-4C8D-8163-7765E95593C1}" srcId="{968A5138-C8BA-40A5-8737-6AF429E52C61}" destId="{380B0892-09A6-45EB-A6E8-479E83829CC1}" srcOrd="0" destOrd="0" parTransId="{E675012F-E4B4-440E-83D9-7FF39E68D309}" sibTransId="{BE7C8450-2F7B-4DCB-986D-ED72243BD2F6}"/>
    <dgm:cxn modelId="{C0CDDEF1-5F2C-4FA8-8EF1-D370060CA815}" type="presOf" srcId="{968A5138-C8BA-40A5-8737-6AF429E52C61}" destId="{109593B5-1CB7-4AC1-B692-8D3E68A13F71}" srcOrd="0" destOrd="0" presId="urn:microsoft.com/office/officeart/2005/8/layout/chevron1"/>
    <dgm:cxn modelId="{8C6EC964-5481-41AA-9B4A-13384E1FE2A3}" srcId="{968A5138-C8BA-40A5-8737-6AF429E52C61}" destId="{BE279AF2-EDD8-4912-8269-1EFBACD47DA9}" srcOrd="2" destOrd="0" parTransId="{86828891-567F-41DC-B5F8-D27F4DF0A426}" sibTransId="{D08AB826-F2C1-4822-9F71-1C9AB106033E}"/>
    <dgm:cxn modelId="{5FA28726-9B99-476B-9704-54114D15A206}" type="presOf" srcId="{BE279AF2-EDD8-4912-8269-1EFBACD47DA9}" destId="{379F2023-EA58-4E99-AE3F-A89CA29F0EA5}" srcOrd="0" destOrd="0" presId="urn:microsoft.com/office/officeart/2005/8/layout/chevron1"/>
    <dgm:cxn modelId="{AAB90328-BC32-43E1-930E-BA3BCAB64E7E}" type="presOf" srcId="{89EC6FF3-2DC4-49FA-ACDB-718A6382C7EA}" destId="{01CCE973-6985-48AF-9856-69B257651799}" srcOrd="0" destOrd="0" presId="urn:microsoft.com/office/officeart/2005/8/layout/chevron1"/>
    <dgm:cxn modelId="{068E49C9-EEEC-4069-B9C8-92303AC03CB7}" srcId="{968A5138-C8BA-40A5-8737-6AF429E52C61}" destId="{89EC6FF3-2DC4-49FA-ACDB-718A6382C7EA}" srcOrd="1" destOrd="0" parTransId="{C70FAF7C-0AC9-43B6-9CF2-522D309AB9A8}" sibTransId="{2147D588-0EC5-41C8-9ABF-E1030D70DD4F}"/>
    <dgm:cxn modelId="{35775CBA-C224-4CA8-AC5E-4BA36466A51F}" type="presParOf" srcId="{109593B5-1CB7-4AC1-B692-8D3E68A13F71}" destId="{FF13567A-DA8D-467A-8B37-89D63321D443}" srcOrd="0" destOrd="0" presId="urn:microsoft.com/office/officeart/2005/8/layout/chevron1"/>
    <dgm:cxn modelId="{78293577-0147-458C-BA66-E6E8556E9256}" type="presParOf" srcId="{109593B5-1CB7-4AC1-B692-8D3E68A13F71}" destId="{F4D64647-38F9-42DA-A9A7-B536938DAA53}" srcOrd="1" destOrd="0" presId="urn:microsoft.com/office/officeart/2005/8/layout/chevron1"/>
    <dgm:cxn modelId="{D5B04165-CF4E-442E-B29C-A54001150F1F}" type="presParOf" srcId="{109593B5-1CB7-4AC1-B692-8D3E68A13F71}" destId="{01CCE973-6985-48AF-9856-69B257651799}" srcOrd="2" destOrd="0" presId="urn:microsoft.com/office/officeart/2005/8/layout/chevron1"/>
    <dgm:cxn modelId="{9FB8904D-4932-435E-A748-AF74CDFB8AE6}" type="presParOf" srcId="{109593B5-1CB7-4AC1-B692-8D3E68A13F71}" destId="{EACDD97E-CCE0-4F7B-8DF4-CA59DC314953}" srcOrd="3" destOrd="0" presId="urn:microsoft.com/office/officeart/2005/8/layout/chevron1"/>
    <dgm:cxn modelId="{15567D49-BD12-4D57-9D06-A2455D2C0F3B}" type="presParOf" srcId="{109593B5-1CB7-4AC1-B692-8D3E68A13F71}" destId="{379F2023-EA58-4E99-AE3F-A89CA29F0EA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8A5138-C8BA-40A5-8737-6AF429E52C61}" type="doc">
      <dgm:prSet loTypeId="urn:microsoft.com/office/officeart/2005/8/layout/chevron1" loCatId="process" qsTypeId="urn:microsoft.com/office/officeart/2005/8/quickstyle/simple1" qsCatId="simple" csTypeId="urn:microsoft.com/office/officeart/2005/8/colors/accent1_2" csCatId="accent1" phldr="1"/>
      <dgm:spPr/>
    </dgm:pt>
    <dgm:pt modelId="{380B0892-09A6-45EB-A6E8-479E83829CC1}">
      <dgm:prSet phldrT="[Text]" custT="1"/>
      <dgm:spPr/>
      <dgm:t>
        <a:bodyPr/>
        <a:lstStyle/>
        <a:p>
          <a:r>
            <a:rPr lang="en-GB" sz="2400" dirty="0" smtClean="0">
              <a:latin typeface="+mn-lt"/>
              <a:cs typeface="Calibri" pitchFamily="34" charset="0"/>
            </a:rPr>
            <a:t>Pilot in H2020</a:t>
          </a:r>
          <a:endParaRPr lang="en-GB" sz="2400" dirty="0">
            <a:latin typeface="+mn-lt"/>
            <a:cs typeface="Calibri" pitchFamily="34" charset="0"/>
          </a:endParaRPr>
        </a:p>
      </dgm:t>
    </dgm:pt>
    <dgm:pt modelId="{E675012F-E4B4-440E-83D9-7FF39E68D309}" type="parTrans" cxnId="{E65C9C02-672A-4C8D-8163-7765E95593C1}">
      <dgm:prSet/>
      <dgm:spPr/>
      <dgm:t>
        <a:bodyPr/>
        <a:lstStyle/>
        <a:p>
          <a:endParaRPr lang="en-GB"/>
        </a:p>
      </dgm:t>
    </dgm:pt>
    <dgm:pt modelId="{BE7C8450-2F7B-4DCB-986D-ED72243BD2F6}" type="sibTrans" cxnId="{E65C9C02-672A-4C8D-8163-7765E95593C1}">
      <dgm:prSet/>
      <dgm:spPr/>
      <dgm:t>
        <a:bodyPr/>
        <a:lstStyle/>
        <a:p>
          <a:endParaRPr lang="en-GB"/>
        </a:p>
      </dgm:t>
    </dgm:pt>
    <dgm:pt modelId="{89EC6FF3-2DC4-49FA-ACDB-718A6382C7EA}">
      <dgm:prSet phldrT="[Text]" custT="1"/>
      <dgm:spPr/>
      <dgm:t>
        <a:bodyPr/>
        <a:lstStyle/>
        <a:p>
          <a:r>
            <a:rPr lang="en-GB" sz="2400" dirty="0" smtClean="0">
              <a:latin typeface="+mn-lt"/>
              <a:cs typeface="Calibri" pitchFamily="34" charset="0"/>
            </a:rPr>
            <a:t>Provision of support</a:t>
          </a:r>
        </a:p>
      </dgm:t>
    </dgm:pt>
    <dgm:pt modelId="{C70FAF7C-0AC9-43B6-9CF2-522D309AB9A8}" type="parTrans" cxnId="{068E49C9-EEEC-4069-B9C8-92303AC03CB7}">
      <dgm:prSet/>
      <dgm:spPr/>
      <dgm:t>
        <a:bodyPr/>
        <a:lstStyle/>
        <a:p>
          <a:endParaRPr lang="en-GB"/>
        </a:p>
      </dgm:t>
    </dgm:pt>
    <dgm:pt modelId="{2147D588-0EC5-41C8-9ABF-E1030D70DD4F}" type="sibTrans" cxnId="{068E49C9-EEEC-4069-B9C8-92303AC03CB7}">
      <dgm:prSet/>
      <dgm:spPr/>
      <dgm:t>
        <a:bodyPr/>
        <a:lstStyle/>
        <a:p>
          <a:endParaRPr lang="en-GB"/>
        </a:p>
      </dgm:t>
    </dgm:pt>
    <dgm:pt modelId="{BE279AF2-EDD8-4912-8269-1EFBACD47DA9}">
      <dgm:prSet phldrT="[Text]" custT="1"/>
      <dgm:spPr/>
      <dgm:t>
        <a:bodyPr/>
        <a:lstStyle/>
        <a:p>
          <a:r>
            <a:rPr lang="en-GB" sz="2400" dirty="0" smtClean="0">
              <a:latin typeface="+mn-lt"/>
              <a:cs typeface="Calibri" pitchFamily="34" charset="0"/>
            </a:rPr>
            <a:t>?</a:t>
          </a:r>
        </a:p>
      </dgm:t>
    </dgm:pt>
    <dgm:pt modelId="{86828891-567F-41DC-B5F8-D27F4DF0A426}" type="parTrans" cxnId="{8C6EC964-5481-41AA-9B4A-13384E1FE2A3}">
      <dgm:prSet/>
      <dgm:spPr/>
      <dgm:t>
        <a:bodyPr/>
        <a:lstStyle/>
        <a:p>
          <a:endParaRPr lang="en-GB"/>
        </a:p>
      </dgm:t>
    </dgm:pt>
    <dgm:pt modelId="{D08AB826-F2C1-4822-9F71-1C9AB106033E}" type="sibTrans" cxnId="{8C6EC964-5481-41AA-9B4A-13384E1FE2A3}">
      <dgm:prSet/>
      <dgm:spPr/>
      <dgm:t>
        <a:bodyPr/>
        <a:lstStyle/>
        <a:p>
          <a:endParaRPr lang="en-GB"/>
        </a:p>
      </dgm:t>
    </dgm:pt>
    <dgm:pt modelId="{109593B5-1CB7-4AC1-B692-8D3E68A13F71}" type="pres">
      <dgm:prSet presAssocID="{968A5138-C8BA-40A5-8737-6AF429E52C61}" presName="Name0" presStyleCnt="0">
        <dgm:presLayoutVars>
          <dgm:dir/>
          <dgm:animLvl val="lvl"/>
          <dgm:resizeHandles val="exact"/>
        </dgm:presLayoutVars>
      </dgm:prSet>
      <dgm:spPr/>
    </dgm:pt>
    <dgm:pt modelId="{FF13567A-DA8D-467A-8B37-89D63321D443}" type="pres">
      <dgm:prSet presAssocID="{380B0892-09A6-45EB-A6E8-479E83829CC1}" presName="parTxOnly" presStyleLbl="node1" presStyleIdx="0" presStyleCnt="3">
        <dgm:presLayoutVars>
          <dgm:chMax val="0"/>
          <dgm:chPref val="0"/>
          <dgm:bulletEnabled val="1"/>
        </dgm:presLayoutVars>
      </dgm:prSet>
      <dgm:spPr/>
      <dgm:t>
        <a:bodyPr/>
        <a:lstStyle/>
        <a:p>
          <a:endParaRPr lang="en-GB"/>
        </a:p>
      </dgm:t>
    </dgm:pt>
    <dgm:pt modelId="{F4D64647-38F9-42DA-A9A7-B536938DAA53}" type="pres">
      <dgm:prSet presAssocID="{BE7C8450-2F7B-4DCB-986D-ED72243BD2F6}" presName="parTxOnlySpace" presStyleCnt="0"/>
      <dgm:spPr/>
    </dgm:pt>
    <dgm:pt modelId="{01CCE973-6985-48AF-9856-69B257651799}" type="pres">
      <dgm:prSet presAssocID="{89EC6FF3-2DC4-49FA-ACDB-718A6382C7EA}" presName="parTxOnly" presStyleLbl="node1" presStyleIdx="1" presStyleCnt="3">
        <dgm:presLayoutVars>
          <dgm:chMax val="0"/>
          <dgm:chPref val="0"/>
          <dgm:bulletEnabled val="1"/>
        </dgm:presLayoutVars>
      </dgm:prSet>
      <dgm:spPr/>
      <dgm:t>
        <a:bodyPr/>
        <a:lstStyle/>
        <a:p>
          <a:endParaRPr lang="en-GB"/>
        </a:p>
      </dgm:t>
    </dgm:pt>
    <dgm:pt modelId="{EACDD97E-CCE0-4F7B-8DF4-CA59DC314953}" type="pres">
      <dgm:prSet presAssocID="{2147D588-0EC5-41C8-9ABF-E1030D70DD4F}" presName="parTxOnlySpace" presStyleCnt="0"/>
      <dgm:spPr/>
    </dgm:pt>
    <dgm:pt modelId="{379F2023-EA58-4E99-AE3F-A89CA29F0EA5}" type="pres">
      <dgm:prSet presAssocID="{BE279AF2-EDD8-4912-8269-1EFBACD47DA9}" presName="parTxOnly" presStyleLbl="node1" presStyleIdx="2" presStyleCnt="3">
        <dgm:presLayoutVars>
          <dgm:chMax val="0"/>
          <dgm:chPref val="0"/>
          <dgm:bulletEnabled val="1"/>
        </dgm:presLayoutVars>
      </dgm:prSet>
      <dgm:spPr/>
      <dgm:t>
        <a:bodyPr/>
        <a:lstStyle/>
        <a:p>
          <a:endParaRPr lang="en-GB"/>
        </a:p>
      </dgm:t>
    </dgm:pt>
  </dgm:ptLst>
  <dgm:cxnLst>
    <dgm:cxn modelId="{E65C9C02-672A-4C8D-8163-7765E95593C1}" srcId="{968A5138-C8BA-40A5-8737-6AF429E52C61}" destId="{380B0892-09A6-45EB-A6E8-479E83829CC1}" srcOrd="0" destOrd="0" parTransId="{E675012F-E4B4-440E-83D9-7FF39E68D309}" sibTransId="{BE7C8450-2F7B-4DCB-986D-ED72243BD2F6}"/>
    <dgm:cxn modelId="{812BDE9B-0241-49C5-8781-3B54A11F9CBF}" type="presOf" srcId="{BE279AF2-EDD8-4912-8269-1EFBACD47DA9}" destId="{379F2023-EA58-4E99-AE3F-A89CA29F0EA5}" srcOrd="0" destOrd="0" presId="urn:microsoft.com/office/officeart/2005/8/layout/chevron1"/>
    <dgm:cxn modelId="{6A65FC0C-A389-4D75-AD22-02B2B97EA4A2}" type="presOf" srcId="{89EC6FF3-2DC4-49FA-ACDB-718A6382C7EA}" destId="{01CCE973-6985-48AF-9856-69B257651799}" srcOrd="0" destOrd="0" presId="urn:microsoft.com/office/officeart/2005/8/layout/chevron1"/>
    <dgm:cxn modelId="{8C6EC964-5481-41AA-9B4A-13384E1FE2A3}" srcId="{968A5138-C8BA-40A5-8737-6AF429E52C61}" destId="{BE279AF2-EDD8-4912-8269-1EFBACD47DA9}" srcOrd="2" destOrd="0" parTransId="{86828891-567F-41DC-B5F8-D27F4DF0A426}" sibTransId="{D08AB826-F2C1-4822-9F71-1C9AB106033E}"/>
    <dgm:cxn modelId="{EB2A1310-C910-4CE5-912E-89DB4F3B0921}" type="presOf" srcId="{380B0892-09A6-45EB-A6E8-479E83829CC1}" destId="{FF13567A-DA8D-467A-8B37-89D63321D443}" srcOrd="0" destOrd="0" presId="urn:microsoft.com/office/officeart/2005/8/layout/chevron1"/>
    <dgm:cxn modelId="{068E49C9-EEEC-4069-B9C8-92303AC03CB7}" srcId="{968A5138-C8BA-40A5-8737-6AF429E52C61}" destId="{89EC6FF3-2DC4-49FA-ACDB-718A6382C7EA}" srcOrd="1" destOrd="0" parTransId="{C70FAF7C-0AC9-43B6-9CF2-522D309AB9A8}" sibTransId="{2147D588-0EC5-41C8-9ABF-E1030D70DD4F}"/>
    <dgm:cxn modelId="{E73BA41D-4981-4D03-B7FE-F3378B9F583E}" type="presOf" srcId="{968A5138-C8BA-40A5-8737-6AF429E52C61}" destId="{109593B5-1CB7-4AC1-B692-8D3E68A13F71}" srcOrd="0" destOrd="0" presId="urn:microsoft.com/office/officeart/2005/8/layout/chevron1"/>
    <dgm:cxn modelId="{9E8155B1-2D3E-4290-9BB3-53614B083F58}" type="presParOf" srcId="{109593B5-1CB7-4AC1-B692-8D3E68A13F71}" destId="{FF13567A-DA8D-467A-8B37-89D63321D443}" srcOrd="0" destOrd="0" presId="urn:microsoft.com/office/officeart/2005/8/layout/chevron1"/>
    <dgm:cxn modelId="{397F3BD3-ED48-4B0D-BEBB-FC98B416D91D}" type="presParOf" srcId="{109593B5-1CB7-4AC1-B692-8D3E68A13F71}" destId="{F4D64647-38F9-42DA-A9A7-B536938DAA53}" srcOrd="1" destOrd="0" presId="urn:microsoft.com/office/officeart/2005/8/layout/chevron1"/>
    <dgm:cxn modelId="{A9B800AC-E5EA-4DF4-8A92-31D77573F3DC}" type="presParOf" srcId="{109593B5-1CB7-4AC1-B692-8D3E68A13F71}" destId="{01CCE973-6985-48AF-9856-69B257651799}" srcOrd="2" destOrd="0" presId="urn:microsoft.com/office/officeart/2005/8/layout/chevron1"/>
    <dgm:cxn modelId="{E7841BEF-32F3-4E4F-85D1-1979E0001E0D}" type="presParOf" srcId="{109593B5-1CB7-4AC1-B692-8D3E68A13F71}" destId="{EACDD97E-CCE0-4F7B-8DF4-CA59DC314953}" srcOrd="3" destOrd="0" presId="urn:microsoft.com/office/officeart/2005/8/layout/chevron1"/>
    <dgm:cxn modelId="{695D3A49-7760-4085-87AE-60E9BE95C672}" type="presParOf" srcId="{109593B5-1CB7-4AC1-B692-8D3E68A13F71}" destId="{379F2023-EA58-4E99-AE3F-A89CA29F0EA5}"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DD936-DD87-401D-8092-16245D4AB821}">
      <dsp:nvSpPr>
        <dsp:cNvPr id="0" name=""/>
        <dsp:cNvSpPr/>
      </dsp:nvSpPr>
      <dsp:spPr>
        <a:xfrm>
          <a:off x="3550220" y="1185"/>
          <a:ext cx="1129158" cy="1129158"/>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CREATING DATA</a:t>
          </a:r>
          <a:endParaRPr lang="en-GB" sz="1100" kern="1200" dirty="0"/>
        </a:p>
      </dsp:txBody>
      <dsp:txXfrm>
        <a:off x="3715581" y="166546"/>
        <a:ext cx="798436" cy="798436"/>
      </dsp:txXfrm>
    </dsp:sp>
    <dsp:sp modelId="{55602E44-A259-403A-AA10-99E2C4CB5EEF}">
      <dsp:nvSpPr>
        <dsp:cNvPr id="0" name=""/>
        <dsp:cNvSpPr/>
      </dsp:nvSpPr>
      <dsp:spPr>
        <a:xfrm rot="12913312">
          <a:off x="4624298" y="795262"/>
          <a:ext cx="436076" cy="3810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a:off x="4728160" y="904449"/>
        <a:ext cx="321749" cy="228655"/>
      </dsp:txXfrm>
    </dsp:sp>
    <dsp:sp modelId="{89050531-30EB-4718-AD16-9925E6B7109A}">
      <dsp:nvSpPr>
        <dsp:cNvPr id="0" name=""/>
        <dsp:cNvSpPr/>
      </dsp:nvSpPr>
      <dsp:spPr>
        <a:xfrm>
          <a:off x="5020053" y="849793"/>
          <a:ext cx="1129158" cy="1129158"/>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PROCESSING DATA</a:t>
          </a:r>
          <a:endParaRPr lang="en-GB" sz="1100" kern="1200" dirty="0"/>
        </a:p>
      </dsp:txBody>
      <dsp:txXfrm>
        <a:off x="5185414" y="1015154"/>
        <a:ext cx="798436" cy="798436"/>
      </dsp:txXfrm>
    </dsp:sp>
    <dsp:sp modelId="{064CA767-CFE9-4BA1-9242-D90A150AD67B}">
      <dsp:nvSpPr>
        <dsp:cNvPr id="0" name=""/>
        <dsp:cNvSpPr/>
      </dsp:nvSpPr>
      <dsp:spPr>
        <a:xfrm rot="16200000">
          <a:off x="5335953" y="2063915"/>
          <a:ext cx="497359" cy="3810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a:off x="5393117" y="2197297"/>
        <a:ext cx="383032" cy="228655"/>
      </dsp:txXfrm>
    </dsp:sp>
    <dsp:sp modelId="{6EFBBC35-76F6-492F-A2EA-3D4229C3C3AF}">
      <dsp:nvSpPr>
        <dsp:cNvPr id="0" name=""/>
        <dsp:cNvSpPr/>
      </dsp:nvSpPr>
      <dsp:spPr>
        <a:xfrm rot="21387315">
          <a:off x="5020053" y="2547010"/>
          <a:ext cx="1129158" cy="1129158"/>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ANALYSING DATA</a:t>
          </a:r>
          <a:endParaRPr lang="en-GB" sz="1100" kern="1200" dirty="0"/>
        </a:p>
      </dsp:txBody>
      <dsp:txXfrm>
        <a:off x="5185414" y="2712371"/>
        <a:ext cx="798436" cy="798436"/>
      </dsp:txXfrm>
    </dsp:sp>
    <dsp:sp modelId="{1A2BB2A6-9C80-4017-B4C9-7787FFE3ECED}">
      <dsp:nvSpPr>
        <dsp:cNvPr id="0" name=""/>
        <dsp:cNvSpPr/>
      </dsp:nvSpPr>
      <dsp:spPr>
        <a:xfrm rot="20058338">
          <a:off x="4640043" y="3341088"/>
          <a:ext cx="434104" cy="3810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rot="10800000">
        <a:off x="4645695" y="3442090"/>
        <a:ext cx="319777" cy="228655"/>
      </dsp:txXfrm>
    </dsp:sp>
    <dsp:sp modelId="{984F2FAB-11C3-44CE-A3CF-C5639BE5D9ED}">
      <dsp:nvSpPr>
        <dsp:cNvPr id="0" name=""/>
        <dsp:cNvSpPr/>
      </dsp:nvSpPr>
      <dsp:spPr>
        <a:xfrm>
          <a:off x="3550220" y="3395618"/>
          <a:ext cx="1129158" cy="1129158"/>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PRESERVING DATA</a:t>
          </a:r>
          <a:endParaRPr lang="en-GB" sz="1100" kern="1200" dirty="0"/>
        </a:p>
      </dsp:txBody>
      <dsp:txXfrm>
        <a:off x="3715581" y="3560979"/>
        <a:ext cx="798436" cy="798436"/>
      </dsp:txXfrm>
    </dsp:sp>
    <dsp:sp modelId="{0E2061FF-78E2-478C-98ED-5BE2AC8BF4FE}">
      <dsp:nvSpPr>
        <dsp:cNvPr id="0" name=""/>
        <dsp:cNvSpPr/>
      </dsp:nvSpPr>
      <dsp:spPr>
        <a:xfrm rot="2301361">
          <a:off x="3135227" y="3349608"/>
          <a:ext cx="504070" cy="3810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rot="10800000">
        <a:off x="3147565" y="3390353"/>
        <a:ext cx="389743" cy="228655"/>
      </dsp:txXfrm>
    </dsp:sp>
    <dsp:sp modelId="{AD954F19-3196-4E35-BA10-F0E1D663F060}">
      <dsp:nvSpPr>
        <dsp:cNvPr id="0" name=""/>
        <dsp:cNvSpPr/>
      </dsp:nvSpPr>
      <dsp:spPr>
        <a:xfrm>
          <a:off x="2080387" y="2547010"/>
          <a:ext cx="1129158" cy="1129158"/>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GIVING ACCESS TO DATA</a:t>
          </a:r>
          <a:endParaRPr lang="en-GB" sz="1100" kern="1200" dirty="0"/>
        </a:p>
      </dsp:txBody>
      <dsp:txXfrm>
        <a:off x="2245748" y="2712371"/>
        <a:ext cx="798436" cy="798436"/>
      </dsp:txXfrm>
    </dsp:sp>
    <dsp:sp modelId="{73D06381-D924-4AB1-9E68-7059333CAD7E}">
      <dsp:nvSpPr>
        <dsp:cNvPr id="0" name=""/>
        <dsp:cNvSpPr/>
      </dsp:nvSpPr>
      <dsp:spPr>
        <a:xfrm rot="5630031">
          <a:off x="2438238" y="2080956"/>
          <a:ext cx="413457" cy="3810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a:off x="2499224" y="2100138"/>
        <a:ext cx="299130" cy="228655"/>
      </dsp:txXfrm>
    </dsp:sp>
    <dsp:sp modelId="{66DC83D7-F81A-4B90-A592-87A3F1B8332B}">
      <dsp:nvSpPr>
        <dsp:cNvPr id="0" name=""/>
        <dsp:cNvSpPr/>
      </dsp:nvSpPr>
      <dsp:spPr>
        <a:xfrm>
          <a:off x="2080387" y="849793"/>
          <a:ext cx="1129158" cy="1129158"/>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t>RE-USING DATA</a:t>
          </a:r>
          <a:endParaRPr lang="en-GB" sz="1100" kern="1200" dirty="0"/>
        </a:p>
      </dsp:txBody>
      <dsp:txXfrm>
        <a:off x="2245748" y="1015154"/>
        <a:ext cx="798436" cy="798436"/>
      </dsp:txXfrm>
    </dsp:sp>
    <dsp:sp modelId="{EA965ABB-A46D-4AD8-93C8-BDA348C8EAE5}">
      <dsp:nvSpPr>
        <dsp:cNvPr id="0" name=""/>
        <dsp:cNvSpPr/>
      </dsp:nvSpPr>
      <dsp:spPr>
        <a:xfrm rot="19370154" flipH="1">
          <a:off x="3185729" y="803783"/>
          <a:ext cx="373550" cy="3810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GB" sz="900" kern="1200"/>
        </a:p>
      </dsp:txBody>
      <dsp:txXfrm>
        <a:off x="3286414" y="846152"/>
        <a:ext cx="261485" cy="228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3567A-DA8D-467A-8B37-89D63321D443}">
      <dsp:nvSpPr>
        <dsp:cNvPr id="0" name=""/>
        <dsp:cNvSpPr/>
      </dsp:nvSpPr>
      <dsp:spPr>
        <a:xfrm>
          <a:off x="2456" y="395437"/>
          <a:ext cx="2992905" cy="1197162"/>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GB" sz="2400" kern="1200" dirty="0" smtClean="0">
              <a:latin typeface="+mn-lt"/>
              <a:cs typeface="Calibri" pitchFamily="34" charset="0"/>
            </a:rPr>
            <a:t>Pilot in FP7</a:t>
          </a:r>
          <a:endParaRPr lang="en-GB" sz="2400" kern="1200" dirty="0">
            <a:latin typeface="+mn-lt"/>
            <a:cs typeface="Calibri" pitchFamily="34" charset="0"/>
          </a:endParaRPr>
        </a:p>
      </dsp:txBody>
      <dsp:txXfrm>
        <a:off x="601037" y="395437"/>
        <a:ext cx="1795743" cy="1197162"/>
      </dsp:txXfrm>
    </dsp:sp>
    <dsp:sp modelId="{01CCE973-6985-48AF-9856-69B257651799}">
      <dsp:nvSpPr>
        <dsp:cNvPr id="0" name=""/>
        <dsp:cNvSpPr/>
      </dsp:nvSpPr>
      <dsp:spPr>
        <a:xfrm>
          <a:off x="2696071" y="395437"/>
          <a:ext cx="2992905" cy="1197162"/>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GB" sz="2400" kern="1200" dirty="0" smtClean="0">
              <a:latin typeface="+mn-lt"/>
              <a:cs typeface="Calibri" pitchFamily="34" charset="0"/>
            </a:rPr>
            <a:t>Provision of support</a:t>
          </a:r>
        </a:p>
      </dsp:txBody>
      <dsp:txXfrm>
        <a:off x="3294652" y="395437"/>
        <a:ext cx="1795743" cy="1197162"/>
      </dsp:txXfrm>
    </dsp:sp>
    <dsp:sp modelId="{379F2023-EA58-4E99-AE3F-A89CA29F0EA5}">
      <dsp:nvSpPr>
        <dsp:cNvPr id="0" name=""/>
        <dsp:cNvSpPr/>
      </dsp:nvSpPr>
      <dsp:spPr>
        <a:xfrm>
          <a:off x="5389686" y="395437"/>
          <a:ext cx="2992905" cy="1197162"/>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GB" sz="2400" kern="1200" dirty="0" smtClean="0">
              <a:latin typeface="+mn-lt"/>
              <a:cs typeface="Calibri" pitchFamily="34" charset="0"/>
            </a:rPr>
            <a:t>OA mandate in H2020</a:t>
          </a:r>
        </a:p>
      </dsp:txBody>
      <dsp:txXfrm>
        <a:off x="5988267" y="395437"/>
        <a:ext cx="1795743" cy="11971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3567A-DA8D-467A-8B37-89D63321D443}">
      <dsp:nvSpPr>
        <dsp:cNvPr id="0" name=""/>
        <dsp:cNvSpPr/>
      </dsp:nvSpPr>
      <dsp:spPr>
        <a:xfrm>
          <a:off x="2362" y="418459"/>
          <a:ext cx="2877793" cy="1151117"/>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GB" sz="2400" kern="1200" dirty="0" smtClean="0">
              <a:latin typeface="+mn-lt"/>
              <a:cs typeface="Calibri" pitchFamily="34" charset="0"/>
            </a:rPr>
            <a:t>Pilot in H2020</a:t>
          </a:r>
          <a:endParaRPr lang="en-GB" sz="2400" kern="1200" dirty="0">
            <a:latin typeface="+mn-lt"/>
            <a:cs typeface="Calibri" pitchFamily="34" charset="0"/>
          </a:endParaRPr>
        </a:p>
      </dsp:txBody>
      <dsp:txXfrm>
        <a:off x="577921" y="418459"/>
        <a:ext cx="1726676" cy="1151117"/>
      </dsp:txXfrm>
    </dsp:sp>
    <dsp:sp modelId="{01CCE973-6985-48AF-9856-69B257651799}">
      <dsp:nvSpPr>
        <dsp:cNvPr id="0" name=""/>
        <dsp:cNvSpPr/>
      </dsp:nvSpPr>
      <dsp:spPr>
        <a:xfrm>
          <a:off x="2592376" y="418459"/>
          <a:ext cx="2877793" cy="1151117"/>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GB" sz="2400" kern="1200" dirty="0" smtClean="0">
              <a:latin typeface="+mn-lt"/>
              <a:cs typeface="Calibri" pitchFamily="34" charset="0"/>
            </a:rPr>
            <a:t>Provision of support</a:t>
          </a:r>
        </a:p>
      </dsp:txBody>
      <dsp:txXfrm>
        <a:off x="3167935" y="418459"/>
        <a:ext cx="1726676" cy="1151117"/>
      </dsp:txXfrm>
    </dsp:sp>
    <dsp:sp modelId="{379F2023-EA58-4E99-AE3F-A89CA29F0EA5}">
      <dsp:nvSpPr>
        <dsp:cNvPr id="0" name=""/>
        <dsp:cNvSpPr/>
      </dsp:nvSpPr>
      <dsp:spPr>
        <a:xfrm>
          <a:off x="5182390" y="418459"/>
          <a:ext cx="2877793" cy="1151117"/>
        </a:xfrm>
        <a:prstGeom prst="chevron">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GB" sz="2400" kern="1200" dirty="0" smtClean="0">
              <a:latin typeface="+mn-lt"/>
              <a:cs typeface="Calibri" pitchFamily="34" charset="0"/>
            </a:rPr>
            <a:t>?</a:t>
          </a:r>
        </a:p>
      </dsp:txBody>
      <dsp:txXfrm>
        <a:off x="5757949" y="418459"/>
        <a:ext cx="1726676" cy="115111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3713"/>
          </a:xfrm>
          <a:prstGeom prst="rect">
            <a:avLst/>
          </a:prstGeom>
        </p:spPr>
        <p:txBody>
          <a:bodyPr vert="horz" lIns="91440" tIns="45720" rIns="91440" bIns="45720" rtlCol="0"/>
          <a:lstStyle>
            <a:lvl1pPr algn="r">
              <a:defRPr sz="1200"/>
            </a:lvl1pPr>
          </a:lstStyle>
          <a:p>
            <a:fld id="{7591AD57-36F0-42D4-AE41-E930ACB4D438}" type="datetimeFigureOut">
              <a:rPr lang="en-GB" smtClean="0"/>
              <a:pPr/>
              <a:t>24/05/2017</a:t>
            </a:fld>
            <a:endParaRPr lang="en-GB"/>
          </a:p>
        </p:txBody>
      </p:sp>
      <p:sp>
        <p:nvSpPr>
          <p:cNvPr id="4" name="Footer Placeholder 3"/>
          <p:cNvSpPr>
            <a:spLocks noGrp="1"/>
          </p:cNvSpPr>
          <p:nvPr>
            <p:ph type="ftr" sz="quarter" idx="2"/>
          </p:nvPr>
        </p:nvSpPr>
        <p:spPr>
          <a:xfrm>
            <a:off x="0" y="9377363"/>
            <a:ext cx="2889250"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377363"/>
            <a:ext cx="2889250" cy="493712"/>
          </a:xfrm>
          <a:prstGeom prst="rect">
            <a:avLst/>
          </a:prstGeom>
        </p:spPr>
        <p:txBody>
          <a:bodyPr vert="horz" lIns="91440" tIns="45720" rIns="91440" bIns="45720" rtlCol="0" anchor="b"/>
          <a:lstStyle>
            <a:lvl1pPr algn="r">
              <a:defRPr sz="1200"/>
            </a:lvl1pPr>
          </a:lstStyle>
          <a:p>
            <a:fld id="{49FB532F-94C9-44EF-BF78-DEB562F14294}" type="slidenum">
              <a:rPr lang="en-GB" smtClean="0"/>
              <a:pPr/>
              <a:t>‹#›</a:t>
            </a:fld>
            <a:endParaRPr lang="en-GB"/>
          </a:p>
        </p:txBody>
      </p:sp>
    </p:spTree>
    <p:extLst>
      <p:ext uri="{BB962C8B-B14F-4D97-AF65-F5344CB8AC3E}">
        <p14:creationId xmlns:p14="http://schemas.microsoft.com/office/powerpoint/2010/main" val="2687548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DF93B942-E355-40D6-9CAC-B2B9E99F0941}" type="datetimeFigureOut">
              <a:rPr lang="en-GB" smtClean="0"/>
              <a:pPr/>
              <a:t>24/05/2017</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7D228C0B-2348-4FD8-BF51-EC56E7D6ED2C}" type="slidenum">
              <a:rPr lang="en-GB" smtClean="0"/>
              <a:pPr/>
              <a:t>‹#›</a:t>
            </a:fld>
            <a:endParaRPr lang="en-GB"/>
          </a:p>
        </p:txBody>
      </p:sp>
    </p:spTree>
    <p:extLst>
      <p:ext uri="{BB962C8B-B14F-4D97-AF65-F5344CB8AC3E}">
        <p14:creationId xmlns:p14="http://schemas.microsoft.com/office/powerpoint/2010/main" val="1110925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A135094-64D1-F647-9BB8-82B15787932B}" type="slidenum">
              <a:rPr lang="en-US" smtClean="0"/>
              <a:pPr/>
              <a:t>4</a:t>
            </a:fld>
            <a:endParaRPr lang="en-US"/>
          </a:p>
        </p:txBody>
      </p:sp>
    </p:spTree>
    <p:extLst>
      <p:ext uri="{BB962C8B-B14F-4D97-AF65-F5344CB8AC3E}">
        <p14:creationId xmlns:p14="http://schemas.microsoft.com/office/powerpoint/2010/main" val="2948334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B138FC-B7B4-4E5A-8F05-99E0ADE8939C}" type="slidenum">
              <a:rPr lang="en-GB" smtClean="0"/>
              <a:pPr/>
              <a:t>17</a:t>
            </a:fld>
            <a:endParaRPr lang="en-GB"/>
          </a:p>
        </p:txBody>
      </p:sp>
    </p:spTree>
    <p:extLst>
      <p:ext uri="{BB962C8B-B14F-4D97-AF65-F5344CB8AC3E}">
        <p14:creationId xmlns:p14="http://schemas.microsoft.com/office/powerpoint/2010/main" val="2916952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txBox="1">
            <a:spLocks noGrp="1"/>
          </p:cNvSpPr>
          <p:nvPr>
            <p:ph type="body" sz="quarter" idx="1"/>
          </p:nvPr>
        </p:nvSpPr>
        <p:spPr bwMode="auto">
          <a:noFill/>
        </p:spPr>
        <p:txBody>
          <a:bodyPr numCol="1">
            <a:prstTxWarp prst="textNoShape">
              <a:avLst/>
            </a:prstTxWarp>
          </a:bodyPr>
          <a:lstStyle/>
          <a:p>
            <a:pPr eaLnBrk="1" hangingPunct="1"/>
            <a:endParaRPr lang="en-GB" altLang="en-US" dirty="0" smtClean="0">
              <a:latin typeface="Calibri" pitchFamily="34" charset="0"/>
            </a:endParaRPr>
          </a:p>
        </p:txBody>
      </p:sp>
      <p:sp>
        <p:nvSpPr>
          <p:cNvPr id="43012" name="Slide Number Placeholder 3"/>
          <p:cNvSpPr txBox="1">
            <a:spLocks noChangeArrowheads="1"/>
          </p:cNvSpPr>
          <p:nvPr/>
        </p:nvSpPr>
        <p:spPr bwMode="auto">
          <a:xfrm>
            <a:off x="3777460" y="9378034"/>
            <a:ext cx="2890137" cy="493098"/>
          </a:xfrm>
          <a:prstGeom prst="rect">
            <a:avLst/>
          </a:prstGeom>
          <a:noFill/>
          <a:ln w="9525">
            <a:noFill/>
            <a:miter lim="800000"/>
            <a:headEnd/>
            <a:tailEnd/>
          </a:ln>
        </p:spPr>
        <p:txBody>
          <a:bodyPr lIns="91430" tIns="45715" rIns="91430" bIns="45715" anchor="b"/>
          <a:lstStyle/>
          <a:p>
            <a:pPr algn="r" defTabSz="422041"/>
            <a:fld id="{F7B2F9F0-F222-4E53-9A49-B4C4593B1964}" type="slidenum">
              <a:rPr lang="en-GB" altLang="en-US" sz="1200">
                <a:solidFill>
                  <a:srgbClr val="000000"/>
                </a:solidFill>
                <a:latin typeface="Calibri" pitchFamily="34" charset="0"/>
              </a:rPr>
              <a:pPr algn="r" defTabSz="422041"/>
              <a:t>19</a:t>
            </a:fld>
            <a:endParaRPr lang="en-GB" altLang="en-US" sz="1200" dirty="0">
              <a:solidFill>
                <a:srgbClr val="000000"/>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txBox="1">
            <a:spLocks noGrp="1"/>
          </p:cNvSpPr>
          <p:nvPr>
            <p:ph type="body" sz="quarter" idx="1"/>
          </p:nvPr>
        </p:nvSpPr>
        <p:spPr bwMode="auto">
          <a:noFill/>
        </p:spPr>
        <p:txBody>
          <a:bodyPr numCol="1">
            <a:prstTxWarp prst="textNoShape">
              <a:avLst/>
            </a:prstTxWarp>
          </a:bodyPr>
          <a:lstStyle/>
          <a:p>
            <a:pPr eaLnBrk="1" hangingPunct="1"/>
            <a:endParaRPr lang="en-GB" altLang="en-US" dirty="0" smtClean="0">
              <a:latin typeface="Calibri" pitchFamily="34" charset="0"/>
            </a:endParaRPr>
          </a:p>
        </p:txBody>
      </p:sp>
      <p:sp>
        <p:nvSpPr>
          <p:cNvPr id="44036" name="Slide Number Placeholder 3"/>
          <p:cNvSpPr txBox="1">
            <a:spLocks noChangeArrowheads="1"/>
          </p:cNvSpPr>
          <p:nvPr/>
        </p:nvSpPr>
        <p:spPr bwMode="auto">
          <a:xfrm>
            <a:off x="3777460" y="9378034"/>
            <a:ext cx="2890137" cy="493098"/>
          </a:xfrm>
          <a:prstGeom prst="rect">
            <a:avLst/>
          </a:prstGeom>
          <a:noFill/>
          <a:ln w="9525">
            <a:noFill/>
            <a:miter lim="800000"/>
            <a:headEnd/>
            <a:tailEnd/>
          </a:ln>
        </p:spPr>
        <p:txBody>
          <a:bodyPr lIns="91430" tIns="45715" rIns="91430" bIns="45715" anchor="b"/>
          <a:lstStyle/>
          <a:p>
            <a:pPr algn="r" defTabSz="422041"/>
            <a:fld id="{A4290AAF-2D36-41A9-8F6D-4C8F6518E487}" type="slidenum">
              <a:rPr lang="en-GB" altLang="en-US" sz="1200">
                <a:solidFill>
                  <a:srgbClr val="000000"/>
                </a:solidFill>
                <a:latin typeface="Calibri" pitchFamily="34" charset="0"/>
              </a:rPr>
              <a:pPr algn="r" defTabSz="422041"/>
              <a:t>20</a:t>
            </a:fld>
            <a:endParaRPr lang="en-GB" altLang="en-US" sz="1200" dirty="0">
              <a:solidFill>
                <a:srgbClr val="000000"/>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txBox="1">
            <a:spLocks noGrp="1"/>
          </p:cNvSpPr>
          <p:nvPr>
            <p:ph type="body" sz="quarter" idx="1"/>
          </p:nvPr>
        </p:nvSpPr>
        <p:spPr bwMode="auto">
          <a:noFill/>
        </p:spPr>
        <p:txBody>
          <a:bodyPr numCol="1">
            <a:prstTxWarp prst="textNoShape">
              <a:avLst/>
            </a:prstTxWarp>
          </a:bodyPr>
          <a:lstStyle/>
          <a:p>
            <a:pPr eaLnBrk="1" hangingPunct="1"/>
            <a:endParaRPr lang="en-GB" altLang="en-US" dirty="0" smtClean="0">
              <a:latin typeface="Calibri" pitchFamily="34" charset="0"/>
            </a:endParaRPr>
          </a:p>
        </p:txBody>
      </p:sp>
      <p:sp>
        <p:nvSpPr>
          <p:cNvPr id="41988" name="Slide Number Placeholder 3"/>
          <p:cNvSpPr txBox="1">
            <a:spLocks noChangeArrowheads="1"/>
          </p:cNvSpPr>
          <p:nvPr/>
        </p:nvSpPr>
        <p:spPr bwMode="auto">
          <a:xfrm>
            <a:off x="3777460" y="9378034"/>
            <a:ext cx="2890137" cy="493098"/>
          </a:xfrm>
          <a:prstGeom prst="rect">
            <a:avLst/>
          </a:prstGeom>
          <a:noFill/>
          <a:ln w="9525">
            <a:noFill/>
            <a:miter lim="800000"/>
            <a:headEnd/>
            <a:tailEnd/>
          </a:ln>
        </p:spPr>
        <p:txBody>
          <a:bodyPr lIns="91430" tIns="45715" rIns="91430" bIns="45715" anchor="b"/>
          <a:lstStyle/>
          <a:p>
            <a:pPr algn="r" defTabSz="422041"/>
            <a:fld id="{D4CC893B-A822-4B06-938A-7ED1B817BB28}" type="slidenum">
              <a:rPr lang="en-GB" altLang="en-US" sz="1200">
                <a:solidFill>
                  <a:srgbClr val="000000"/>
                </a:solidFill>
                <a:latin typeface="Calibri" pitchFamily="34" charset="0"/>
              </a:rPr>
              <a:pPr algn="r" defTabSz="422041"/>
              <a:t>21</a:t>
            </a:fld>
            <a:endParaRPr lang="en-GB" altLang="en-US" sz="1200" dirty="0">
              <a:solidFill>
                <a:srgbClr val="000000"/>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22</a:t>
            </a:fld>
            <a:endParaRPr lang="en-GB"/>
          </a:p>
        </p:txBody>
      </p:sp>
    </p:spTree>
    <p:extLst>
      <p:ext uri="{BB962C8B-B14F-4D97-AF65-F5344CB8AC3E}">
        <p14:creationId xmlns:p14="http://schemas.microsoft.com/office/powerpoint/2010/main" val="4056529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txBox="1">
            <a:spLocks noGrp="1"/>
          </p:cNvSpPr>
          <p:nvPr>
            <p:ph type="body" sz="quarter" idx="1"/>
          </p:nvPr>
        </p:nvSpPr>
        <p:spPr bwMode="auto">
          <a:noFill/>
        </p:spPr>
        <p:txBody>
          <a:bodyPr numCol="1">
            <a:prstTxWarp prst="textNoShape">
              <a:avLst/>
            </a:prstTxWarp>
          </a:bodyPr>
          <a:lstStyle/>
          <a:p>
            <a:pPr eaLnBrk="1" hangingPunct="1"/>
            <a:endParaRPr lang="en-GB" altLang="en-US" dirty="0" smtClean="0">
              <a:latin typeface="Calibri" pitchFamily="34" charset="0"/>
            </a:endParaRPr>
          </a:p>
        </p:txBody>
      </p:sp>
      <p:sp>
        <p:nvSpPr>
          <p:cNvPr id="47108" name="Slide Number Placeholder 3"/>
          <p:cNvSpPr txBox="1">
            <a:spLocks noChangeArrowheads="1"/>
          </p:cNvSpPr>
          <p:nvPr/>
        </p:nvSpPr>
        <p:spPr bwMode="auto">
          <a:xfrm>
            <a:off x="3777460" y="9378035"/>
            <a:ext cx="2890137" cy="493098"/>
          </a:xfrm>
          <a:prstGeom prst="rect">
            <a:avLst/>
          </a:prstGeom>
          <a:noFill/>
          <a:ln w="9525">
            <a:noFill/>
            <a:miter lim="800000"/>
            <a:headEnd/>
            <a:tailEnd/>
          </a:ln>
        </p:spPr>
        <p:txBody>
          <a:bodyPr lIns="91421" tIns="45710" rIns="91421" bIns="45710" anchor="b"/>
          <a:lstStyle/>
          <a:p>
            <a:pPr algn="r" defTabSz="422000"/>
            <a:fld id="{71FBCC94-0A69-4D9D-9EBD-3BE547EDEDCE}" type="slidenum">
              <a:rPr lang="en-GB" altLang="en-US" sz="1200">
                <a:solidFill>
                  <a:srgbClr val="000000"/>
                </a:solidFill>
                <a:latin typeface="Calibri" pitchFamily="34" charset="0"/>
              </a:rPr>
              <a:pPr algn="r" defTabSz="422000"/>
              <a:t>24</a:t>
            </a:fld>
            <a:endParaRPr lang="en-GB" altLang="en-US" sz="1200" dirty="0">
              <a:solidFill>
                <a:srgbClr val="000000"/>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txBox="1">
            <a:spLocks noGrp="1"/>
          </p:cNvSpPr>
          <p:nvPr>
            <p:ph type="body" sz="quarter" idx="1"/>
          </p:nvPr>
        </p:nvSpPr>
        <p:spPr bwMode="auto">
          <a:noFill/>
        </p:spPr>
        <p:txBody>
          <a:bodyPr numCol="1">
            <a:prstTxWarp prst="textNoShape">
              <a:avLst/>
            </a:prstTxWarp>
          </a:bodyPr>
          <a:lstStyle/>
          <a:p>
            <a:pPr eaLnBrk="1" hangingPunct="1"/>
            <a:endParaRPr lang="en-GB" altLang="en-US" smtClean="0">
              <a:latin typeface="Calibri" pitchFamily="34" charset="0"/>
            </a:endParaRPr>
          </a:p>
        </p:txBody>
      </p:sp>
      <p:sp>
        <p:nvSpPr>
          <p:cNvPr id="39940" name="Slide Number Placeholder 3"/>
          <p:cNvSpPr txBox="1">
            <a:spLocks noChangeArrowheads="1"/>
          </p:cNvSpPr>
          <p:nvPr/>
        </p:nvSpPr>
        <p:spPr bwMode="auto">
          <a:xfrm>
            <a:off x="3777460" y="9378034"/>
            <a:ext cx="2890137" cy="493098"/>
          </a:xfrm>
          <a:prstGeom prst="rect">
            <a:avLst/>
          </a:prstGeom>
          <a:noFill/>
          <a:ln w="9525">
            <a:noFill/>
            <a:miter lim="800000"/>
            <a:headEnd/>
            <a:tailEnd/>
          </a:ln>
        </p:spPr>
        <p:txBody>
          <a:bodyPr lIns="91430" tIns="45715" rIns="91430" bIns="45715" anchor="b"/>
          <a:lstStyle/>
          <a:p>
            <a:pPr algn="r" defTabSz="422041"/>
            <a:fld id="{E52F64DF-81D3-42F7-947F-0B17DCA6D357}" type="slidenum">
              <a:rPr lang="en-GB" altLang="en-US" sz="1200">
                <a:solidFill>
                  <a:srgbClr val="000000"/>
                </a:solidFill>
                <a:latin typeface="Calibri" pitchFamily="34" charset="0"/>
              </a:rPr>
              <a:pPr algn="r" defTabSz="422041"/>
              <a:t>28</a:t>
            </a:fld>
            <a:endParaRPr lang="en-GB" altLang="en-US" sz="1200" dirty="0">
              <a:solidFill>
                <a:srgbClr val="000000"/>
              </a:solidFill>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BB9885C1-2930-4BC7-8C98-6875A001E86E}" type="slidenum">
              <a:rPr lang="en-GB" smtClean="0"/>
              <a:pPr/>
              <a:t>30</a:t>
            </a:fld>
            <a:endParaRPr lang="en-GB"/>
          </a:p>
        </p:txBody>
      </p:sp>
    </p:spTree>
    <p:extLst>
      <p:ext uri="{BB962C8B-B14F-4D97-AF65-F5344CB8AC3E}">
        <p14:creationId xmlns:p14="http://schemas.microsoft.com/office/powerpoint/2010/main" val="1112899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228C0B-2348-4FD8-BF51-EC56E7D6ED2C}" type="slidenum">
              <a:rPr lang="en-GB" smtClean="0"/>
              <a:pPr/>
              <a:t>31</a:t>
            </a:fld>
            <a:endParaRPr lang="en-GB"/>
          </a:p>
        </p:txBody>
      </p:sp>
    </p:spTree>
    <p:extLst>
      <p:ext uri="{BB962C8B-B14F-4D97-AF65-F5344CB8AC3E}">
        <p14:creationId xmlns:p14="http://schemas.microsoft.com/office/powerpoint/2010/main" val="942881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869950" y="742950"/>
            <a:ext cx="4929188" cy="3697288"/>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4608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231" eaLnBrk="0" hangingPunct="0">
              <a:defRPr sz="2300">
                <a:solidFill>
                  <a:schemeClr val="tx1"/>
                </a:solidFill>
                <a:latin typeface="Arial" pitchFamily="34" charset="0"/>
              </a:defRPr>
            </a:lvl1pPr>
            <a:lvl2pPr marL="708923" indent="-272663" defTabSz="945231" eaLnBrk="0" hangingPunct="0">
              <a:defRPr sz="2300">
                <a:solidFill>
                  <a:schemeClr val="tx1"/>
                </a:solidFill>
                <a:latin typeface="Arial" pitchFamily="34" charset="0"/>
              </a:defRPr>
            </a:lvl2pPr>
            <a:lvl3pPr marL="1090651" indent="-218130" defTabSz="945231" eaLnBrk="0" hangingPunct="0">
              <a:defRPr sz="2300">
                <a:solidFill>
                  <a:schemeClr val="tx1"/>
                </a:solidFill>
                <a:latin typeface="Arial" pitchFamily="34" charset="0"/>
              </a:defRPr>
            </a:lvl3pPr>
            <a:lvl4pPr marL="1526911" indent="-218130" defTabSz="945231" eaLnBrk="0" hangingPunct="0">
              <a:defRPr sz="2300">
                <a:solidFill>
                  <a:schemeClr val="tx1"/>
                </a:solidFill>
                <a:latin typeface="Arial" pitchFamily="34" charset="0"/>
              </a:defRPr>
            </a:lvl4pPr>
            <a:lvl5pPr marL="1963171" indent="-218130" defTabSz="945231" eaLnBrk="0" hangingPunct="0">
              <a:defRPr sz="2300">
                <a:solidFill>
                  <a:schemeClr val="tx1"/>
                </a:solidFill>
                <a:latin typeface="Arial" pitchFamily="34" charset="0"/>
              </a:defRPr>
            </a:lvl5pPr>
            <a:lvl6pPr marL="2399431" indent="-218130" defTabSz="945231" eaLnBrk="0" fontAlgn="base" hangingPunct="0">
              <a:spcBef>
                <a:spcPct val="20000"/>
              </a:spcBef>
              <a:spcAft>
                <a:spcPct val="0"/>
              </a:spcAft>
              <a:buClr>
                <a:schemeClr val="bg1"/>
              </a:buClr>
              <a:buChar char="•"/>
              <a:defRPr sz="2300">
                <a:solidFill>
                  <a:schemeClr val="tx1"/>
                </a:solidFill>
                <a:latin typeface="Arial" pitchFamily="34" charset="0"/>
              </a:defRPr>
            </a:lvl6pPr>
            <a:lvl7pPr marL="2835692" indent="-218130" defTabSz="945231" eaLnBrk="0" fontAlgn="base" hangingPunct="0">
              <a:spcBef>
                <a:spcPct val="20000"/>
              </a:spcBef>
              <a:spcAft>
                <a:spcPct val="0"/>
              </a:spcAft>
              <a:buClr>
                <a:schemeClr val="bg1"/>
              </a:buClr>
              <a:buChar char="•"/>
              <a:defRPr sz="2300">
                <a:solidFill>
                  <a:schemeClr val="tx1"/>
                </a:solidFill>
                <a:latin typeface="Arial" pitchFamily="34" charset="0"/>
              </a:defRPr>
            </a:lvl7pPr>
            <a:lvl8pPr marL="3271952" indent="-218130" defTabSz="945231" eaLnBrk="0" fontAlgn="base" hangingPunct="0">
              <a:spcBef>
                <a:spcPct val="20000"/>
              </a:spcBef>
              <a:spcAft>
                <a:spcPct val="0"/>
              </a:spcAft>
              <a:buClr>
                <a:schemeClr val="bg1"/>
              </a:buClr>
              <a:buChar char="•"/>
              <a:defRPr sz="2300">
                <a:solidFill>
                  <a:schemeClr val="tx1"/>
                </a:solidFill>
                <a:latin typeface="Arial" pitchFamily="34" charset="0"/>
              </a:defRPr>
            </a:lvl8pPr>
            <a:lvl9pPr marL="3708212" indent="-218130" defTabSz="945231" eaLnBrk="0" fontAlgn="base" hangingPunct="0">
              <a:spcBef>
                <a:spcPct val="20000"/>
              </a:spcBef>
              <a:spcAft>
                <a:spcPct val="0"/>
              </a:spcAft>
              <a:buClr>
                <a:schemeClr val="bg1"/>
              </a:buClr>
              <a:buChar char="•"/>
              <a:defRPr sz="2300">
                <a:solidFill>
                  <a:schemeClr val="tx1"/>
                </a:solidFill>
                <a:latin typeface="Arial" pitchFamily="34" charset="0"/>
              </a:defRPr>
            </a:lvl9pPr>
          </a:lstStyle>
          <a:p>
            <a:pPr eaLnBrk="1" hangingPunct="1"/>
            <a:endParaRPr lang="en-US" altLang="en-US" sz="1200">
              <a:latin typeface="Times New Roman" pitchFamily="18" charset="0"/>
            </a:endParaRPr>
          </a:p>
        </p:txBody>
      </p:sp>
      <p:sp>
        <p:nvSpPr>
          <p:cNvPr id="4608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3716" eaLnBrk="0" hangingPunct="0">
              <a:defRPr sz="2300">
                <a:solidFill>
                  <a:schemeClr val="tx1"/>
                </a:solidFill>
                <a:latin typeface="Arial" pitchFamily="34" charset="0"/>
              </a:defRPr>
            </a:lvl1pPr>
            <a:lvl2pPr marL="708923" indent="-272663" defTabSz="943716" eaLnBrk="0" hangingPunct="0">
              <a:defRPr sz="2300">
                <a:solidFill>
                  <a:schemeClr val="tx1"/>
                </a:solidFill>
                <a:latin typeface="Arial" pitchFamily="34" charset="0"/>
              </a:defRPr>
            </a:lvl2pPr>
            <a:lvl3pPr marL="1090651" indent="-218130" defTabSz="943716" eaLnBrk="0" hangingPunct="0">
              <a:defRPr sz="2300">
                <a:solidFill>
                  <a:schemeClr val="tx1"/>
                </a:solidFill>
                <a:latin typeface="Arial" pitchFamily="34" charset="0"/>
              </a:defRPr>
            </a:lvl3pPr>
            <a:lvl4pPr marL="1526911" indent="-218130" defTabSz="943716" eaLnBrk="0" hangingPunct="0">
              <a:defRPr sz="2300">
                <a:solidFill>
                  <a:schemeClr val="tx1"/>
                </a:solidFill>
                <a:latin typeface="Arial" pitchFamily="34" charset="0"/>
              </a:defRPr>
            </a:lvl4pPr>
            <a:lvl5pPr marL="1963171" indent="-218130" defTabSz="943716" eaLnBrk="0" hangingPunct="0">
              <a:defRPr sz="2300">
                <a:solidFill>
                  <a:schemeClr val="tx1"/>
                </a:solidFill>
                <a:latin typeface="Arial" pitchFamily="34" charset="0"/>
              </a:defRPr>
            </a:lvl5pPr>
            <a:lvl6pPr marL="2399431" indent="-218130" defTabSz="943716" eaLnBrk="0" fontAlgn="base" hangingPunct="0">
              <a:spcBef>
                <a:spcPct val="20000"/>
              </a:spcBef>
              <a:spcAft>
                <a:spcPct val="0"/>
              </a:spcAft>
              <a:buClr>
                <a:schemeClr val="bg1"/>
              </a:buClr>
              <a:buChar char="•"/>
              <a:defRPr sz="2300">
                <a:solidFill>
                  <a:schemeClr val="tx1"/>
                </a:solidFill>
                <a:latin typeface="Arial" pitchFamily="34" charset="0"/>
              </a:defRPr>
            </a:lvl6pPr>
            <a:lvl7pPr marL="2835692" indent="-218130" defTabSz="943716" eaLnBrk="0" fontAlgn="base" hangingPunct="0">
              <a:spcBef>
                <a:spcPct val="20000"/>
              </a:spcBef>
              <a:spcAft>
                <a:spcPct val="0"/>
              </a:spcAft>
              <a:buClr>
                <a:schemeClr val="bg1"/>
              </a:buClr>
              <a:buChar char="•"/>
              <a:defRPr sz="2300">
                <a:solidFill>
                  <a:schemeClr val="tx1"/>
                </a:solidFill>
                <a:latin typeface="Arial" pitchFamily="34" charset="0"/>
              </a:defRPr>
            </a:lvl7pPr>
            <a:lvl8pPr marL="3271952" indent="-218130" defTabSz="943716" eaLnBrk="0" fontAlgn="base" hangingPunct="0">
              <a:spcBef>
                <a:spcPct val="20000"/>
              </a:spcBef>
              <a:spcAft>
                <a:spcPct val="0"/>
              </a:spcAft>
              <a:buClr>
                <a:schemeClr val="bg1"/>
              </a:buClr>
              <a:buChar char="•"/>
              <a:defRPr sz="2300">
                <a:solidFill>
                  <a:schemeClr val="tx1"/>
                </a:solidFill>
                <a:latin typeface="Arial" pitchFamily="34" charset="0"/>
              </a:defRPr>
            </a:lvl8pPr>
            <a:lvl9pPr marL="3708212" indent="-218130" defTabSz="943716" eaLnBrk="0" fontAlgn="base" hangingPunct="0">
              <a:spcBef>
                <a:spcPct val="20000"/>
              </a:spcBef>
              <a:spcAft>
                <a:spcPct val="0"/>
              </a:spcAft>
              <a:buClr>
                <a:schemeClr val="bg1"/>
              </a:buClr>
              <a:buChar char="•"/>
              <a:defRPr sz="2300">
                <a:solidFill>
                  <a:schemeClr val="tx1"/>
                </a:solidFill>
                <a:latin typeface="Arial" pitchFamily="34" charset="0"/>
              </a:defRPr>
            </a:lvl9pPr>
          </a:lstStyle>
          <a:p>
            <a:pPr eaLnBrk="1" hangingPunct="1"/>
            <a:fld id="{4178E17A-AC4B-4FC3-823A-547200E5EF56}" type="slidenum">
              <a:rPr lang="en-GB" altLang="en-US" sz="1200">
                <a:latin typeface="Times New Roman" pitchFamily="18" charset="0"/>
                <a:ea typeface="ＭＳ Ｐゴシック" pitchFamily="34" charset="-128"/>
              </a:rPr>
              <a:pPr eaLnBrk="1" hangingPunct="1"/>
              <a:t>32</a:t>
            </a:fld>
            <a:endParaRPr lang="en-GB" altLang="en-US" sz="1200">
              <a:latin typeface="Times New Roman" pitchFamily="18" charset="0"/>
              <a:ea typeface="ＭＳ Ｐゴシック" pitchFamily="34" charset="-128"/>
            </a:endParaRPr>
          </a:p>
        </p:txBody>
      </p:sp>
    </p:spTree>
    <p:extLst>
      <p:ext uri="{BB962C8B-B14F-4D97-AF65-F5344CB8AC3E}">
        <p14:creationId xmlns:p14="http://schemas.microsoft.com/office/powerpoint/2010/main" val="4033937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44588" y="687388"/>
            <a:ext cx="4568825" cy="3427412"/>
          </a:xfrm>
          <a:ln/>
        </p:spPr>
      </p:sp>
      <p:sp>
        <p:nvSpPr>
          <p:cNvPr id="28675" name="Notes Placeholder 2"/>
          <p:cNvSpPr>
            <a:spLocks noGrp="1"/>
          </p:cNvSpPr>
          <p:nvPr>
            <p:ph type="body" idx="1"/>
          </p:nvPr>
        </p:nvSpPr>
        <p:spPr>
          <a:noFill/>
          <a:ln/>
        </p:spPr>
        <p:txBody>
          <a:bodyPr/>
          <a:lstStyle/>
          <a:p>
            <a:endParaRPr lang="en-US" smtClean="0"/>
          </a:p>
        </p:txBody>
      </p:sp>
      <p:sp>
        <p:nvSpPr>
          <p:cNvPr id="28676" name="Slide Number Placeholder 3"/>
          <p:cNvSpPr>
            <a:spLocks noGrp="1"/>
          </p:cNvSpPr>
          <p:nvPr>
            <p:ph type="sldNum" sz="quarter" idx="5"/>
          </p:nvPr>
        </p:nvSpPr>
        <p:spPr>
          <a:noFill/>
        </p:spPr>
        <p:txBody>
          <a:bodyPr/>
          <a:lstStyle/>
          <a:p>
            <a:fld id="{25C143BB-AEBF-4179-BF2A-D407C38FF876}" type="slidenum">
              <a:rPr lang="en-GB" smtClean="0"/>
              <a:pPr/>
              <a:t>5</a:t>
            </a:fld>
            <a:endParaRPr lang="en-GB" smtClean="0"/>
          </a:p>
        </p:txBody>
      </p:sp>
    </p:spTree>
    <p:extLst>
      <p:ext uri="{BB962C8B-B14F-4D97-AF65-F5344CB8AC3E}">
        <p14:creationId xmlns:p14="http://schemas.microsoft.com/office/powerpoint/2010/main" val="812322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B73133F-5328-4751-B0E4-3646D7EE8743}" type="slidenum">
              <a:rPr lang="en-GB" smtClean="0"/>
              <a:pPr/>
              <a:t>34</a:t>
            </a:fld>
            <a:endParaRPr lang="en-GB" dirty="0"/>
          </a:p>
        </p:txBody>
      </p:sp>
    </p:spTree>
    <p:extLst>
      <p:ext uri="{BB962C8B-B14F-4D97-AF65-F5344CB8AC3E}">
        <p14:creationId xmlns:p14="http://schemas.microsoft.com/office/powerpoint/2010/main" val="632620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1144588" y="687388"/>
            <a:ext cx="4568825" cy="3425825"/>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231" eaLnBrk="0" hangingPunct="0">
              <a:defRPr sz="2300">
                <a:solidFill>
                  <a:schemeClr val="tx1"/>
                </a:solidFill>
                <a:latin typeface="Arial" pitchFamily="34" charset="0"/>
              </a:defRPr>
            </a:lvl1pPr>
            <a:lvl2pPr marL="708923" indent="-272663" defTabSz="945231" eaLnBrk="0" hangingPunct="0">
              <a:defRPr sz="2300">
                <a:solidFill>
                  <a:schemeClr val="tx1"/>
                </a:solidFill>
                <a:latin typeface="Arial" pitchFamily="34" charset="0"/>
              </a:defRPr>
            </a:lvl2pPr>
            <a:lvl3pPr marL="1090651" indent="-218130" defTabSz="945231" eaLnBrk="0" hangingPunct="0">
              <a:defRPr sz="2300">
                <a:solidFill>
                  <a:schemeClr val="tx1"/>
                </a:solidFill>
                <a:latin typeface="Arial" pitchFamily="34" charset="0"/>
              </a:defRPr>
            </a:lvl3pPr>
            <a:lvl4pPr marL="1526911" indent="-218130" defTabSz="945231" eaLnBrk="0" hangingPunct="0">
              <a:defRPr sz="2300">
                <a:solidFill>
                  <a:schemeClr val="tx1"/>
                </a:solidFill>
                <a:latin typeface="Arial" pitchFamily="34" charset="0"/>
              </a:defRPr>
            </a:lvl4pPr>
            <a:lvl5pPr marL="1963171" indent="-218130" defTabSz="945231" eaLnBrk="0" hangingPunct="0">
              <a:defRPr sz="2300">
                <a:solidFill>
                  <a:schemeClr val="tx1"/>
                </a:solidFill>
                <a:latin typeface="Arial" pitchFamily="34" charset="0"/>
              </a:defRPr>
            </a:lvl5pPr>
            <a:lvl6pPr marL="2399431" indent="-218130" defTabSz="945231" eaLnBrk="0" fontAlgn="base" hangingPunct="0">
              <a:spcBef>
                <a:spcPct val="20000"/>
              </a:spcBef>
              <a:spcAft>
                <a:spcPct val="0"/>
              </a:spcAft>
              <a:buClr>
                <a:schemeClr val="bg1"/>
              </a:buClr>
              <a:buChar char="•"/>
              <a:defRPr sz="2300">
                <a:solidFill>
                  <a:schemeClr val="tx1"/>
                </a:solidFill>
                <a:latin typeface="Arial" pitchFamily="34" charset="0"/>
              </a:defRPr>
            </a:lvl6pPr>
            <a:lvl7pPr marL="2835692" indent="-218130" defTabSz="945231" eaLnBrk="0" fontAlgn="base" hangingPunct="0">
              <a:spcBef>
                <a:spcPct val="20000"/>
              </a:spcBef>
              <a:spcAft>
                <a:spcPct val="0"/>
              </a:spcAft>
              <a:buClr>
                <a:schemeClr val="bg1"/>
              </a:buClr>
              <a:buChar char="•"/>
              <a:defRPr sz="2300">
                <a:solidFill>
                  <a:schemeClr val="tx1"/>
                </a:solidFill>
                <a:latin typeface="Arial" pitchFamily="34" charset="0"/>
              </a:defRPr>
            </a:lvl7pPr>
            <a:lvl8pPr marL="3271952" indent="-218130" defTabSz="945231" eaLnBrk="0" fontAlgn="base" hangingPunct="0">
              <a:spcBef>
                <a:spcPct val="20000"/>
              </a:spcBef>
              <a:spcAft>
                <a:spcPct val="0"/>
              </a:spcAft>
              <a:buClr>
                <a:schemeClr val="bg1"/>
              </a:buClr>
              <a:buChar char="•"/>
              <a:defRPr sz="2300">
                <a:solidFill>
                  <a:schemeClr val="tx1"/>
                </a:solidFill>
                <a:latin typeface="Arial" pitchFamily="34" charset="0"/>
              </a:defRPr>
            </a:lvl8pPr>
            <a:lvl9pPr marL="3708212" indent="-218130" defTabSz="945231" eaLnBrk="0" fontAlgn="base" hangingPunct="0">
              <a:spcBef>
                <a:spcPct val="20000"/>
              </a:spcBef>
              <a:spcAft>
                <a:spcPct val="0"/>
              </a:spcAft>
              <a:buClr>
                <a:schemeClr val="bg1"/>
              </a:buClr>
              <a:buChar char="•"/>
              <a:defRPr sz="2300">
                <a:solidFill>
                  <a:schemeClr val="tx1"/>
                </a:solidFill>
                <a:latin typeface="Arial" pitchFamily="34" charset="0"/>
              </a:defRPr>
            </a:lvl9pPr>
          </a:lstStyle>
          <a:p>
            <a:pPr eaLnBrk="1" hangingPunct="1"/>
            <a:fld id="{F0DCA9D3-A27C-465C-9778-9A1D6D8DA344}" type="slidenum">
              <a:rPr lang="en-GB" altLang="en-US" sz="1200">
                <a:latin typeface="Times New Roman" pitchFamily="18" charset="0"/>
              </a:rPr>
              <a:pPr eaLnBrk="1" hangingPunct="1"/>
              <a:t>8</a:t>
            </a:fld>
            <a:endParaRPr lang="en-GB" altLang="en-US" sz="1200">
              <a:latin typeface="Times New Roman" pitchFamily="18" charset="0"/>
            </a:endParaRPr>
          </a:p>
        </p:txBody>
      </p:sp>
    </p:spTree>
    <p:extLst>
      <p:ext uri="{BB962C8B-B14F-4D97-AF65-F5344CB8AC3E}">
        <p14:creationId xmlns:p14="http://schemas.microsoft.com/office/powerpoint/2010/main" val="2131376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144588" y="687388"/>
            <a:ext cx="4568825" cy="3425825"/>
          </a:xfrm>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231" eaLnBrk="0" hangingPunct="0">
              <a:spcBef>
                <a:spcPct val="30000"/>
              </a:spcBef>
              <a:defRPr sz="1100">
                <a:solidFill>
                  <a:schemeClr val="tx1"/>
                </a:solidFill>
                <a:latin typeface="Times New Roman" pitchFamily="18" charset="0"/>
              </a:defRPr>
            </a:lvl1pPr>
            <a:lvl2pPr marL="708923" indent="-272663" defTabSz="945231" eaLnBrk="0" hangingPunct="0">
              <a:spcBef>
                <a:spcPct val="30000"/>
              </a:spcBef>
              <a:defRPr sz="1100">
                <a:solidFill>
                  <a:schemeClr val="tx1"/>
                </a:solidFill>
                <a:latin typeface="Times New Roman" pitchFamily="18" charset="0"/>
              </a:defRPr>
            </a:lvl2pPr>
            <a:lvl3pPr marL="1090651" indent="-218130" defTabSz="945231" eaLnBrk="0" hangingPunct="0">
              <a:spcBef>
                <a:spcPct val="30000"/>
              </a:spcBef>
              <a:defRPr sz="1100">
                <a:solidFill>
                  <a:schemeClr val="tx1"/>
                </a:solidFill>
                <a:latin typeface="Times New Roman" pitchFamily="18" charset="0"/>
              </a:defRPr>
            </a:lvl3pPr>
            <a:lvl4pPr marL="1526911" indent="-218130" defTabSz="945231" eaLnBrk="0" hangingPunct="0">
              <a:spcBef>
                <a:spcPct val="30000"/>
              </a:spcBef>
              <a:defRPr sz="1100">
                <a:solidFill>
                  <a:schemeClr val="tx1"/>
                </a:solidFill>
                <a:latin typeface="Times New Roman" pitchFamily="18" charset="0"/>
              </a:defRPr>
            </a:lvl4pPr>
            <a:lvl5pPr marL="1963171" indent="-218130" defTabSz="945231" eaLnBrk="0" hangingPunct="0">
              <a:spcBef>
                <a:spcPct val="30000"/>
              </a:spcBef>
              <a:defRPr sz="1100">
                <a:solidFill>
                  <a:schemeClr val="tx1"/>
                </a:solidFill>
                <a:latin typeface="Times New Roman" pitchFamily="18" charset="0"/>
              </a:defRPr>
            </a:lvl5pPr>
            <a:lvl6pPr marL="2399431" indent="-218130" defTabSz="945231" eaLnBrk="0" fontAlgn="base" hangingPunct="0">
              <a:spcBef>
                <a:spcPct val="30000"/>
              </a:spcBef>
              <a:spcAft>
                <a:spcPct val="0"/>
              </a:spcAft>
              <a:defRPr sz="1100">
                <a:solidFill>
                  <a:schemeClr val="tx1"/>
                </a:solidFill>
                <a:latin typeface="Times New Roman" pitchFamily="18" charset="0"/>
              </a:defRPr>
            </a:lvl6pPr>
            <a:lvl7pPr marL="2835692" indent="-218130" defTabSz="945231" eaLnBrk="0" fontAlgn="base" hangingPunct="0">
              <a:spcBef>
                <a:spcPct val="30000"/>
              </a:spcBef>
              <a:spcAft>
                <a:spcPct val="0"/>
              </a:spcAft>
              <a:defRPr sz="1100">
                <a:solidFill>
                  <a:schemeClr val="tx1"/>
                </a:solidFill>
                <a:latin typeface="Times New Roman" pitchFamily="18" charset="0"/>
              </a:defRPr>
            </a:lvl7pPr>
            <a:lvl8pPr marL="3271952" indent="-218130" defTabSz="945231" eaLnBrk="0" fontAlgn="base" hangingPunct="0">
              <a:spcBef>
                <a:spcPct val="30000"/>
              </a:spcBef>
              <a:spcAft>
                <a:spcPct val="0"/>
              </a:spcAft>
              <a:defRPr sz="1100">
                <a:solidFill>
                  <a:schemeClr val="tx1"/>
                </a:solidFill>
                <a:latin typeface="Times New Roman" pitchFamily="18" charset="0"/>
              </a:defRPr>
            </a:lvl8pPr>
            <a:lvl9pPr marL="3708212" indent="-218130" defTabSz="945231"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endParaRPr lang="en-US" altLang="en-US" sz="1200"/>
          </a:p>
        </p:txBody>
      </p:sp>
      <p:sp>
        <p:nvSpPr>
          <p:cNvPr id="3686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130" eaLnBrk="0" hangingPunct="0">
              <a:spcBef>
                <a:spcPct val="30000"/>
              </a:spcBef>
              <a:defRPr sz="1100">
                <a:solidFill>
                  <a:schemeClr val="tx1"/>
                </a:solidFill>
                <a:latin typeface="Times New Roman" pitchFamily="18" charset="0"/>
              </a:defRPr>
            </a:lvl1pPr>
            <a:lvl2pPr marL="708923" indent="-272663" defTabSz="986130" eaLnBrk="0" hangingPunct="0">
              <a:spcBef>
                <a:spcPct val="30000"/>
              </a:spcBef>
              <a:defRPr sz="1100">
                <a:solidFill>
                  <a:schemeClr val="tx1"/>
                </a:solidFill>
                <a:latin typeface="Times New Roman" pitchFamily="18" charset="0"/>
              </a:defRPr>
            </a:lvl2pPr>
            <a:lvl3pPr marL="1090651" indent="-218130" defTabSz="986130" eaLnBrk="0" hangingPunct="0">
              <a:spcBef>
                <a:spcPct val="30000"/>
              </a:spcBef>
              <a:defRPr sz="1100">
                <a:solidFill>
                  <a:schemeClr val="tx1"/>
                </a:solidFill>
                <a:latin typeface="Times New Roman" pitchFamily="18" charset="0"/>
              </a:defRPr>
            </a:lvl3pPr>
            <a:lvl4pPr marL="1526911" indent="-218130" defTabSz="986130" eaLnBrk="0" hangingPunct="0">
              <a:spcBef>
                <a:spcPct val="30000"/>
              </a:spcBef>
              <a:defRPr sz="1100">
                <a:solidFill>
                  <a:schemeClr val="tx1"/>
                </a:solidFill>
                <a:latin typeface="Times New Roman" pitchFamily="18" charset="0"/>
              </a:defRPr>
            </a:lvl4pPr>
            <a:lvl5pPr marL="1963171" indent="-218130" defTabSz="986130" eaLnBrk="0" hangingPunct="0">
              <a:spcBef>
                <a:spcPct val="30000"/>
              </a:spcBef>
              <a:defRPr sz="1100">
                <a:solidFill>
                  <a:schemeClr val="tx1"/>
                </a:solidFill>
                <a:latin typeface="Times New Roman" pitchFamily="18" charset="0"/>
              </a:defRPr>
            </a:lvl5pPr>
            <a:lvl6pPr marL="2399431" indent="-218130" defTabSz="986130" eaLnBrk="0" fontAlgn="base" hangingPunct="0">
              <a:spcBef>
                <a:spcPct val="30000"/>
              </a:spcBef>
              <a:spcAft>
                <a:spcPct val="0"/>
              </a:spcAft>
              <a:defRPr sz="1100">
                <a:solidFill>
                  <a:schemeClr val="tx1"/>
                </a:solidFill>
                <a:latin typeface="Times New Roman" pitchFamily="18" charset="0"/>
              </a:defRPr>
            </a:lvl6pPr>
            <a:lvl7pPr marL="2835692" indent="-218130" defTabSz="986130" eaLnBrk="0" fontAlgn="base" hangingPunct="0">
              <a:spcBef>
                <a:spcPct val="30000"/>
              </a:spcBef>
              <a:spcAft>
                <a:spcPct val="0"/>
              </a:spcAft>
              <a:defRPr sz="1100">
                <a:solidFill>
                  <a:schemeClr val="tx1"/>
                </a:solidFill>
                <a:latin typeface="Times New Roman" pitchFamily="18" charset="0"/>
              </a:defRPr>
            </a:lvl7pPr>
            <a:lvl8pPr marL="3271952" indent="-218130" defTabSz="986130" eaLnBrk="0" fontAlgn="base" hangingPunct="0">
              <a:spcBef>
                <a:spcPct val="30000"/>
              </a:spcBef>
              <a:spcAft>
                <a:spcPct val="0"/>
              </a:spcAft>
              <a:defRPr sz="1100">
                <a:solidFill>
                  <a:schemeClr val="tx1"/>
                </a:solidFill>
                <a:latin typeface="Times New Roman" pitchFamily="18" charset="0"/>
              </a:defRPr>
            </a:lvl8pPr>
            <a:lvl9pPr marL="3708212" indent="-218130" defTabSz="986130" eaLnBrk="0" fontAlgn="base" hangingPunct="0">
              <a:spcBef>
                <a:spcPct val="30000"/>
              </a:spcBef>
              <a:spcAft>
                <a:spcPct val="0"/>
              </a:spcAft>
              <a:defRPr sz="1100">
                <a:solidFill>
                  <a:schemeClr val="tx1"/>
                </a:solidFill>
                <a:latin typeface="Times New Roman" pitchFamily="18" charset="0"/>
              </a:defRPr>
            </a:lvl9pPr>
          </a:lstStyle>
          <a:p>
            <a:pPr eaLnBrk="1" hangingPunct="1">
              <a:spcBef>
                <a:spcPct val="0"/>
              </a:spcBef>
            </a:pPr>
            <a:fld id="{9F82B674-92BF-478C-B743-A483C8C684C0}" type="slidenum">
              <a:rPr lang="en-GB" altLang="en-US" sz="1200">
                <a:ea typeface="ＭＳ Ｐゴシック" pitchFamily="34" charset="-128"/>
              </a:rPr>
              <a:pPr eaLnBrk="1" hangingPunct="1">
                <a:spcBef>
                  <a:spcPct val="0"/>
                </a:spcBef>
              </a:pPr>
              <a:t>9</a:t>
            </a:fld>
            <a:endParaRPr lang="en-GB" altLang="en-US" sz="1200">
              <a:ea typeface="ＭＳ Ｐゴシック" pitchFamily="34" charset="-128"/>
            </a:endParaRPr>
          </a:p>
        </p:txBody>
      </p:sp>
    </p:spTree>
    <p:extLst>
      <p:ext uri="{BB962C8B-B14F-4D97-AF65-F5344CB8AC3E}">
        <p14:creationId xmlns:p14="http://schemas.microsoft.com/office/powerpoint/2010/main" val="2099318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nl-NL" sz="1200" dirty="0"/>
          </a:p>
        </p:txBody>
      </p:sp>
      <p:sp>
        <p:nvSpPr>
          <p:cNvPr id="4" name="Tijdelijke aanduiding voor dianummer 3"/>
          <p:cNvSpPr>
            <a:spLocks noGrp="1"/>
          </p:cNvSpPr>
          <p:nvPr>
            <p:ph type="sldNum" sz="quarter" idx="10"/>
          </p:nvPr>
        </p:nvSpPr>
        <p:spPr/>
        <p:txBody>
          <a:bodyPr/>
          <a:lstStyle/>
          <a:p>
            <a:fld id="{4A135094-64D1-F647-9BB8-82B15787932B}" type="slidenum">
              <a:rPr lang="en-US" smtClean="0"/>
              <a:pPr/>
              <a:t>10</a:t>
            </a:fld>
            <a:endParaRPr lang="en-US"/>
          </a:p>
        </p:txBody>
      </p:sp>
    </p:spTree>
    <p:extLst>
      <p:ext uri="{BB962C8B-B14F-4D97-AF65-F5344CB8AC3E}">
        <p14:creationId xmlns:p14="http://schemas.microsoft.com/office/powerpoint/2010/main" val="4038367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4A135094-64D1-F647-9BB8-82B15787932B}" type="slidenum">
              <a:rPr lang="en-US" smtClean="0"/>
              <a:pPr/>
              <a:t>11</a:t>
            </a:fld>
            <a:endParaRPr lang="en-US"/>
          </a:p>
        </p:txBody>
      </p:sp>
    </p:spTree>
    <p:extLst>
      <p:ext uri="{BB962C8B-B14F-4D97-AF65-F5344CB8AC3E}">
        <p14:creationId xmlns:p14="http://schemas.microsoft.com/office/powerpoint/2010/main" val="2371302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228C0B-2348-4FD8-BF51-EC56E7D6ED2C}" type="slidenum">
              <a:rPr lang="en-GB" smtClean="0"/>
              <a:pPr/>
              <a:t>13</a:t>
            </a:fld>
            <a:endParaRPr lang="en-GB"/>
          </a:p>
        </p:txBody>
      </p:sp>
    </p:spTree>
    <p:extLst>
      <p:ext uri="{BB962C8B-B14F-4D97-AF65-F5344CB8AC3E}">
        <p14:creationId xmlns:p14="http://schemas.microsoft.com/office/powerpoint/2010/main" val="236511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B9885C1-2930-4BC7-8C98-6875A001E86E}" type="slidenum">
              <a:rPr lang="en-GB" smtClean="0"/>
              <a:pPr/>
              <a:t>15</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0B138FC-B7B4-4E5A-8F05-99E0ADE8939C}" type="slidenum">
              <a:rPr lang="en-GB" smtClean="0"/>
              <a:pPr/>
              <a:t>16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36912"/>
            <a:ext cx="7772400" cy="2163687"/>
          </a:xfrm>
        </p:spPr>
        <p:txBody>
          <a:bodyPr anchor="ctr">
            <a:noAutofit/>
          </a:bodyPr>
          <a:lstStyle>
            <a:lvl1pPr>
              <a:lnSpc>
                <a:spcPct val="100000"/>
              </a:lnSpc>
              <a:defRPr sz="4000" cap="none" spc="-8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DCEC77-EEAF-49C6-AC3C-F1C0AAE629F2}" type="datetimeFigureOut">
              <a:rPr lang="en-GB" smtClean="0"/>
              <a:pPr/>
              <a:t>24/05/2017</a:t>
            </a:fld>
            <a:endParaRPr lang="en-GB"/>
          </a:p>
        </p:txBody>
      </p:sp>
      <p:sp>
        <p:nvSpPr>
          <p:cNvPr id="5" name="Footer Placeholder 4"/>
          <p:cNvSpPr>
            <a:spLocks noGrp="1"/>
          </p:cNvSpPr>
          <p:nvPr>
            <p:ph type="ftr" sz="quarter" idx="11"/>
          </p:nvPr>
        </p:nvSpPr>
        <p:spPr/>
        <p:txBody>
          <a:bodyPr/>
          <a:lstStyle/>
          <a:p>
            <a:endParaRPr lang="en-GB" dirty="0"/>
          </a:p>
        </p:txBody>
      </p:sp>
      <p:sp>
        <p:nvSpPr>
          <p:cNvPr id="9" name="Rectangle 8"/>
          <p:cNvSpPr/>
          <p:nvPr/>
        </p:nvSpPr>
        <p:spPr>
          <a:xfrm>
            <a:off x="9001124" y="4846320"/>
            <a:ext cx="142876" cy="2011680"/>
          </a:xfrm>
          <a:prstGeom prst="rect">
            <a:avLst/>
          </a:pr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67BDBC9-2DB0-46F3-A943-B0F145512E68}"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CEC77-EEAF-49C6-AC3C-F1C0AAE629F2}" type="datetimeFigureOut">
              <a:rPr lang="en-GB" smtClean="0"/>
              <a:pPr/>
              <a:t>24/05/2017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CEC77-EEAF-49C6-AC3C-F1C0AAE629F2}" type="datetimeFigureOut">
              <a:rPr lang="en-GB" smtClean="0"/>
              <a:pPr/>
              <a:t>24/05/2017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Content Placeholder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7531"/>
          <a:stretch/>
        </p:blipFill>
        <p:spPr bwMode="auto">
          <a:xfrm>
            <a:off x="0" y="0"/>
            <a:ext cx="9144000" cy="5655734"/>
          </a:xfrm>
          <a:prstGeom prst="rect">
            <a:avLst/>
          </a:prstGeom>
          <a:noFill/>
          <a:ln w="9525">
            <a:noFill/>
            <a:miter lim="800000"/>
            <a:headEnd/>
            <a:tailEnd/>
          </a:ln>
        </p:spPr>
      </p:pic>
      <p:pic>
        <p:nvPicPr>
          <p:cNvPr id="4" name="Picture 2"/>
          <p:cNvPicPr>
            <a:picLocks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660232" y="5968816"/>
            <a:ext cx="2167040" cy="590210"/>
          </a:xfrm>
          <a:prstGeom prst="rect">
            <a:avLst/>
          </a:prstGeom>
          <a:noFill/>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1785" y="6343621"/>
            <a:ext cx="1820318" cy="181723"/>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Slide">
    <p:bg>
      <p:bgPr>
        <a:solidFill>
          <a:schemeClr val="bg1"/>
        </a:solidFill>
        <a:effectLst/>
      </p:bgPr>
    </p:bg>
    <p:spTree>
      <p:nvGrpSpPr>
        <p:cNvPr id="1" name=""/>
        <p:cNvGrpSpPr/>
        <p:nvPr/>
      </p:nvGrpSpPr>
      <p:grpSpPr>
        <a:xfrm>
          <a:off x="0" y="0"/>
          <a:ext cx="0" cy="0"/>
          <a:chOff x="0" y="0"/>
          <a:chExt cx="0" cy="0"/>
        </a:xfrm>
      </p:grpSpPr>
      <p:sp>
        <p:nvSpPr>
          <p:cNvPr id="10" name="Content Placeholder 2"/>
          <p:cNvSpPr>
            <a:spLocks noGrp="1"/>
          </p:cNvSpPr>
          <p:nvPr>
            <p:ph idx="1"/>
          </p:nvPr>
        </p:nvSpPr>
        <p:spPr>
          <a:xfrm>
            <a:off x="457200" y="1371600"/>
            <a:ext cx="8229600" cy="4525963"/>
          </a:xfrm>
          <a:prstGeom prst="rect">
            <a:avLst/>
          </a:prstGeo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3" name="Title 1"/>
          <p:cNvSpPr>
            <a:spLocks noGrp="1"/>
          </p:cNvSpPr>
          <p:nvPr>
            <p:ph type="title"/>
          </p:nvPr>
        </p:nvSpPr>
        <p:spPr>
          <a:xfrm>
            <a:off x="1371600" y="274638"/>
            <a:ext cx="7304856" cy="792162"/>
          </a:xfrm>
          <a:prstGeom prst="rect">
            <a:avLst/>
          </a:prstGeom>
        </p:spPr>
        <p:txBody>
          <a:bodyPr/>
          <a:lstStyle/>
          <a:p>
            <a:r>
              <a:rPr lang="en-GB" smtClean="0"/>
              <a:t>Click to edit Master title style</a:t>
            </a:r>
            <a:endParaRPr lang="en-US" dirty="0"/>
          </a:p>
        </p:txBody>
      </p:sp>
    </p:spTree>
    <p:extLst>
      <p:ext uri="{BB962C8B-B14F-4D97-AF65-F5344CB8AC3E}">
        <p14:creationId xmlns:p14="http://schemas.microsoft.com/office/powerpoint/2010/main" val="864657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DCEC77-EEAF-49C6-AC3C-F1C0AAE629F2}" type="datetimeFigureOut">
              <a:rPr lang="en-GB" smtClean="0"/>
              <a:pPr/>
              <a:t>24/05/2017</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dirty="0"/>
          </a:p>
        </p:txBody>
      </p:sp>
    </p:spTree>
    <p:extLst>
      <p:ext uri="{BB962C8B-B14F-4D97-AF65-F5344CB8AC3E}">
        <p14:creationId xmlns:p14="http://schemas.microsoft.com/office/powerpoint/2010/main" val="3556794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DCEC77-EEAF-49C6-AC3C-F1C0AAE629F2}" type="datetimeFigureOut">
              <a:rPr lang="en-GB" smtClean="0"/>
              <a:pPr/>
              <a:t>24/05/2017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a:p>
        </p:txBody>
      </p:sp>
    </p:spTree>
    <p:extLst>
      <p:ext uri="{BB962C8B-B14F-4D97-AF65-F5344CB8AC3E}">
        <p14:creationId xmlns:p14="http://schemas.microsoft.com/office/powerpoint/2010/main" val="1269903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DCEC77-EEAF-49C6-AC3C-F1C0AAE629F2}" type="datetimeFigureOut">
              <a:rPr lang="en-GB" smtClean="0"/>
              <a:pPr/>
              <a:t>24/05/2017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a:p>
        </p:txBody>
      </p:sp>
    </p:spTree>
    <p:extLst>
      <p:ext uri="{BB962C8B-B14F-4D97-AF65-F5344CB8AC3E}">
        <p14:creationId xmlns:p14="http://schemas.microsoft.com/office/powerpoint/2010/main" val="83197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DCEC77-EEAF-49C6-AC3C-F1C0AAE629F2}" type="datetimeFigureOut">
              <a:rPr lang="en-GB" smtClean="0"/>
              <a:pPr/>
              <a:t>24/05/2017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BDBC9-2DB0-46F3-A943-B0F145512E68}" type="slidenum">
              <a:rPr lang="en-GB" smtClean="0"/>
              <a:pPr/>
              <a:t>‹#›</a:t>
            </a:fld>
            <a:endParaRPr lang="en-GB"/>
          </a:p>
        </p:txBody>
      </p:sp>
    </p:spTree>
    <p:extLst>
      <p:ext uri="{BB962C8B-B14F-4D97-AF65-F5344CB8AC3E}">
        <p14:creationId xmlns:p14="http://schemas.microsoft.com/office/powerpoint/2010/main" val="3305625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DCEC77-EEAF-49C6-AC3C-F1C0AAE629F2}" type="datetimeFigureOut">
              <a:rPr lang="en-GB" smtClean="0"/>
              <a:pPr/>
              <a:t>24/05/2017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7BDBC9-2DB0-46F3-A943-B0F145512E68}" type="slidenum">
              <a:rPr lang="en-GB" smtClean="0"/>
              <a:pPr/>
              <a:t>‹#›</a:t>
            </a:fld>
            <a:endParaRPr lang="en-GB"/>
          </a:p>
        </p:txBody>
      </p:sp>
    </p:spTree>
    <p:extLst>
      <p:ext uri="{BB962C8B-B14F-4D97-AF65-F5344CB8AC3E}">
        <p14:creationId xmlns:p14="http://schemas.microsoft.com/office/powerpoint/2010/main" val="2364866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DCEC77-EEAF-49C6-AC3C-F1C0AAE629F2}" type="datetimeFigureOut">
              <a:rPr lang="en-GB" smtClean="0"/>
              <a:pPr/>
              <a:t>24/05/2017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7BDBC9-2DB0-46F3-A943-B0F145512E68}" type="slidenum">
              <a:rPr lang="en-GB" smtClean="0"/>
              <a:pPr/>
              <a:t>‹#›</a:t>
            </a:fld>
            <a:endParaRPr lang="en-GB"/>
          </a:p>
        </p:txBody>
      </p:sp>
    </p:spTree>
    <p:extLst>
      <p:ext uri="{BB962C8B-B14F-4D97-AF65-F5344CB8AC3E}">
        <p14:creationId xmlns:p14="http://schemas.microsoft.com/office/powerpoint/2010/main" val="1129733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0750"/>
            <a:ext cx="8363272" cy="683994"/>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DCEC77-EEAF-49C6-AC3C-F1C0AAE629F2}" type="datetimeFigureOut">
              <a:rPr lang="en-GB" smtClean="0"/>
              <a:pPr/>
              <a:t>24/05/2017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CEC77-EEAF-49C6-AC3C-F1C0AAE629F2}" type="datetimeFigureOut">
              <a:rPr lang="en-GB" smtClean="0"/>
              <a:pPr/>
              <a:t>24/05/2017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7BDBC9-2DB0-46F3-A943-B0F145512E68}" type="slidenum">
              <a:rPr lang="en-GB" smtClean="0"/>
              <a:pPr/>
              <a:t>‹#›</a:t>
            </a:fld>
            <a:endParaRPr lang="en-GB"/>
          </a:p>
        </p:txBody>
      </p:sp>
    </p:spTree>
    <p:extLst>
      <p:ext uri="{BB962C8B-B14F-4D97-AF65-F5344CB8AC3E}">
        <p14:creationId xmlns:p14="http://schemas.microsoft.com/office/powerpoint/2010/main" val="1605203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CEC77-EEAF-49C6-AC3C-F1C0AAE629F2}" type="datetimeFigureOut">
              <a:rPr lang="en-GB" smtClean="0"/>
              <a:pPr/>
              <a:t>24/05/2017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BDBC9-2DB0-46F3-A943-B0F145512E68}" type="slidenum">
              <a:rPr lang="en-GB" smtClean="0"/>
              <a:pPr/>
              <a:t>‹#›</a:t>
            </a:fld>
            <a:endParaRPr lang="en-GB"/>
          </a:p>
        </p:txBody>
      </p:sp>
    </p:spTree>
    <p:extLst>
      <p:ext uri="{BB962C8B-B14F-4D97-AF65-F5344CB8AC3E}">
        <p14:creationId xmlns:p14="http://schemas.microsoft.com/office/powerpoint/2010/main" val="1634469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CEC77-EEAF-49C6-AC3C-F1C0AAE629F2}" type="datetimeFigureOut">
              <a:rPr lang="en-GB" smtClean="0"/>
              <a:pPr/>
              <a:t>24/05/2017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BDBC9-2DB0-46F3-A943-B0F145512E68}" type="slidenum">
              <a:rPr lang="en-GB" smtClean="0"/>
              <a:pPr/>
              <a:t>‹#›</a:t>
            </a:fld>
            <a:endParaRPr lang="en-GB"/>
          </a:p>
        </p:txBody>
      </p:sp>
    </p:spTree>
    <p:extLst>
      <p:ext uri="{BB962C8B-B14F-4D97-AF65-F5344CB8AC3E}">
        <p14:creationId xmlns:p14="http://schemas.microsoft.com/office/powerpoint/2010/main" val="3158351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DCEC77-EEAF-49C6-AC3C-F1C0AAE629F2}" type="datetimeFigureOut">
              <a:rPr lang="en-GB" smtClean="0"/>
              <a:pPr/>
              <a:t>24/05/2017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a:p>
        </p:txBody>
      </p:sp>
    </p:spTree>
    <p:extLst>
      <p:ext uri="{BB962C8B-B14F-4D97-AF65-F5344CB8AC3E}">
        <p14:creationId xmlns:p14="http://schemas.microsoft.com/office/powerpoint/2010/main" val="690436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DCEC77-EEAF-49C6-AC3C-F1C0AAE629F2}" type="datetimeFigureOut">
              <a:rPr lang="en-GB" smtClean="0"/>
              <a:pPr/>
              <a:t>24/05/2017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a:p>
        </p:txBody>
      </p:sp>
    </p:spTree>
    <p:extLst>
      <p:ext uri="{BB962C8B-B14F-4D97-AF65-F5344CB8AC3E}">
        <p14:creationId xmlns:p14="http://schemas.microsoft.com/office/powerpoint/2010/main" val="467248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Content Placeholder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7531"/>
          <a:stretch/>
        </p:blipFill>
        <p:spPr bwMode="auto">
          <a:xfrm>
            <a:off x="0" y="0"/>
            <a:ext cx="9144000" cy="5655734"/>
          </a:xfrm>
          <a:prstGeom prst="rect">
            <a:avLst/>
          </a:prstGeom>
          <a:noFill/>
          <a:ln w="9525">
            <a:noFill/>
            <a:miter lim="800000"/>
            <a:headEnd/>
            <a:tailEnd/>
          </a:ln>
        </p:spPr>
      </p:pic>
      <p:pic>
        <p:nvPicPr>
          <p:cNvPr id="4" name="Picture 2"/>
          <p:cNvPicPr>
            <a:picLocks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660232" y="5968816"/>
            <a:ext cx="2167040" cy="590210"/>
          </a:xfrm>
          <a:prstGeom prst="rect">
            <a:avLst/>
          </a:prstGeom>
          <a:noFill/>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1785" y="6343621"/>
            <a:ext cx="1820318" cy="181723"/>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DDCEC77-EEAF-49C6-AC3C-F1C0AAE629F2}" type="datetimeFigureOut">
              <a:rPr lang="en-GB" smtClean="0"/>
              <a:pPr/>
              <a:t>24/05/2017</a:t>
            </a:fld>
            <a:endParaRPr lang="en-GB"/>
          </a:p>
        </p:txBody>
      </p:sp>
      <p:sp>
        <p:nvSpPr>
          <p:cNvPr id="8" name="Slide Number Placeholder 7"/>
          <p:cNvSpPr>
            <a:spLocks noGrp="1"/>
          </p:cNvSpPr>
          <p:nvPr>
            <p:ph type="sldNum" sz="quarter" idx="11"/>
          </p:nvPr>
        </p:nvSpPr>
        <p:spPr/>
        <p:txBody>
          <a:bodyPr/>
          <a:lstStyle/>
          <a:p>
            <a:fld id="{F67BDBC9-2DB0-46F3-A943-B0F145512E68}" type="slidenum">
              <a:rPr lang="en-GB" smtClean="0"/>
              <a:pPr/>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63272" cy="756002"/>
          </a:xfrm>
        </p:spPr>
        <p:txBody>
          <a:bodyPr>
            <a:normAutofit/>
          </a:bodyPr>
          <a:lstStyle>
            <a:lvl1pPr>
              <a:defRPr sz="4000" cap="none"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67544" y="1196752"/>
            <a:ext cx="3816424" cy="4904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27984" y="1196752"/>
            <a:ext cx="3954016" cy="4904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DCEC77-EEAF-49C6-AC3C-F1C0AAE629F2}" type="datetimeFigureOut">
              <a:rPr lang="en-GB" smtClean="0"/>
              <a:pPr/>
              <a:t>24/05/2017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DCEC77-EEAF-49C6-AC3C-F1C0AAE629F2}" type="datetimeFigureOut">
              <a:rPr lang="en-GB" smtClean="0"/>
              <a:pPr/>
              <a:t>24/05/2017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DCEC77-EEAF-49C6-AC3C-F1C0AAE629F2}" type="datetimeFigureOut">
              <a:rPr lang="en-GB" smtClean="0"/>
              <a:pPr/>
              <a:t>24/05/2017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CEC77-EEAF-49C6-AC3C-F1C0AAE629F2}" type="datetimeFigureOut">
              <a:rPr lang="en-GB" smtClean="0"/>
              <a:pPr/>
              <a:t>24/05/2017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CEC77-EEAF-49C6-AC3C-F1C0AAE629F2}" type="datetimeFigureOut">
              <a:rPr lang="en-GB" smtClean="0"/>
              <a:pPr/>
              <a:t>24/05/2017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BDBC9-2DB0-46F3-A943-B0F145512E68}" type="slidenum">
              <a:rPr lang="en-GB" smtClean="0"/>
              <a:pPr/>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CEC77-EEAF-49C6-AC3C-F1C0AAE629F2}" type="datetimeFigureOut">
              <a:rPr lang="en-GB" smtClean="0"/>
              <a:pPr/>
              <a:t>24/05/2017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67BDBC9-2DB0-46F3-A943-B0F145512E68}" type="slidenum">
              <a:rPr lang="en-GB" smtClean="0"/>
              <a:pPr/>
              <a:t>‹#›</a:t>
            </a:fld>
            <a:endParaRPr lang="en-GB"/>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96734"/>
            <a:ext cx="8363272" cy="68399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24744"/>
            <a:ext cx="8075240" cy="500141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148064" y="6453336"/>
            <a:ext cx="3429000" cy="304800"/>
          </a:xfrm>
          <a:prstGeom prst="rect">
            <a:avLst/>
          </a:prstGeom>
        </p:spPr>
        <p:txBody>
          <a:bodyPr vert="horz" lIns="91440" tIns="45720" rIns="91440" bIns="0" rtlCol="0" anchor="b"/>
          <a:lstStyle>
            <a:lvl1pPr algn="l">
              <a:defRPr sz="1000">
                <a:solidFill>
                  <a:schemeClr val="tx1"/>
                </a:solidFill>
              </a:defRPr>
            </a:lvl1pPr>
          </a:lstStyle>
          <a:p>
            <a:fld id="{DDDCEC77-EEAF-49C6-AC3C-F1C0AAE629F2}" type="datetimeFigureOut">
              <a:rPr lang="en-GB" smtClean="0"/>
              <a:pPr/>
              <a:t>24/05/2017</a:t>
            </a:fld>
            <a:endParaRPr lang="en-GB"/>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67BDBC9-2DB0-46F3-A943-B0F145512E68}" type="slidenum">
              <a:rPr lang="en-GB" smtClean="0"/>
              <a:pPr/>
              <a:t>‹#›</a:t>
            </a:fld>
            <a:endParaRPr lang="en-GB" dirty="0"/>
          </a:p>
        </p:txBody>
      </p:sp>
      <p:sp>
        <p:nvSpPr>
          <p:cNvPr id="7" name="Rectangle 6"/>
          <p:cNvSpPr/>
          <p:nvPr/>
        </p:nvSpPr>
        <p:spPr>
          <a:xfrm>
            <a:off x="9001124" y="0"/>
            <a:ext cx="142876" cy="1371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txStyles>
    <p:titleStyle>
      <a:lvl1pPr algn="ctr" defTabSz="914400" rtl="0" eaLnBrk="1" latinLnBrk="0" hangingPunct="1">
        <a:spcBef>
          <a:spcPct val="0"/>
        </a:spcBef>
        <a:buNone/>
        <a:defRPr sz="4000" b="1" kern="1200" cap="none" spc="-60" baseline="0">
          <a:solidFill>
            <a:srgbClr val="0635BA"/>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800" b="0"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4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CEC77-EEAF-49C6-AC3C-F1C0AAE629F2}" type="datetimeFigureOut">
              <a:rPr lang="en-GB" smtClean="0"/>
              <a:pPr/>
              <a:t>24/05/2017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BDBC9-2DB0-46F3-A943-B0F145512E68}" type="slidenum">
              <a:rPr lang="en-GB" smtClean="0"/>
              <a:pPr/>
              <a:t>‹#›</a:t>
            </a:fld>
            <a:endParaRPr lang="en-GB" dirty="0"/>
          </a:p>
        </p:txBody>
      </p:sp>
    </p:spTree>
    <p:extLst>
      <p:ext uri="{BB962C8B-B14F-4D97-AF65-F5344CB8AC3E}">
        <p14:creationId xmlns:p14="http://schemas.microsoft.com/office/powerpoint/2010/main" val="1574102037"/>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sarah.jones@glasgow.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6.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7.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s://www.openaire.eu/briefpaper-rdm-infonoad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hyperlink" Target="http://www.dcc.ac.uk/resources/data-management-plan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8.pn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ec.europa.eu/research/participants/data/ref/h2020/grants_manual/hi/oa_pilot/h2020-hi-oa-pilot-guide_en.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ec.europa.eu/research/participants/data/ref/h2020/grants_manual/hi/oa_pilot/h2020-hi-oa-data-mgt_en.pdf" TargetMode="External"/><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www.force11.org/group/fairgroup/fairprincipl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2" Type="http://schemas.openxmlformats.org/officeDocument/2006/relationships/hyperlink" Target="http://ec.europa.eu/research/participants/data/ref/h2020/grants_manual/hi/oa_pilot/h2020-hi-oa-data-mgt_en.pdf"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c.europa.eu/research/participants/data/ref/h2020/grants_manual/hi/oa_pilot/h2020-hi-oa-pilot-guide_en.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ec.europa.eu/research/press/2016/pdf/opendata-infographic_072016.pdf" TargetMode="External"/><Relationship Id="rId5" Type="http://schemas.openxmlformats.org/officeDocument/2006/relationships/hyperlink" Target="http://ec.europa.eu/research/participants/data/ref/h2020/grants_manual/amga/h2020-amga_en.pdf" TargetMode="External"/><Relationship Id="rId4" Type="http://schemas.openxmlformats.org/officeDocument/2006/relationships/hyperlink" Target="http://ec.europa.eu/research/participants/data/ref/h2020/grants_manual/hi/oa_pilot/h2020-hi-oa-data-mgt_en.pdf"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hyperlink" Target="https://dmponline.dcc.ac.uk/"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github.com/DMPRoadmap/roadmap" TargetMode="External"/><Relationship Id="rId3" Type="http://schemas.openxmlformats.org/officeDocument/2006/relationships/image" Target="../media/image52.jpeg"/><Relationship Id="rId7" Type="http://schemas.openxmlformats.org/officeDocument/2006/relationships/hyperlink" Target="http://www.screenr.com/PJH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hyperlink" Target="http://www.dcc.ac.uk/news/customising-dmponline-admin-interface-launches" TargetMode="External"/><Relationship Id="rId9"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 Id="rId5" Type="http://schemas.openxmlformats.org/officeDocument/2006/relationships/hyperlink" Target="https://github.com/DMPRoadmap/roadmap/wiki/Local-installations-inventory" TargetMode="External"/><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github.com/DMPRoadmap" TargetMode="Externa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3.jpeg"/></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www.dcc.ac.uk/resourc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gif"/><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3.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dcc.ac.uk/sites/default/files/documents/resource/DMP_Checklist_2013.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628800"/>
            <a:ext cx="7128792" cy="2163687"/>
          </a:xfrm>
        </p:spPr>
        <p:txBody>
          <a:bodyPr/>
          <a:lstStyle/>
          <a:p>
            <a:r>
              <a:rPr lang="en-GB" sz="4400" dirty="0" smtClean="0">
                <a:solidFill>
                  <a:srgbClr val="0635BA"/>
                </a:solidFill>
              </a:rPr>
              <a:t>DMP nuts and bolts: </a:t>
            </a:r>
            <a:br>
              <a:rPr lang="en-GB" sz="4400" dirty="0" smtClean="0">
                <a:solidFill>
                  <a:srgbClr val="0635BA"/>
                </a:solidFill>
              </a:rPr>
            </a:br>
            <a:r>
              <a:rPr lang="en-GB" sz="4400" dirty="0" smtClean="0">
                <a:solidFill>
                  <a:srgbClr val="0635BA"/>
                </a:solidFill>
              </a:rPr>
              <a:t>the what, why and how of Data Management Planning</a:t>
            </a:r>
            <a:endParaRPr lang="en-GB" sz="4400" dirty="0">
              <a:solidFill>
                <a:srgbClr val="0635BA"/>
              </a:solidFill>
            </a:endParaRPr>
          </a:p>
        </p:txBody>
      </p:sp>
      <p:sp>
        <p:nvSpPr>
          <p:cNvPr id="3" name="Subtitle 2"/>
          <p:cNvSpPr>
            <a:spLocks noGrp="1"/>
          </p:cNvSpPr>
          <p:nvPr>
            <p:ph type="subTitle" idx="1"/>
          </p:nvPr>
        </p:nvSpPr>
        <p:spPr>
          <a:xfrm>
            <a:off x="2223120" y="4258815"/>
            <a:ext cx="4625752" cy="1728192"/>
          </a:xfrm>
        </p:spPr>
        <p:txBody>
          <a:bodyPr>
            <a:noAutofit/>
          </a:bodyPr>
          <a:lstStyle/>
          <a:p>
            <a:pPr algn="ctr">
              <a:spcAft>
                <a:spcPts val="0"/>
              </a:spcAft>
            </a:pPr>
            <a:r>
              <a:rPr lang="en-GB" sz="2000" cap="none" dirty="0" smtClean="0">
                <a:solidFill>
                  <a:schemeClr val="tx1"/>
                </a:solidFill>
                <a:latin typeface="+mn-lt"/>
              </a:rPr>
              <a:t>Sarah Jones</a:t>
            </a:r>
          </a:p>
          <a:p>
            <a:pPr algn="ctr">
              <a:spcAft>
                <a:spcPts val="0"/>
              </a:spcAft>
            </a:pPr>
            <a:r>
              <a:rPr lang="en-GB" sz="2000" cap="none" dirty="0" smtClean="0">
                <a:solidFill>
                  <a:schemeClr val="tx1"/>
                </a:solidFill>
                <a:latin typeface="+mn-lt"/>
              </a:rPr>
              <a:t>Digital Curation Centre, Glasgow</a:t>
            </a:r>
          </a:p>
          <a:p>
            <a:pPr algn="ctr">
              <a:spcAft>
                <a:spcPts val="0"/>
              </a:spcAft>
            </a:pPr>
            <a:r>
              <a:rPr lang="en-GB" sz="2000" cap="none" dirty="0" smtClean="0">
                <a:solidFill>
                  <a:schemeClr val="tx1"/>
                </a:solidFill>
                <a:latin typeface="+mn-lt"/>
                <a:hlinkClick r:id="rId2"/>
              </a:rPr>
              <a:t>sarah.jones@glasgow.ac.uk</a:t>
            </a:r>
            <a:endParaRPr lang="en-GB" sz="2000" cap="none" dirty="0" smtClean="0">
              <a:solidFill>
                <a:schemeClr val="tx1"/>
              </a:solidFill>
              <a:latin typeface="+mn-lt"/>
            </a:endParaRPr>
          </a:p>
          <a:p>
            <a:pPr algn="ctr">
              <a:spcAft>
                <a:spcPts val="0"/>
              </a:spcAft>
            </a:pPr>
            <a:r>
              <a:rPr lang="en-GB" sz="2000" cap="none" dirty="0" smtClean="0">
                <a:solidFill>
                  <a:schemeClr val="tx1"/>
                </a:solidFill>
                <a:latin typeface="+mn-lt"/>
              </a:rPr>
              <a:t>Twitter: @sjDCC</a:t>
            </a:r>
            <a:endParaRPr lang="en-GB" sz="2000" cap="none" dirty="0">
              <a:solidFill>
                <a:schemeClr val="tx1"/>
              </a:solidFill>
              <a:latin typeface="+mn-lt"/>
            </a:endParaRPr>
          </a:p>
        </p:txBody>
      </p:sp>
      <p:pic>
        <p:nvPicPr>
          <p:cNvPr id="4" name="Picture 3" descr="DCC_logo.png"/>
          <p:cNvPicPr>
            <a:picLocks noChangeAspect="1"/>
          </p:cNvPicPr>
          <p:nvPr/>
        </p:nvPicPr>
        <p:blipFill>
          <a:blip r:embed="rId3" cstate="print"/>
          <a:srcRect/>
          <a:stretch>
            <a:fillRect/>
          </a:stretch>
        </p:blipFill>
        <p:spPr bwMode="auto">
          <a:xfrm>
            <a:off x="215900" y="404664"/>
            <a:ext cx="4038600" cy="841375"/>
          </a:xfrm>
          <a:prstGeom prst="rect">
            <a:avLst/>
          </a:prstGeom>
          <a:noFill/>
          <a:ln w="9525">
            <a:noFill/>
            <a:miter lim="800000"/>
            <a:headEnd/>
            <a:tailEnd/>
          </a:ln>
        </p:spPr>
      </p:pic>
      <p:sp>
        <p:nvSpPr>
          <p:cNvPr id="7" name="Rectangle 6"/>
          <p:cNvSpPr>
            <a:spLocks noChangeArrowheads="1"/>
          </p:cNvSpPr>
          <p:nvPr/>
        </p:nvSpPr>
        <p:spPr bwMode="auto">
          <a:xfrm>
            <a:off x="899592" y="6453336"/>
            <a:ext cx="7704856" cy="307777"/>
          </a:xfrm>
          <a:prstGeom prst="rect">
            <a:avLst/>
          </a:prstGeom>
          <a:noFill/>
          <a:ln w="9525" algn="ctr">
            <a:noFill/>
            <a:miter lim="800000"/>
            <a:headEnd/>
            <a:tailEnd/>
          </a:ln>
        </p:spPr>
        <p:txBody>
          <a:bodyPr wrap="square">
            <a:spAutoFit/>
          </a:bodyPr>
          <a:lstStyle/>
          <a:p>
            <a:pPr algn="ctr"/>
            <a:r>
              <a:rPr lang="en-GB" sz="1400" i="1" dirty="0" smtClean="0"/>
              <a:t>Open Research Data Management: policies and tools, Milan, 24-25 May 2017 </a:t>
            </a:r>
            <a:endParaRPr lang="en-GB" sz="1400" i="1" dirty="0"/>
          </a:p>
        </p:txBody>
      </p:sp>
    </p:spTree>
    <p:extLst>
      <p:ext uri="{BB962C8B-B14F-4D97-AF65-F5344CB8AC3E}">
        <p14:creationId xmlns:p14="http://schemas.microsoft.com/office/powerpoint/2010/main" val="3285054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39552" y="260648"/>
            <a:ext cx="8045294" cy="868362"/>
          </a:xfrm>
        </p:spPr>
        <p:txBody>
          <a:bodyPr>
            <a:noAutofit/>
          </a:bodyPr>
          <a:lstStyle/>
          <a:p>
            <a:r>
              <a:rPr lang="nl-NL" dirty="0"/>
              <a:t>Planning trick 1: think backwards</a:t>
            </a:r>
          </a:p>
        </p:txBody>
      </p:sp>
      <p:sp>
        <p:nvSpPr>
          <p:cNvPr id="5" name="Tijdelijke aanduiding voor inhoud 4"/>
          <p:cNvSpPr>
            <a:spLocks noGrp="1"/>
          </p:cNvSpPr>
          <p:nvPr>
            <p:ph idx="1"/>
          </p:nvPr>
        </p:nvSpPr>
        <p:spPr>
          <a:xfrm>
            <a:off x="457200" y="1371600"/>
            <a:ext cx="8229600" cy="4047067"/>
          </a:xfrm>
        </p:spPr>
        <p:txBody>
          <a:bodyPr>
            <a:normAutofit/>
          </a:bodyPr>
          <a:lstStyle/>
          <a:p>
            <a:pPr marL="0" indent="0">
              <a:buNone/>
            </a:pPr>
            <a:r>
              <a:rPr lang="nl-NL" dirty="0"/>
              <a:t>What data organisation would a re-user like?</a:t>
            </a:r>
          </a:p>
        </p:txBody>
      </p:sp>
      <p:grpSp>
        <p:nvGrpSpPr>
          <p:cNvPr id="2" name="Groeperen 27"/>
          <p:cNvGrpSpPr/>
          <p:nvPr/>
        </p:nvGrpSpPr>
        <p:grpSpPr>
          <a:xfrm>
            <a:off x="5536757" y="2634260"/>
            <a:ext cx="2832065" cy="2728223"/>
            <a:chOff x="5536757" y="2634260"/>
            <a:chExt cx="2832065" cy="2728223"/>
          </a:xfrm>
        </p:grpSpPr>
        <p:pic>
          <p:nvPicPr>
            <p:cNvPr id="14" name="Picture 2" descr="http://datasupport.researchdata.nl/uploads/pics/folderstructuur_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6757" y="2634260"/>
              <a:ext cx="2832065" cy="27282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ng file related to document icon documents icon playcons ic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9243" y="2820366"/>
              <a:ext cx="483282" cy="483037"/>
            </a:xfrm>
            <a:prstGeom prst="rect">
              <a:avLst/>
            </a:prstGeom>
            <a:solidFill>
              <a:schemeClr val="bg1"/>
            </a:solidFill>
            <a:ln>
              <a:noFill/>
            </a:ln>
          </p:spPr>
        </p:pic>
        <p:pic>
          <p:nvPicPr>
            <p:cNvPr id="19" name="Picture 4" descr="ng file related to document icon documents icon playcons ic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9243" y="3349047"/>
              <a:ext cx="483282" cy="483037"/>
            </a:xfrm>
            <a:prstGeom prst="rect">
              <a:avLst/>
            </a:prstGeom>
            <a:solidFill>
              <a:schemeClr val="bg1"/>
            </a:solidFill>
            <a:ln>
              <a:noFill/>
            </a:ln>
          </p:spPr>
        </p:pic>
        <p:pic>
          <p:nvPicPr>
            <p:cNvPr id="20" name="Picture 4" descr="ng file related to document icon documents icon playcons ic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9876" y="3898226"/>
              <a:ext cx="483282" cy="483037"/>
            </a:xfrm>
            <a:prstGeom prst="rect">
              <a:avLst/>
            </a:prstGeom>
            <a:solidFill>
              <a:schemeClr val="bg1"/>
            </a:solidFill>
            <a:ln>
              <a:noFill/>
            </a:ln>
          </p:spPr>
        </p:pic>
      </p:grpSp>
      <p:graphicFrame>
        <p:nvGraphicFramePr>
          <p:cNvPr id="11" name="Content Placeholder 3"/>
          <p:cNvGraphicFramePr>
            <a:graphicFrameLocks/>
          </p:cNvGraphicFramePr>
          <p:nvPr>
            <p:extLst/>
          </p:nvPr>
        </p:nvGraphicFramePr>
        <p:xfrm>
          <a:off x="-1501098" y="210775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6" name="Rechte verbindingslijn met pijl 5"/>
          <p:cNvCxnSpPr/>
          <p:nvPr/>
        </p:nvCxnSpPr>
        <p:spPr>
          <a:xfrm flipH="1">
            <a:off x="1295401" y="2107750"/>
            <a:ext cx="258723" cy="71261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p:cNvCxnSpPr/>
          <p:nvPr/>
        </p:nvCxnSpPr>
        <p:spPr>
          <a:xfrm>
            <a:off x="457200" y="2107750"/>
            <a:ext cx="388189" cy="71261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p:cNvCxnSpPr/>
          <p:nvPr/>
        </p:nvCxnSpPr>
        <p:spPr>
          <a:xfrm>
            <a:off x="977423" y="2085842"/>
            <a:ext cx="74614" cy="71261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89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60990"/>
            <a:ext cx="8496944" cy="868362"/>
          </a:xfrm>
        </p:spPr>
        <p:txBody>
          <a:bodyPr>
            <a:noAutofit/>
          </a:bodyPr>
          <a:lstStyle/>
          <a:p>
            <a:r>
              <a:rPr lang="nl-NL" sz="3600" dirty="0" smtClean="0">
                <a:latin typeface="+mn-lt"/>
              </a:rPr>
              <a:t>Planning trick 2: include RDM stakeholders</a:t>
            </a:r>
            <a:endParaRPr lang="nl-NL" sz="3600" dirty="0">
              <a:latin typeface="+mn-lt"/>
            </a:endParaRPr>
          </a:p>
        </p:txBody>
      </p:sp>
      <p:grpSp>
        <p:nvGrpSpPr>
          <p:cNvPr id="3" name="Group 5"/>
          <p:cNvGrpSpPr>
            <a:grpSpLocks/>
          </p:cNvGrpSpPr>
          <p:nvPr/>
        </p:nvGrpSpPr>
        <p:grpSpPr bwMode="auto">
          <a:xfrm>
            <a:off x="2144415" y="1371604"/>
            <a:ext cx="5124450" cy="4676775"/>
            <a:chOff x="3309971" y="2180706"/>
            <a:chExt cx="5124417" cy="4677294"/>
          </a:xfrm>
        </p:grpSpPr>
        <p:pic>
          <p:nvPicPr>
            <p:cNvPr id="5" name="Picture 3" descr="Screen Shot 2012-12-17 at 11.54.04 AM.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9971" y="2180706"/>
              <a:ext cx="5124417" cy="467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p:nvPr/>
          </p:nvSpPr>
          <p:spPr>
            <a:xfrm>
              <a:off x="6529400" y="4090680"/>
              <a:ext cx="996944" cy="2222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
          <p:nvSpPr>
            <p:cNvPr id="7" name="Rectangle 15"/>
            <p:cNvSpPr/>
            <p:nvPr/>
          </p:nvSpPr>
          <p:spPr>
            <a:xfrm>
              <a:off x="5153046" y="6303901"/>
              <a:ext cx="727070" cy="169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grpSp>
      <p:grpSp>
        <p:nvGrpSpPr>
          <p:cNvPr id="4" name="Groeperen 33"/>
          <p:cNvGrpSpPr/>
          <p:nvPr/>
        </p:nvGrpSpPr>
        <p:grpSpPr>
          <a:xfrm>
            <a:off x="-108520" y="1364313"/>
            <a:ext cx="9481354" cy="4684066"/>
            <a:chOff x="-270108" y="1364313"/>
            <a:chExt cx="9642942" cy="4684066"/>
          </a:xfrm>
        </p:grpSpPr>
        <p:grpSp>
          <p:nvGrpSpPr>
            <p:cNvPr id="8" name="Group 23"/>
            <p:cNvGrpSpPr>
              <a:grpSpLocks/>
            </p:cNvGrpSpPr>
            <p:nvPr/>
          </p:nvGrpSpPr>
          <p:grpSpPr bwMode="auto">
            <a:xfrm>
              <a:off x="7128650" y="1364313"/>
              <a:ext cx="1758012" cy="2386776"/>
              <a:chOff x="7122128" y="2960706"/>
              <a:chExt cx="1318490" cy="1790136"/>
            </a:xfrm>
          </p:grpSpPr>
          <p:pic>
            <p:nvPicPr>
              <p:cNvPr id="21" name="Picture 6" descr="databeleid.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2128" y="2960706"/>
                <a:ext cx="1318490" cy="12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19"/>
              <p:cNvSpPr txBox="1"/>
              <p:nvPr/>
            </p:nvSpPr>
            <p:spPr>
              <a:xfrm>
                <a:off x="7229372" y="4142916"/>
                <a:ext cx="1114409" cy="607926"/>
              </a:xfrm>
              <a:prstGeom prst="rect">
                <a:avLst/>
              </a:prstGeom>
              <a:noFill/>
            </p:spPr>
            <p:txBody>
              <a:bodyPr>
                <a:spAutoFit/>
              </a:bodyPr>
              <a:lstStyle/>
              <a:p>
                <a:pPr>
                  <a:defRPr/>
                </a:pPr>
                <a:r>
                  <a:rPr lang="en-US" sz="1867" b="1">
                    <a:solidFill>
                      <a:srgbClr val="DC0000"/>
                    </a:solidFill>
                    <a:latin typeface="Arial"/>
                    <a:ea typeface="ＭＳ Ｐゴシック" charset="0"/>
                    <a:cs typeface="Arial"/>
                  </a:rPr>
                  <a:t>Institution</a:t>
                </a:r>
              </a:p>
              <a:p>
                <a:pPr algn="ctr">
                  <a:defRPr/>
                </a:pPr>
                <a:r>
                  <a:rPr lang="en-US" sz="1400" b="1">
                    <a:solidFill>
                      <a:srgbClr val="00A7D4"/>
                    </a:solidFill>
                    <a:latin typeface="Arial"/>
                    <a:ea typeface="ＭＳ Ｐゴシック" charset="0"/>
                    <a:cs typeface="Arial"/>
                  </a:rPr>
                  <a:t>RDM policy</a:t>
                </a:r>
              </a:p>
              <a:p>
                <a:pPr algn="ctr">
                  <a:defRPr/>
                </a:pPr>
                <a:r>
                  <a:rPr lang="en-US" sz="1400" b="1">
                    <a:solidFill>
                      <a:srgbClr val="00A7D4"/>
                    </a:solidFill>
                    <a:latin typeface="Arial"/>
                    <a:ea typeface="ＭＳ Ｐゴシック" charset="0"/>
                    <a:cs typeface="Arial"/>
                  </a:rPr>
                  <a:t>Facilities</a:t>
                </a:r>
              </a:p>
            </p:txBody>
          </p:sp>
        </p:grpSp>
        <p:grpSp>
          <p:nvGrpSpPr>
            <p:cNvPr id="9" name="Group 22"/>
            <p:cNvGrpSpPr>
              <a:grpSpLocks/>
            </p:cNvGrpSpPr>
            <p:nvPr/>
          </p:nvGrpSpPr>
          <p:grpSpPr bwMode="auto">
            <a:xfrm>
              <a:off x="6299214" y="4282560"/>
              <a:ext cx="3073620" cy="1765819"/>
              <a:chOff x="0" y="2180706"/>
              <a:chExt cx="2305182" cy="1324404"/>
            </a:xfrm>
          </p:grpSpPr>
          <p:grpSp>
            <p:nvGrpSpPr>
              <p:cNvPr id="10" name="Group 18"/>
              <p:cNvGrpSpPr>
                <a:grpSpLocks/>
              </p:cNvGrpSpPr>
              <p:nvPr/>
            </p:nvGrpSpPr>
            <p:grpSpPr bwMode="auto">
              <a:xfrm>
                <a:off x="721373" y="2180706"/>
                <a:ext cx="849449" cy="1039653"/>
                <a:chOff x="386664" y="2632926"/>
                <a:chExt cx="849449" cy="1039653"/>
              </a:xfrm>
            </p:grpSpPr>
            <p:pic>
              <p:nvPicPr>
                <p:cNvPr id="26" name="Picture 16" descr="Schermafbeelding 2014-04-09 om 13.12.03.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664" y="2632926"/>
                  <a:ext cx="849449" cy="103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7"/>
                <p:cNvSpPr txBox="1">
                  <a:spLocks noChangeArrowheads="1"/>
                </p:cNvSpPr>
                <p:nvPr/>
              </p:nvSpPr>
              <p:spPr bwMode="auto">
                <a:xfrm>
                  <a:off x="457200" y="3178098"/>
                  <a:ext cx="688898" cy="438594"/>
                </a:xfrm>
                <a:prstGeom prst="rect">
                  <a:avLst/>
                </a:prstGeom>
                <a:solidFill>
                  <a:srgbClr val="009DC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nl-NL" sz="3200">
                      <a:solidFill>
                        <a:schemeClr val="bg1"/>
                      </a:solidFill>
                    </a:rPr>
                    <a:t>€$£</a:t>
                  </a:r>
                  <a:endParaRPr lang="en-US" altLang="nl-NL" sz="4267">
                    <a:solidFill>
                      <a:schemeClr val="bg1"/>
                    </a:solidFill>
                  </a:endParaRPr>
                </a:p>
              </p:txBody>
            </p:sp>
          </p:grpSp>
          <p:sp>
            <p:nvSpPr>
              <p:cNvPr id="25" name="TextBox 21"/>
              <p:cNvSpPr txBox="1">
                <a:spLocks noChangeArrowheads="1"/>
              </p:cNvSpPr>
              <p:nvPr/>
            </p:nvSpPr>
            <p:spPr bwMode="auto">
              <a:xfrm>
                <a:off x="0" y="3220359"/>
                <a:ext cx="2305182" cy="28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nl-NL" sz="1867" b="1">
                    <a:solidFill>
                      <a:srgbClr val="DC0000"/>
                    </a:solidFill>
                    <a:latin typeface="Arial" charset="0"/>
                  </a:rPr>
                  <a:t>Research funders </a:t>
                </a:r>
              </a:p>
            </p:txBody>
          </p:sp>
        </p:grpSp>
        <p:grpSp>
          <p:nvGrpSpPr>
            <p:cNvPr id="11" name="Group 6"/>
            <p:cNvGrpSpPr>
              <a:grpSpLocks/>
            </p:cNvGrpSpPr>
            <p:nvPr/>
          </p:nvGrpSpPr>
          <p:grpSpPr bwMode="auto">
            <a:xfrm>
              <a:off x="668631" y="3901970"/>
              <a:ext cx="1737715" cy="1982893"/>
              <a:chOff x="-82817" y="1906588"/>
              <a:chExt cx="1737721" cy="1983116"/>
            </a:xfrm>
          </p:grpSpPr>
          <p:pic>
            <p:nvPicPr>
              <p:cNvPr id="29" name="Picture 6" descr="databeleid.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234" y="1906588"/>
                <a:ext cx="1318509" cy="12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1"/>
              <p:cNvSpPr txBox="1"/>
              <p:nvPr/>
            </p:nvSpPr>
            <p:spPr bwMode="auto">
              <a:xfrm>
                <a:off x="-82817" y="3089395"/>
                <a:ext cx="1737721" cy="800309"/>
              </a:xfrm>
              <a:prstGeom prst="rect">
                <a:avLst/>
              </a:prstGeom>
              <a:noFill/>
            </p:spPr>
            <p:txBody>
              <a:bodyPr wrap="square">
                <a:spAutoFit/>
              </a:bodyPr>
              <a:lstStyle/>
              <a:p>
                <a:pPr algn="ctr" eaLnBrk="1" hangingPunct="1">
                  <a:defRPr/>
                </a:pPr>
                <a:r>
                  <a:rPr lang="en-US" sz="1800" b="1">
                    <a:solidFill>
                      <a:srgbClr val="DC0000"/>
                    </a:solidFill>
                    <a:latin typeface="Arial"/>
                    <a:ea typeface="ＭＳ Ｐゴシック" charset="0"/>
                    <a:cs typeface="Arial"/>
                  </a:rPr>
                  <a:t>Publishers</a:t>
                </a:r>
              </a:p>
              <a:p>
                <a:pPr algn="ctr" eaLnBrk="1" hangingPunct="1">
                  <a:defRPr/>
                </a:pPr>
                <a:r>
                  <a:rPr lang="en-US" sz="1400" b="1">
                    <a:solidFill>
                      <a:srgbClr val="00A7D4"/>
                    </a:solidFill>
                    <a:latin typeface="Arial"/>
                    <a:ea typeface="ＭＳ Ｐゴシック" charset="0"/>
                    <a:cs typeface="Arial"/>
                  </a:rPr>
                  <a:t>Data Availability policy</a:t>
                </a:r>
              </a:p>
            </p:txBody>
          </p:sp>
        </p:grpSp>
        <p:grpSp>
          <p:nvGrpSpPr>
            <p:cNvPr id="12" name="Groeperen 30"/>
            <p:cNvGrpSpPr/>
            <p:nvPr/>
          </p:nvGrpSpPr>
          <p:grpSpPr>
            <a:xfrm>
              <a:off x="-270108" y="1686764"/>
              <a:ext cx="3073620" cy="1635575"/>
              <a:chOff x="1984588" y="3104209"/>
              <a:chExt cx="3073620" cy="1635575"/>
            </a:xfrm>
          </p:grpSpPr>
          <p:sp>
            <p:nvSpPr>
              <p:cNvPr id="32" name="TextBox 21"/>
              <p:cNvSpPr txBox="1">
                <a:spLocks noChangeArrowheads="1"/>
              </p:cNvSpPr>
              <p:nvPr/>
            </p:nvSpPr>
            <p:spPr bwMode="auto">
              <a:xfrm>
                <a:off x="1984588" y="4360127"/>
                <a:ext cx="3073620" cy="37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nl-NL" sz="1867" b="1">
                    <a:solidFill>
                      <a:srgbClr val="DC0000"/>
                    </a:solidFill>
                    <a:latin typeface="Arial" charset="0"/>
                  </a:rPr>
                  <a:t>Commercial partners</a:t>
                </a:r>
              </a:p>
            </p:txBody>
          </p:sp>
          <p:pic>
            <p:nvPicPr>
              <p:cNvPr id="33" name="Afbeelding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3160" y="3104209"/>
                <a:ext cx="1157822" cy="1288485"/>
              </a:xfrm>
              <a:prstGeom prst="rect">
                <a:avLst/>
              </a:prstGeom>
            </p:spPr>
          </p:pic>
        </p:grpSp>
      </p:grpSp>
      <p:sp>
        <p:nvSpPr>
          <p:cNvPr id="37" name="Rectangle 4"/>
          <p:cNvSpPr/>
          <p:nvPr/>
        </p:nvSpPr>
        <p:spPr>
          <a:xfrm>
            <a:off x="349134" y="6396335"/>
            <a:ext cx="8794865" cy="369332"/>
          </a:xfrm>
          <a:prstGeom prst="rect">
            <a:avLst/>
          </a:prstGeom>
        </p:spPr>
        <p:txBody>
          <a:bodyPr wrap="square">
            <a:spAutoFit/>
          </a:bodyPr>
          <a:lstStyle/>
          <a:p>
            <a:pPr algn="ctr"/>
            <a:r>
              <a:rPr lang="nl-NL" dirty="0" smtClean="0">
                <a:hlinkClick r:id="rId7"/>
              </a:rPr>
              <a:t>www.openaire.eu/briefpaper-rdm-infonoads</a:t>
            </a:r>
            <a:r>
              <a:rPr lang="nl-NL" dirty="0" smtClean="0"/>
              <a:t>   </a:t>
            </a:r>
            <a:endParaRPr lang="nl-NL" dirty="0"/>
          </a:p>
        </p:txBody>
      </p:sp>
    </p:spTree>
    <p:extLst>
      <p:ext uri="{BB962C8B-B14F-4D97-AF65-F5344CB8AC3E}">
        <p14:creationId xmlns:p14="http://schemas.microsoft.com/office/powerpoint/2010/main" val="3285587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79512" y="142786"/>
            <a:ext cx="8682063" cy="868362"/>
          </a:xfrm>
        </p:spPr>
        <p:txBody>
          <a:bodyPr>
            <a:noAutofit/>
          </a:bodyPr>
          <a:lstStyle/>
          <a:p>
            <a:r>
              <a:rPr lang="en-GB" altLang="en-US" sz="3600" dirty="0" smtClean="0">
                <a:latin typeface="+mn-lt"/>
              </a:rPr>
              <a:t>Planning trick 3: ground </a:t>
            </a:r>
            <a:r>
              <a:rPr lang="en-GB" altLang="en-US" sz="3600" dirty="0" smtClean="0">
                <a:latin typeface="+mn-lt"/>
              </a:rPr>
              <a:t>the DMP in </a:t>
            </a:r>
            <a:r>
              <a:rPr lang="en-GB" altLang="en-US" sz="3600" dirty="0" smtClean="0">
                <a:latin typeface="+mn-lt"/>
              </a:rPr>
              <a:t>reality</a:t>
            </a:r>
          </a:p>
        </p:txBody>
      </p:sp>
      <p:sp>
        <p:nvSpPr>
          <p:cNvPr id="24579" name="Content Placeholder 2"/>
          <p:cNvSpPr>
            <a:spLocks noGrp="1"/>
          </p:cNvSpPr>
          <p:nvPr>
            <p:ph idx="1"/>
          </p:nvPr>
        </p:nvSpPr>
        <p:spPr>
          <a:xfrm>
            <a:off x="376826" y="1385392"/>
            <a:ext cx="8227622" cy="5472608"/>
          </a:xfrm>
        </p:spPr>
        <p:txBody>
          <a:bodyPr>
            <a:normAutofit fontScale="92500" lnSpcReduction="10000"/>
          </a:bodyPr>
          <a:lstStyle/>
          <a:p>
            <a:r>
              <a:rPr lang="en-GB" altLang="en-US" dirty="0" smtClean="0">
                <a:ea typeface="MS PGothic" pitchFamily="34" charset="-128"/>
              </a:rPr>
              <a:t>Base plans on available skills, support and good practice for the field – show it’s feasible to implement</a:t>
            </a:r>
          </a:p>
          <a:p>
            <a:endParaRPr lang="en-GB" altLang="en-US" dirty="0">
              <a:ea typeface="MS PGothic" pitchFamily="34" charset="-128"/>
            </a:endParaRPr>
          </a:p>
          <a:p>
            <a:endParaRPr lang="en-GB" altLang="en-US" dirty="0" smtClean="0">
              <a:ea typeface="MS PGothic" pitchFamily="34" charset="-128"/>
            </a:endParaRPr>
          </a:p>
          <a:p>
            <a:endParaRPr lang="en-GB" altLang="en-US" dirty="0">
              <a:ea typeface="MS PGothic" pitchFamily="34" charset="-128"/>
            </a:endParaRPr>
          </a:p>
          <a:p>
            <a:endParaRPr lang="en-GB" altLang="en-US" dirty="0" smtClean="0">
              <a:ea typeface="MS PGothic" pitchFamily="34" charset="-128"/>
            </a:endParaRPr>
          </a:p>
          <a:p>
            <a:endParaRPr lang="en-GB" altLang="en-US" dirty="0" smtClean="0">
              <a:ea typeface="MS PGothic" pitchFamily="34" charset="-128"/>
            </a:endParaRPr>
          </a:p>
          <a:p>
            <a:endParaRPr lang="en-GB" altLang="en-US" dirty="0" smtClean="0">
              <a:ea typeface="MS PGothic" pitchFamily="34" charset="-128"/>
            </a:endParaRPr>
          </a:p>
          <a:p>
            <a:endParaRPr lang="en-GB" altLang="en-US" dirty="0" smtClean="0">
              <a:ea typeface="MS PGothic" pitchFamily="34" charset="-128"/>
            </a:endParaRPr>
          </a:p>
          <a:p>
            <a:r>
              <a:rPr lang="en-GB" altLang="en-US" dirty="0" smtClean="0">
                <a:ea typeface="MS PGothic" pitchFamily="34" charset="-128"/>
              </a:rPr>
              <a:t>Different services will be applicable depending on the stage of the research and nature and scale of your data….</a:t>
            </a:r>
          </a:p>
          <a:p>
            <a:endParaRPr lang="en-GB" altLang="en-US" dirty="0" smtClean="0">
              <a:ea typeface="MS PGothic" pitchFamily="34" charset="-128"/>
            </a:endParaRPr>
          </a:p>
          <a:p>
            <a:endParaRPr lang="en-GB" altLang="en-US" sz="2400" dirty="0" smtClean="0">
              <a:ea typeface="MS PGothic" pitchFamily="34" charset="-128"/>
            </a:endParaRPr>
          </a:p>
          <a:p>
            <a:endParaRPr lang="en-GB" altLang="en-US" sz="2000" dirty="0" smtClean="0">
              <a:ea typeface="MS PGothic" pitchFamily="34" charset="-128"/>
            </a:endParaRPr>
          </a:p>
        </p:txBody>
      </p:sp>
      <p:sp>
        <p:nvSpPr>
          <p:cNvPr id="18434" name="AutoShape 2" descr="Image result for track recor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8" name="Picture 7" descr="download.jpg"/>
          <p:cNvPicPr>
            <a:picLocks noChangeAspect="1"/>
          </p:cNvPicPr>
          <p:nvPr/>
        </p:nvPicPr>
        <p:blipFill>
          <a:blip r:embed="rId2" cstate="print"/>
          <a:stretch>
            <a:fillRect/>
          </a:stretch>
        </p:blipFill>
        <p:spPr>
          <a:xfrm>
            <a:off x="371251" y="2460825"/>
            <a:ext cx="2390775" cy="1914525"/>
          </a:xfrm>
          <a:prstGeom prst="rect">
            <a:avLst/>
          </a:prstGeom>
        </p:spPr>
      </p:pic>
      <p:pic>
        <p:nvPicPr>
          <p:cNvPr id="9" name="Picture 2" descr="http://rd-alliance.github.io/metadata-directory/images/Cloud-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9941" y="3705300"/>
            <a:ext cx="2268203" cy="14198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4528" y="2622144"/>
            <a:ext cx="2818391" cy="2052443"/>
          </a:xfrm>
          <a:prstGeom prst="rect">
            <a:avLst/>
          </a:prstGeom>
        </p:spPr>
      </p:pic>
      <p:pic>
        <p:nvPicPr>
          <p:cNvPr id="11" name="Picture 10" descr="cropped-re3data_Logo_RGB_header.png"/>
          <p:cNvPicPr>
            <a:picLocks noChangeAspect="1"/>
          </p:cNvPicPr>
          <p:nvPr/>
        </p:nvPicPr>
        <p:blipFill>
          <a:blip r:embed="rId5" cstate="print"/>
          <a:srcRect l="8274" t="14232" r="52751"/>
          <a:stretch>
            <a:fillRect/>
          </a:stretch>
        </p:blipFill>
        <p:spPr>
          <a:xfrm>
            <a:off x="6012160" y="2510772"/>
            <a:ext cx="2483768" cy="907315"/>
          </a:xfrm>
          <a:prstGeom prst="rect">
            <a:avLst/>
          </a:prstGeom>
        </p:spPr>
      </p:pic>
      <p:pic>
        <p:nvPicPr>
          <p:cNvPr id="12" name="Picture 11" descr="download.png"/>
          <p:cNvPicPr>
            <a:picLocks noChangeAspect="1"/>
          </p:cNvPicPr>
          <p:nvPr/>
        </p:nvPicPr>
        <p:blipFill>
          <a:blip r:embed="rId6" cstate="print"/>
          <a:stretch>
            <a:fillRect/>
          </a:stretch>
        </p:blipFill>
        <p:spPr>
          <a:xfrm>
            <a:off x="1265550" y="4415221"/>
            <a:ext cx="1474294" cy="518733"/>
          </a:xfrm>
          <a:prstGeom prst="rect">
            <a:avLst/>
          </a:prstGeom>
        </p:spPr>
      </p:pic>
    </p:spTree>
    <p:extLst>
      <p:ext uri="{BB962C8B-B14F-4D97-AF65-F5344CB8AC3E}">
        <p14:creationId xmlns:p14="http://schemas.microsoft.com/office/powerpoint/2010/main" val="3719905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DCC support on DMPs</a:t>
            </a:r>
            <a:endParaRPr lang="en-GB" dirty="0"/>
          </a:p>
        </p:txBody>
      </p:sp>
      <p:sp>
        <p:nvSpPr>
          <p:cNvPr id="3" name="Content Placeholder 2"/>
          <p:cNvSpPr>
            <a:spLocks noGrp="1"/>
          </p:cNvSpPr>
          <p:nvPr>
            <p:ph idx="1"/>
          </p:nvPr>
        </p:nvSpPr>
        <p:spPr>
          <a:xfrm>
            <a:off x="467544" y="1412776"/>
            <a:ext cx="8435280" cy="4564606"/>
          </a:xfrm>
        </p:spPr>
        <p:txBody>
          <a:bodyPr>
            <a:noAutofit/>
          </a:bodyPr>
          <a:lstStyle/>
          <a:p>
            <a:pPr marL="342900" indent="-342900">
              <a:spcAft>
                <a:spcPts val="1800"/>
              </a:spcAft>
              <a:buFont typeface="Arial" panose="020B0604020202020204" pitchFamily="34" charset="0"/>
              <a:buChar char="•"/>
            </a:pPr>
            <a:r>
              <a:rPr lang="en-GB" sz="2400" dirty="0" smtClean="0">
                <a:cs typeface="Calibri" pitchFamily="34" charset="0"/>
              </a:rPr>
              <a:t>Webinars and training materials</a:t>
            </a:r>
          </a:p>
          <a:p>
            <a:pPr marL="342900" indent="-342900">
              <a:spcAft>
                <a:spcPts val="1800"/>
              </a:spcAft>
              <a:buFont typeface="Arial" panose="020B0604020202020204" pitchFamily="34" charset="0"/>
              <a:buChar char="•"/>
            </a:pPr>
            <a:r>
              <a:rPr lang="en-GB" sz="2400" dirty="0" smtClean="0">
                <a:cs typeface="Calibri" pitchFamily="34" charset="0"/>
              </a:rPr>
              <a:t>How-to guides and other advisory documents</a:t>
            </a:r>
          </a:p>
          <a:p>
            <a:pPr marL="342900" indent="-342900">
              <a:spcAft>
                <a:spcPts val="1800"/>
              </a:spcAft>
              <a:buFont typeface="Arial" panose="020B0604020202020204" pitchFamily="34" charset="0"/>
              <a:buChar char="•"/>
            </a:pPr>
            <a:r>
              <a:rPr lang="en-GB" sz="2400" dirty="0" smtClean="0">
                <a:cs typeface="Calibri" pitchFamily="34" charset="0"/>
              </a:rPr>
              <a:t>Checklist on what to cover in DMPs</a:t>
            </a:r>
          </a:p>
          <a:p>
            <a:pPr marL="342900" indent="-342900">
              <a:spcAft>
                <a:spcPts val="1800"/>
              </a:spcAft>
              <a:buFont typeface="Arial" panose="020B0604020202020204" pitchFamily="34" charset="0"/>
              <a:buChar char="•"/>
            </a:pPr>
            <a:r>
              <a:rPr lang="en-GB" sz="2400" dirty="0" smtClean="0">
                <a:cs typeface="Calibri" pitchFamily="34" charset="0"/>
              </a:rPr>
              <a:t>Example DMPs</a:t>
            </a:r>
          </a:p>
          <a:p>
            <a:pPr marL="342900" indent="-342900">
              <a:spcAft>
                <a:spcPts val="1800"/>
              </a:spcAft>
              <a:buFont typeface="Arial" panose="020B0604020202020204" pitchFamily="34" charset="0"/>
              <a:buChar char="•"/>
            </a:pPr>
            <a:r>
              <a:rPr lang="en-GB" sz="2400" dirty="0" smtClean="0">
                <a:cs typeface="Calibri" pitchFamily="34" charset="0"/>
              </a:rPr>
              <a:t>DMPonline </a:t>
            </a:r>
          </a:p>
          <a:p>
            <a:pPr>
              <a:spcAft>
                <a:spcPts val="1800"/>
              </a:spcAft>
            </a:pPr>
            <a:endParaRPr lang="en-GB" sz="1000" dirty="0">
              <a:cs typeface="Calibri" pitchFamily="34" charset="0"/>
            </a:endParaRPr>
          </a:p>
          <a:p>
            <a:r>
              <a:rPr lang="en-GB" sz="2000" dirty="0" smtClean="0">
                <a:cs typeface="Calibri" pitchFamily="34" charset="0"/>
                <a:hlinkClick r:id="rId3"/>
              </a:rPr>
              <a:t>www.dcc.ac.uk/resources/data-management-plans</a:t>
            </a:r>
            <a:r>
              <a:rPr lang="en-GB" sz="2000" dirty="0" smtClean="0">
                <a:cs typeface="Calibri" pitchFamily="34" charset="0"/>
              </a:rPr>
              <a:t>  </a:t>
            </a:r>
            <a:endParaRPr lang="en-GB" sz="2000" dirty="0">
              <a:cs typeface="Calibri" pitchFamily="34" charset="0"/>
            </a:endParaRPr>
          </a:p>
          <a:p>
            <a:pPr marL="0" indent="0">
              <a:buNone/>
            </a:pPr>
            <a:endParaRPr lang="en-GB" sz="1600" dirty="0">
              <a:cs typeface="Calibri"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804" y="5805263"/>
            <a:ext cx="1067469" cy="1067469"/>
          </a:xfrm>
          <a:prstGeom prst="rect">
            <a:avLst/>
          </a:prstGeom>
        </p:spPr>
      </p:pic>
      <p:pic>
        <p:nvPicPr>
          <p:cNvPr id="6" name="Picture 4" descr="Capture.PNG"/>
          <p:cNvPicPr>
            <a:picLocks noChangeAspect="1"/>
          </p:cNvPicPr>
          <p:nvPr/>
        </p:nvPicPr>
        <p:blipFill>
          <a:blip r:embed="rId5" cstate="print">
            <a:extLst>
              <a:ext uri="{28A0092B-C50C-407E-A947-70E740481C1C}">
                <a14:useLocalDpi xmlns:a14="http://schemas.microsoft.com/office/drawing/2010/main" val="0"/>
              </a:ext>
            </a:extLst>
          </a:blip>
          <a:srcRect l="1231" t="310" r="923" b="443"/>
          <a:stretch>
            <a:fillRect/>
          </a:stretch>
        </p:blipFill>
        <p:spPr>
          <a:xfrm>
            <a:off x="6732240" y="3653358"/>
            <a:ext cx="2268469" cy="3204642"/>
          </a:xfrm>
          <a:prstGeom prst="rect">
            <a:avLst/>
          </a:prstGeom>
        </p:spPr>
      </p:pic>
      <p:pic>
        <p:nvPicPr>
          <p:cNvPr id="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l="46825" t="25899" r="2238" b="20233"/>
          <a:stretch>
            <a:fillRect/>
          </a:stretch>
        </p:blipFill>
        <p:spPr bwMode="auto">
          <a:xfrm>
            <a:off x="6066274" y="5134269"/>
            <a:ext cx="1800200" cy="17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3138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715" r="4715"/>
          <a:stretch>
            <a:fillRect/>
          </a:stretch>
        </p:blipFill>
        <p:spPr/>
      </p:pic>
      <p:sp>
        <p:nvSpPr>
          <p:cNvPr id="4" name="Title 3"/>
          <p:cNvSpPr>
            <a:spLocks noGrp="1"/>
          </p:cNvSpPr>
          <p:nvPr>
            <p:ph type="title"/>
          </p:nvPr>
        </p:nvSpPr>
        <p:spPr>
          <a:xfrm>
            <a:off x="395536" y="5445224"/>
            <a:ext cx="8153400" cy="762000"/>
          </a:xfrm>
        </p:spPr>
        <p:txBody>
          <a:bodyPr>
            <a:normAutofit/>
          </a:bodyPr>
          <a:lstStyle/>
          <a:p>
            <a:r>
              <a:rPr lang="en-GB" sz="4400" dirty="0" smtClean="0"/>
              <a:t>H2020 Open </a:t>
            </a:r>
            <a:r>
              <a:rPr lang="en-GB" sz="4400" dirty="0"/>
              <a:t>Research Data Pilot</a:t>
            </a:r>
          </a:p>
        </p:txBody>
      </p:sp>
      <p:sp>
        <p:nvSpPr>
          <p:cNvPr id="8" name="TextBox 7"/>
          <p:cNvSpPr txBox="1"/>
          <p:nvPr/>
        </p:nvSpPr>
        <p:spPr>
          <a:xfrm>
            <a:off x="3752491" y="6559986"/>
            <a:ext cx="5356013" cy="261610"/>
          </a:xfrm>
          <a:prstGeom prst="rect">
            <a:avLst/>
          </a:prstGeom>
          <a:noFill/>
        </p:spPr>
        <p:txBody>
          <a:bodyPr wrap="square" rtlCol="0">
            <a:spAutoFit/>
          </a:bodyPr>
          <a:lstStyle/>
          <a:p>
            <a:r>
              <a:rPr lang="en-GB" sz="1100" dirty="0" smtClean="0">
                <a:latin typeface="Trebuchet MS" pitchFamily="34" charset="0"/>
              </a:rPr>
              <a:t>Image CC-BY-NC-SA by Tom </a:t>
            </a:r>
            <a:r>
              <a:rPr lang="en-GB" sz="1100" dirty="0" err="1" smtClean="0">
                <a:latin typeface="Trebuchet MS" pitchFamily="34" charset="0"/>
              </a:rPr>
              <a:t>Magllery</a:t>
            </a:r>
            <a:r>
              <a:rPr lang="en-GB" sz="1100" dirty="0" smtClean="0">
                <a:latin typeface="Trebuchet MS" pitchFamily="34" charset="0"/>
              </a:rPr>
              <a:t> www.flickr.com/photos/lwr/13442910354</a:t>
            </a:r>
            <a:endParaRPr lang="en-GB" sz="1100" dirty="0">
              <a:latin typeface="Trebuchet MS" pitchFamily="34" charset="0"/>
            </a:endParaRPr>
          </a:p>
        </p:txBody>
      </p:sp>
    </p:spTree>
    <p:extLst>
      <p:ext uri="{BB962C8B-B14F-4D97-AF65-F5344CB8AC3E}">
        <p14:creationId xmlns:p14="http://schemas.microsoft.com/office/powerpoint/2010/main" val="3180006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000" dirty="0" smtClean="0">
                <a:latin typeface="+mn-lt"/>
              </a:rPr>
              <a:t>Why open access and open data?</a:t>
            </a:r>
            <a:endParaRPr lang="en-GB" sz="4000" dirty="0">
              <a:latin typeface="+mn-lt"/>
            </a:endParaRPr>
          </a:p>
        </p:txBody>
      </p:sp>
      <p:sp>
        <p:nvSpPr>
          <p:cNvPr id="5" name="Content Placeholder 4"/>
          <p:cNvSpPr>
            <a:spLocks noGrp="1"/>
          </p:cNvSpPr>
          <p:nvPr>
            <p:ph idx="1"/>
          </p:nvPr>
        </p:nvSpPr>
        <p:spPr>
          <a:xfrm>
            <a:off x="4255476" y="2074984"/>
            <a:ext cx="4550195" cy="4024063"/>
          </a:xfrm>
        </p:spPr>
        <p:txBody>
          <a:bodyPr>
            <a:noAutofit/>
          </a:bodyPr>
          <a:lstStyle/>
          <a:p>
            <a:pPr algn="ctr"/>
            <a:r>
              <a:rPr lang="en-GB" sz="2000" dirty="0" smtClean="0"/>
              <a:t>“The Commission considers that there should be no need to pay for information funded from the public purse each time it is accessed or used. Moreover, it should benefit European businesses and the public to the full.”</a:t>
            </a:r>
            <a:endParaRPr lang="en-GB" sz="2000" dirty="0"/>
          </a:p>
        </p:txBody>
      </p:sp>
      <p:sp>
        <p:nvSpPr>
          <p:cNvPr id="12" name="Rectangle 11"/>
          <p:cNvSpPr/>
          <p:nvPr/>
        </p:nvSpPr>
        <p:spPr>
          <a:xfrm>
            <a:off x="4185138" y="4502396"/>
            <a:ext cx="4620533" cy="830997"/>
          </a:xfrm>
          <a:prstGeom prst="rect">
            <a:avLst/>
          </a:prstGeom>
        </p:spPr>
        <p:txBody>
          <a:bodyPr wrap="square">
            <a:spAutoFit/>
          </a:bodyPr>
          <a:lstStyle/>
          <a:p>
            <a:r>
              <a:rPr lang="en-GB" sz="1600" dirty="0" smtClean="0">
                <a:hlinkClick r:id="rId3"/>
              </a:rPr>
              <a:t>https://ec.europa.eu/research/participants/data/ref/h2020/grants_manual/hi/oa_pilot/h2020-hi-oa-pilot-guide_en.pdf</a:t>
            </a:r>
            <a:r>
              <a:rPr lang="en-GB" sz="1600" dirty="0" smtClean="0"/>
              <a:t> </a:t>
            </a:r>
            <a:endParaRPr lang="en-GB" sz="1600" dirty="0"/>
          </a:p>
        </p:txBody>
      </p:sp>
      <p:pic>
        <p:nvPicPr>
          <p:cNvPr id="6" name="Picture 5" descr="Capture.PNG"/>
          <p:cNvPicPr>
            <a:picLocks noChangeAspect="1"/>
          </p:cNvPicPr>
          <p:nvPr/>
        </p:nvPicPr>
        <p:blipFill>
          <a:blip r:embed="rId4" cstate="print"/>
          <a:stretch>
            <a:fillRect/>
          </a:stretch>
        </p:blipFill>
        <p:spPr>
          <a:xfrm>
            <a:off x="323529" y="1412776"/>
            <a:ext cx="3569868" cy="5085184"/>
          </a:xfrm>
          <a:prstGeom prst="rect">
            <a:avLst/>
          </a:prstGeom>
          <a:ln>
            <a:solidFill>
              <a:schemeClr val="bg1">
                <a:lumMod val="50000"/>
              </a:schemeClr>
            </a:solidFill>
          </a:ln>
        </p:spPr>
      </p:pic>
    </p:spTree>
    <p:extLst>
      <p:ext uri="{BB962C8B-B14F-4D97-AF65-F5344CB8AC3E}">
        <p14:creationId xmlns:p14="http://schemas.microsoft.com/office/powerpoint/2010/main" val="2395726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smtClean="0">
                <a:latin typeface="+mn-lt"/>
              </a:rPr>
              <a:t>Development of EC Open Access policy</a:t>
            </a:r>
            <a:endParaRPr lang="en-GB" sz="4000" dirty="0">
              <a:latin typeface="+mn-lt"/>
            </a:endParaRPr>
          </a:p>
        </p:txBody>
      </p:sp>
      <p:graphicFrame>
        <p:nvGraphicFramePr>
          <p:cNvPr id="6" name="Diagram 5"/>
          <p:cNvGraphicFramePr/>
          <p:nvPr>
            <p:extLst>
              <p:ext uri="{D42A27DB-BD31-4B8C-83A1-F6EECF244321}">
                <p14:modId xmlns:p14="http://schemas.microsoft.com/office/powerpoint/2010/main" val="3295386590"/>
              </p:ext>
            </p:extLst>
          </p:nvPr>
        </p:nvGraphicFramePr>
        <p:xfrm>
          <a:off x="301752" y="1330758"/>
          <a:ext cx="8385048" cy="1988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65993" y="3124202"/>
            <a:ext cx="2329961" cy="2539157"/>
          </a:xfrm>
          <a:prstGeom prst="rect">
            <a:avLst/>
          </a:prstGeom>
          <a:noFill/>
        </p:spPr>
        <p:txBody>
          <a:bodyPr wrap="square" rtlCol="0">
            <a:spAutoFit/>
          </a:bodyPr>
          <a:lstStyle/>
          <a:p>
            <a:r>
              <a:rPr lang="en-GB" dirty="0" smtClean="0"/>
              <a:t>Trialled in 7 areas</a:t>
            </a:r>
          </a:p>
          <a:p>
            <a:endParaRPr lang="en-GB" dirty="0" smtClean="0"/>
          </a:p>
          <a:p>
            <a:pPr>
              <a:spcBef>
                <a:spcPts val="600"/>
              </a:spcBef>
            </a:pPr>
            <a:r>
              <a:rPr lang="en-GB" dirty="0" smtClean="0"/>
              <a:t>Expected to:</a:t>
            </a:r>
          </a:p>
          <a:p>
            <a:pPr marL="180000" indent="-180000">
              <a:spcBef>
                <a:spcPts val="600"/>
              </a:spcBef>
              <a:buFont typeface="Arial" pitchFamily="34" charset="0"/>
              <a:buChar char="•"/>
            </a:pPr>
            <a:r>
              <a:rPr lang="en-GB" dirty="0" smtClean="0"/>
              <a:t>Deposit articles into a repository</a:t>
            </a:r>
          </a:p>
          <a:p>
            <a:pPr marL="180000" indent="-180000">
              <a:spcBef>
                <a:spcPts val="600"/>
              </a:spcBef>
              <a:buFont typeface="Arial" pitchFamily="34" charset="0"/>
              <a:buChar char="•"/>
            </a:pPr>
            <a:r>
              <a:rPr lang="en-GB" dirty="0" smtClean="0"/>
              <a:t>Attempt to make these OA within 6 or 12 months</a:t>
            </a:r>
            <a:endParaRPr lang="en-GB" dirty="0"/>
          </a:p>
        </p:txBody>
      </p:sp>
      <p:sp>
        <p:nvSpPr>
          <p:cNvPr id="9" name="TextBox 8"/>
          <p:cNvSpPr txBox="1"/>
          <p:nvPr/>
        </p:nvSpPr>
        <p:spPr>
          <a:xfrm>
            <a:off x="3168159" y="3124202"/>
            <a:ext cx="2329961" cy="2308324"/>
          </a:xfrm>
          <a:prstGeom prst="rect">
            <a:avLst/>
          </a:prstGeom>
          <a:noFill/>
        </p:spPr>
        <p:txBody>
          <a:bodyPr wrap="square" rtlCol="0">
            <a:spAutoFit/>
          </a:bodyPr>
          <a:lstStyle/>
          <a:p>
            <a:r>
              <a:rPr lang="en-GB" dirty="0" smtClean="0"/>
              <a:t>OA fees are eligible for reimbursement</a:t>
            </a:r>
          </a:p>
          <a:p>
            <a:endParaRPr lang="en-GB" dirty="0" smtClean="0"/>
          </a:p>
          <a:p>
            <a:r>
              <a:rPr lang="en-GB" dirty="0" smtClean="0"/>
              <a:t>Pilot supported and monitored through </a:t>
            </a:r>
            <a:r>
              <a:rPr lang="en-GB" dirty="0" err="1" smtClean="0"/>
              <a:t>OpenAIRE</a:t>
            </a:r>
            <a:endParaRPr lang="en-GB" dirty="0" smtClean="0"/>
          </a:p>
          <a:p>
            <a:endParaRPr lang="en-GB" dirty="0" smtClean="0"/>
          </a:p>
          <a:p>
            <a:endParaRPr lang="en-GB" dirty="0" smtClean="0">
              <a:latin typeface="Calibri" panose="020F0502020204030204" pitchFamily="34" charset="0"/>
            </a:endParaRPr>
          </a:p>
        </p:txBody>
      </p:sp>
      <p:pic>
        <p:nvPicPr>
          <p:cNvPr id="10" name="Picture 9" descr="OpenAIREplus_logo.png"/>
          <p:cNvPicPr>
            <a:picLocks noChangeAspect="1"/>
          </p:cNvPicPr>
          <p:nvPr/>
        </p:nvPicPr>
        <p:blipFill>
          <a:blip r:embed="rId8" cstate="print"/>
          <a:stretch>
            <a:fillRect/>
          </a:stretch>
        </p:blipFill>
        <p:spPr>
          <a:xfrm>
            <a:off x="3512117" y="4948159"/>
            <a:ext cx="1378272" cy="968729"/>
          </a:xfrm>
          <a:prstGeom prst="rect">
            <a:avLst/>
          </a:prstGeom>
        </p:spPr>
      </p:pic>
      <p:sp>
        <p:nvSpPr>
          <p:cNvPr id="11" name="TextBox 10"/>
          <p:cNvSpPr txBox="1"/>
          <p:nvPr/>
        </p:nvSpPr>
        <p:spPr>
          <a:xfrm>
            <a:off x="5635869" y="3083178"/>
            <a:ext cx="3305789" cy="3170099"/>
          </a:xfrm>
          <a:prstGeom prst="rect">
            <a:avLst/>
          </a:prstGeom>
          <a:noFill/>
        </p:spPr>
        <p:txBody>
          <a:bodyPr wrap="square" rtlCol="0">
            <a:spAutoFit/>
          </a:bodyPr>
          <a:lstStyle/>
          <a:p>
            <a:pPr>
              <a:spcAft>
                <a:spcPts val="600"/>
              </a:spcAft>
            </a:pPr>
            <a:r>
              <a:rPr lang="en-GB" dirty="0" smtClean="0"/>
              <a:t>Each beneficiary must:</a:t>
            </a:r>
          </a:p>
          <a:p>
            <a:pPr marL="180000" indent="-180000">
              <a:spcAft>
                <a:spcPts val="600"/>
              </a:spcAft>
              <a:buFont typeface="Arial" pitchFamily="34" charset="0"/>
              <a:buChar char="•"/>
            </a:pPr>
            <a:r>
              <a:rPr lang="en-GB" dirty="0"/>
              <a:t>Deposit machine-readable electronic copy in repository by </a:t>
            </a:r>
            <a:r>
              <a:rPr lang="en-GB" dirty="0" smtClean="0"/>
              <a:t>the date of publication</a:t>
            </a:r>
            <a:endParaRPr lang="en-GB" dirty="0"/>
          </a:p>
          <a:p>
            <a:pPr marL="180000" indent="-180000">
              <a:spcAft>
                <a:spcPts val="600"/>
              </a:spcAft>
              <a:buFont typeface="Arial" pitchFamily="34" charset="0"/>
              <a:buChar char="•"/>
            </a:pPr>
            <a:r>
              <a:rPr lang="en-GB" dirty="0"/>
              <a:t>Ensure OA via green/gold routes within 6 or 12 month embargo</a:t>
            </a:r>
          </a:p>
          <a:p>
            <a:pPr marL="180000" indent="-180000">
              <a:spcAft>
                <a:spcPts val="600"/>
              </a:spcAft>
              <a:buFont typeface="Arial" pitchFamily="34" charset="0"/>
              <a:buChar char="•"/>
            </a:pPr>
            <a:r>
              <a:rPr lang="en-GB" dirty="0"/>
              <a:t>Ensure bibliographic metadata is OA</a:t>
            </a:r>
          </a:p>
          <a:p>
            <a:pPr marL="180000" indent="-180000">
              <a:spcAft>
                <a:spcPts val="600"/>
              </a:spcAft>
              <a:buFont typeface="Arial" pitchFamily="34" charset="0"/>
              <a:buChar char="•"/>
            </a:pPr>
            <a:r>
              <a:rPr lang="en-GB" dirty="0"/>
              <a:t>Aim to deposit research data</a:t>
            </a:r>
          </a:p>
        </p:txBody>
      </p:sp>
    </p:spTree>
    <p:extLst>
      <p:ext uri="{BB962C8B-B14F-4D97-AF65-F5344CB8AC3E}">
        <p14:creationId xmlns:p14="http://schemas.microsoft.com/office/powerpoint/2010/main" val="1390202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000" cap="none" dirty="0" smtClean="0"/>
              <a:t>H2020 open data pilot</a:t>
            </a:r>
            <a:endParaRPr lang="en-GB" sz="4000" cap="none" dirty="0"/>
          </a:p>
        </p:txBody>
      </p:sp>
      <p:sp>
        <p:nvSpPr>
          <p:cNvPr id="5" name="Text Placeholder 4"/>
          <p:cNvSpPr>
            <a:spLocks noGrp="1"/>
          </p:cNvSpPr>
          <p:nvPr>
            <p:ph idx="1"/>
          </p:nvPr>
        </p:nvSpPr>
        <p:spPr>
          <a:xfrm>
            <a:off x="395536" y="1412776"/>
            <a:ext cx="7902941" cy="4103193"/>
          </a:xfrm>
        </p:spPr>
        <p:txBody>
          <a:bodyPr>
            <a:normAutofit/>
          </a:bodyPr>
          <a:lstStyle/>
          <a:p>
            <a:pPr marL="0" indent="0">
              <a:buNone/>
            </a:pPr>
            <a:r>
              <a:rPr lang="en-GB" sz="2400" dirty="0" smtClean="0"/>
              <a:t>Guidelines on FAIR Data Management in Horizon 2020</a:t>
            </a:r>
            <a:endParaRPr lang="en-GB" sz="2400" dirty="0" smtClean="0">
              <a:hlinkClick r:id="rId3"/>
            </a:endParaRPr>
          </a:p>
          <a:p>
            <a:r>
              <a:rPr lang="en-GB" sz="2000" dirty="0" smtClean="0">
                <a:hlinkClick r:id="rId3"/>
              </a:rPr>
              <a:t>http://ec.europa.eu/research/participants/data/ref/h2020/grants_manual/hi/oa_pilot/h2020-hi-oa-data-mgt_en.pdf</a:t>
            </a:r>
            <a:r>
              <a:rPr lang="en-GB" sz="2000" dirty="0" smtClean="0"/>
              <a:t> </a:t>
            </a:r>
            <a:endParaRPr lang="en-GB" sz="2000" dirty="0"/>
          </a:p>
        </p:txBody>
      </p:sp>
      <p:graphicFrame>
        <p:nvGraphicFramePr>
          <p:cNvPr id="6" name="Diagram 5"/>
          <p:cNvGraphicFramePr/>
          <p:nvPr>
            <p:extLst>
              <p:ext uri="{D42A27DB-BD31-4B8C-83A1-F6EECF244321}">
                <p14:modId xmlns:p14="http://schemas.microsoft.com/office/powerpoint/2010/main" val="1080813531"/>
              </p:ext>
            </p:extLst>
          </p:nvPr>
        </p:nvGraphicFramePr>
        <p:xfrm>
          <a:off x="467544" y="2708920"/>
          <a:ext cx="8062546" cy="19880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descr="Capture.PNG"/>
          <p:cNvPicPr>
            <a:picLocks noChangeAspect="1"/>
          </p:cNvPicPr>
          <p:nvPr/>
        </p:nvPicPr>
        <p:blipFill>
          <a:blip r:embed="rId9" cstate="print"/>
          <a:srcRect b="12982"/>
          <a:stretch>
            <a:fillRect/>
          </a:stretch>
        </p:blipFill>
        <p:spPr>
          <a:xfrm>
            <a:off x="3995936" y="4581128"/>
            <a:ext cx="4186808" cy="2010206"/>
          </a:xfrm>
          <a:prstGeom prst="rect">
            <a:avLst/>
          </a:prstGeom>
          <a:ln w="12700">
            <a:solidFill>
              <a:schemeClr val="bg1">
                <a:lumMod val="65000"/>
              </a:schemeClr>
            </a:solidFill>
          </a:ln>
        </p:spPr>
      </p:pic>
      <p:grpSp>
        <p:nvGrpSpPr>
          <p:cNvPr id="8" name="Group 7"/>
          <p:cNvGrpSpPr/>
          <p:nvPr/>
        </p:nvGrpSpPr>
        <p:grpSpPr>
          <a:xfrm rot="21037467">
            <a:off x="1118148" y="4087763"/>
            <a:ext cx="2877793" cy="1151117"/>
            <a:chOff x="2362" y="418459"/>
            <a:chExt cx="2877793" cy="1151117"/>
          </a:xfrm>
        </p:grpSpPr>
        <p:sp>
          <p:nvSpPr>
            <p:cNvPr id="9" name="Chevron 8"/>
            <p:cNvSpPr/>
            <p:nvPr/>
          </p:nvSpPr>
          <p:spPr>
            <a:xfrm>
              <a:off x="2362" y="418459"/>
              <a:ext cx="2877793" cy="1151117"/>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hevron 4"/>
            <p:cNvSpPr/>
            <p:nvPr/>
          </p:nvSpPr>
          <p:spPr>
            <a:xfrm>
              <a:off x="577921" y="418459"/>
              <a:ext cx="1726676" cy="11511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GB" sz="2400" kern="1200" dirty="0" smtClean="0">
                  <a:latin typeface="+mn-lt"/>
                  <a:cs typeface="Calibri" pitchFamily="34" charset="0"/>
                </a:rPr>
                <a:t>Expanded to open data by default</a:t>
              </a:r>
              <a:endParaRPr lang="en-GB" sz="2400" kern="1200" dirty="0">
                <a:latin typeface="+mn-lt"/>
                <a:cs typeface="Calibri" pitchFamily="34" charset="0"/>
              </a:endParaRPr>
            </a:p>
          </p:txBody>
        </p:sp>
      </p:grpSp>
    </p:spTree>
    <p:extLst>
      <p:ext uri="{BB962C8B-B14F-4D97-AF65-F5344CB8AC3E}">
        <p14:creationId xmlns:p14="http://schemas.microsoft.com/office/powerpoint/2010/main" val="69776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936625"/>
          </a:xfrm>
        </p:spPr>
        <p:txBody>
          <a:bodyPr/>
          <a:lstStyle/>
          <a:p>
            <a:r>
              <a:rPr lang="en-GB" dirty="0"/>
              <a:t>Open Research Data </a:t>
            </a:r>
            <a:r>
              <a:rPr lang="en-GB" dirty="0" smtClean="0"/>
              <a:t>(ORD) Pilot </a:t>
            </a:r>
            <a:endParaRPr lang="en-GB" dirty="0"/>
          </a:p>
        </p:txBody>
      </p:sp>
      <p:sp>
        <p:nvSpPr>
          <p:cNvPr id="3" name="Content Placeholder 2"/>
          <p:cNvSpPr>
            <a:spLocks noGrp="1"/>
          </p:cNvSpPr>
          <p:nvPr>
            <p:ph idx="1"/>
          </p:nvPr>
        </p:nvSpPr>
        <p:spPr>
          <a:xfrm>
            <a:off x="539552" y="1628800"/>
            <a:ext cx="8229600" cy="4752528"/>
          </a:xfrm>
        </p:spPr>
        <p:txBody>
          <a:bodyPr>
            <a:normAutofit fontScale="92500"/>
          </a:bodyPr>
          <a:lstStyle/>
          <a:p>
            <a:pPr marL="0" indent="0" algn="just">
              <a:buClrTx/>
              <a:buNone/>
            </a:pPr>
            <a:r>
              <a:rPr lang="en-GB" b="0" dirty="0" smtClean="0"/>
              <a:t>Pilot focuses on </a:t>
            </a:r>
            <a:r>
              <a:rPr lang="en-GB" b="1" dirty="0" smtClean="0"/>
              <a:t>research</a:t>
            </a:r>
            <a:r>
              <a:rPr lang="en-GB" b="0" dirty="0" smtClean="0"/>
              <a:t> </a:t>
            </a:r>
            <a:r>
              <a:rPr lang="en-GB" b="1" dirty="0" smtClean="0"/>
              <a:t>data</a:t>
            </a:r>
            <a:r>
              <a:rPr lang="en-GB" b="0" dirty="0" smtClean="0"/>
              <a:t> specifically</a:t>
            </a:r>
          </a:p>
          <a:p>
            <a:endParaRPr lang="en-GB" sz="1300" dirty="0"/>
          </a:p>
          <a:p>
            <a:pPr marL="274320" lvl="1" indent="0">
              <a:buNone/>
            </a:pPr>
            <a:r>
              <a:rPr lang="en-GB" sz="2400" dirty="0" smtClean="0"/>
              <a:t>'Research data' refers to information, in particular facts or numbers, collected to be examined and considered and as a basis for reasoning, discussion, or calculation. </a:t>
            </a:r>
          </a:p>
          <a:p>
            <a:pPr marL="274320" lvl="1" indent="0">
              <a:buNone/>
            </a:pPr>
            <a:endParaRPr lang="en-GB" sz="2400" dirty="0" smtClean="0"/>
          </a:p>
          <a:p>
            <a:pPr marL="274320" lvl="1" indent="0">
              <a:buNone/>
            </a:pPr>
            <a:r>
              <a:rPr lang="en-GB" sz="2400" dirty="0" smtClean="0"/>
              <a:t>In a research context, examples of data include statistics, results of experiments, measurements, observations resulting from fieldwork, survey results, interview recordings and images. The focus is on research data that is available in digital form.</a:t>
            </a:r>
            <a:endParaRPr lang="en-GB" sz="2400" i="1" dirty="0" smtClean="0"/>
          </a:p>
          <a:p>
            <a:endParaRPr lang="en-GB" sz="2400" dirty="0"/>
          </a:p>
          <a:p>
            <a:pPr marL="0" indent="0" algn="r">
              <a:buNone/>
            </a:pPr>
            <a:r>
              <a:rPr lang="en-GB" sz="1300" dirty="0" smtClean="0"/>
              <a:t>	Guidelines </a:t>
            </a:r>
            <a:r>
              <a:rPr lang="en-GB" sz="1300" dirty="0"/>
              <a:t>on Open Access to Scientific </a:t>
            </a:r>
            <a:r>
              <a:rPr lang="en-GB" sz="1300" dirty="0" smtClean="0"/>
              <a:t>Publications </a:t>
            </a:r>
            <a:r>
              <a:rPr lang="en-GB" sz="1300" dirty="0"/>
              <a:t>and Research Data in Horizon </a:t>
            </a:r>
            <a:r>
              <a:rPr lang="en-GB" sz="1300" dirty="0" smtClean="0"/>
              <a:t>2020, v.3.1,  25 August 2016, p4</a:t>
            </a:r>
            <a:endParaRPr lang="en-GB" sz="1300" dirty="0"/>
          </a:p>
          <a:p>
            <a:pPr marL="457200" indent="-457200" algn="just">
              <a:buClrTx/>
              <a:buFont typeface="Arial" panose="020B0604020202020204" pitchFamily="34" charset="0"/>
              <a:buChar char="•"/>
            </a:pPr>
            <a:endParaRPr lang="en-GB" b="0" dirty="0" smtClean="0"/>
          </a:p>
          <a:p>
            <a:pPr marL="342900" indent="-342900" algn="just">
              <a:buClrTx/>
              <a:buFont typeface="Wingdings" panose="05000000000000000000" pitchFamily="2" charset="2"/>
              <a:buChar char="Ø"/>
            </a:pPr>
            <a:endParaRPr lang="en-GB" b="0" dirty="0" smtClean="0"/>
          </a:p>
        </p:txBody>
      </p:sp>
    </p:spTree>
    <p:extLst>
      <p:ext uri="{BB962C8B-B14F-4D97-AF65-F5344CB8AC3E}">
        <p14:creationId xmlns:p14="http://schemas.microsoft.com/office/powerpoint/2010/main" val="3399749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noGrp="1"/>
          </p:cNvSpPr>
          <p:nvPr>
            <p:ph type="title"/>
          </p:nvPr>
        </p:nvSpPr>
        <p:spPr/>
        <p:txBody>
          <a:bodyPr/>
          <a:lstStyle/>
          <a:p>
            <a:r>
              <a:rPr lang="en-GB" altLang="en-US" dirty="0"/>
              <a:t>Which data does the pilot apply to?</a:t>
            </a:r>
          </a:p>
        </p:txBody>
      </p:sp>
      <p:sp>
        <p:nvSpPr>
          <p:cNvPr id="19459" name="Content Placeholder 2"/>
          <p:cNvSpPr txBox="1">
            <a:spLocks noGrp="1"/>
          </p:cNvSpPr>
          <p:nvPr>
            <p:ph idx="1"/>
          </p:nvPr>
        </p:nvSpPr>
        <p:spPr>
          <a:xfrm>
            <a:off x="468313" y="1700213"/>
            <a:ext cx="8207375" cy="2563812"/>
          </a:xfrm>
        </p:spPr>
        <p:txBody>
          <a:bodyPr/>
          <a:lstStyle/>
          <a:p>
            <a:pPr eaLnBrk="1" hangingPunct="1"/>
            <a:r>
              <a:rPr lang="en-GB" altLang="en-US" sz="2400" dirty="0" smtClean="0"/>
              <a:t>Data, including associated metadata, needed to validate the results in scientific publications</a:t>
            </a:r>
          </a:p>
          <a:p>
            <a:pPr eaLnBrk="1" hangingPunct="1"/>
            <a:endParaRPr lang="en-GB" altLang="en-US" sz="2400" dirty="0" smtClean="0"/>
          </a:p>
          <a:p>
            <a:pPr eaLnBrk="1" hangingPunct="1"/>
            <a:r>
              <a:rPr lang="en-GB" altLang="en-US" sz="2400" dirty="0" smtClean="0"/>
              <a:t>Other curated and/or raw data, including associated metadata, as specified in the DMP</a:t>
            </a:r>
          </a:p>
        </p:txBody>
      </p:sp>
      <p:sp>
        <p:nvSpPr>
          <p:cNvPr id="19460" name="TextBox 3"/>
          <p:cNvSpPr>
            <a:spLocks noChangeArrowheads="1"/>
          </p:cNvSpPr>
          <p:nvPr/>
        </p:nvSpPr>
        <p:spPr bwMode="auto">
          <a:xfrm>
            <a:off x="457200" y="4497388"/>
            <a:ext cx="8208963" cy="953453"/>
          </a:xfrm>
          <a:prstGeom prst="roundRect">
            <a:avLst>
              <a:gd name="adj" fmla="val 16667"/>
            </a:avLst>
          </a:prstGeom>
          <a:solidFill>
            <a:schemeClr val="accent1"/>
          </a:solidFill>
          <a:ln w="11430">
            <a:solidFill>
              <a:srgbClr val="1E768C"/>
            </a:solidFill>
            <a:miter lim="800000"/>
            <a:headEnd/>
            <a:tailEnd/>
          </a:ln>
        </p:spPr>
        <p:txBody>
          <a:bodyPr anchorCtr="1">
            <a:spAutoFit/>
          </a:bodyPr>
          <a:lstStyle/>
          <a:p>
            <a:pPr algn="ctr" defTabSz="457200">
              <a:spcAft>
                <a:spcPts val="1200"/>
              </a:spcAft>
            </a:pPr>
            <a:r>
              <a:rPr lang="en-GB" altLang="en-US" sz="2000" dirty="0">
                <a:solidFill>
                  <a:srgbClr val="FFFFFF"/>
                </a:solidFill>
              </a:rPr>
              <a:t>Doesn’t apply to all data (researchers to define as appropriate)</a:t>
            </a:r>
          </a:p>
          <a:p>
            <a:pPr algn="ctr" defTabSz="457200">
              <a:spcAft>
                <a:spcPts val="1200"/>
              </a:spcAft>
            </a:pPr>
            <a:r>
              <a:rPr lang="en-GB" altLang="en-US" sz="2000" dirty="0">
                <a:solidFill>
                  <a:srgbClr val="FFFFFF"/>
                </a:solidFill>
              </a:rPr>
              <a:t>Don’t have to share data if inappropriate  – exemptions apply</a:t>
            </a:r>
          </a:p>
        </p:txBody>
      </p:sp>
    </p:spTree>
    <p:extLst>
      <p:ext uri="{BB962C8B-B14F-4D97-AF65-F5344CB8AC3E}">
        <p14:creationId xmlns:p14="http://schemas.microsoft.com/office/powerpoint/2010/main" val="209284637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a:xfrm>
            <a:off x="467544" y="1268760"/>
            <a:ext cx="8075240" cy="5001419"/>
          </a:xfrm>
        </p:spPr>
        <p:txBody>
          <a:bodyPr>
            <a:normAutofit fontScale="92500" lnSpcReduction="10000"/>
          </a:bodyPr>
          <a:lstStyle/>
          <a:p>
            <a:pPr marL="457200" indent="-457200">
              <a:buFont typeface="Arial" panose="020B0604020202020204" pitchFamily="34" charset="0"/>
              <a:buChar char="•"/>
            </a:pPr>
            <a:r>
              <a:rPr lang="en-GB" sz="2400" dirty="0" smtClean="0"/>
              <a:t>Data Management Planning</a:t>
            </a:r>
            <a:endParaRPr lang="en-GB" sz="2400" dirty="0"/>
          </a:p>
          <a:p>
            <a:pPr marL="914400" lvl="1" indent="-457200">
              <a:buFont typeface="Calibri" panose="020F0502020204030204" pitchFamily="34" charset="0"/>
              <a:buChar char="–"/>
            </a:pPr>
            <a:r>
              <a:rPr lang="en-GB" sz="2000" dirty="0"/>
              <a:t>What is </a:t>
            </a:r>
            <a:r>
              <a:rPr lang="en-GB" sz="2000" dirty="0" smtClean="0"/>
              <a:t>a DMP?</a:t>
            </a:r>
            <a:endParaRPr lang="en-GB" sz="2000" dirty="0"/>
          </a:p>
          <a:p>
            <a:pPr marL="914400" lvl="1" indent="-457200">
              <a:buFont typeface="Calibri" panose="020F0502020204030204" pitchFamily="34" charset="0"/>
              <a:buChar char="–"/>
            </a:pPr>
            <a:r>
              <a:rPr lang="en-GB" sz="2000" dirty="0" smtClean="0"/>
              <a:t>Benefits and drivers</a:t>
            </a:r>
          </a:p>
          <a:p>
            <a:pPr marL="914400" lvl="1" indent="-457200">
              <a:buFont typeface="Calibri" panose="020F0502020204030204" pitchFamily="34" charset="0"/>
              <a:buChar char="–"/>
            </a:pPr>
            <a:r>
              <a:rPr lang="en-GB" sz="2000" dirty="0" smtClean="0"/>
              <a:t>How to plan?</a:t>
            </a:r>
          </a:p>
          <a:p>
            <a:pPr lvl="1" indent="0">
              <a:buNone/>
            </a:pPr>
            <a:endParaRPr lang="en-GB" sz="2000" dirty="0"/>
          </a:p>
          <a:p>
            <a:pPr marL="457200" indent="-457200">
              <a:buFont typeface="Arial" panose="020B0604020202020204" pitchFamily="34" charset="0"/>
              <a:buChar char="•"/>
            </a:pPr>
            <a:r>
              <a:rPr lang="en-GB" sz="2400" dirty="0"/>
              <a:t>The Horizon 2020 Open Research Data pilot</a:t>
            </a:r>
          </a:p>
          <a:p>
            <a:pPr marL="914400" lvl="1" indent="-457200">
              <a:buFont typeface="Calibri" panose="020F0502020204030204" pitchFamily="34" charset="0"/>
              <a:buChar char="–"/>
            </a:pPr>
            <a:r>
              <a:rPr lang="en-GB" sz="2000" dirty="0"/>
              <a:t>What is the scope?</a:t>
            </a:r>
          </a:p>
          <a:p>
            <a:pPr marL="914400" lvl="1" indent="-457200">
              <a:buFont typeface="Calibri" panose="020F0502020204030204" pitchFamily="34" charset="0"/>
              <a:buChar char="–"/>
            </a:pPr>
            <a:r>
              <a:rPr lang="en-GB" sz="2000" dirty="0"/>
              <a:t>What is required?</a:t>
            </a:r>
          </a:p>
          <a:p>
            <a:pPr marL="914400" lvl="1" indent="-457200">
              <a:buFont typeface="Calibri" panose="020F0502020204030204" pitchFamily="34" charset="0"/>
              <a:buChar char="–"/>
            </a:pPr>
            <a:r>
              <a:rPr lang="en-GB" sz="2000" dirty="0"/>
              <a:t>How and when to opt out?</a:t>
            </a:r>
          </a:p>
          <a:p>
            <a:pPr marL="914400" lvl="1" indent="-457200">
              <a:buFont typeface="Calibri" panose="020F0502020204030204" pitchFamily="34" charset="0"/>
              <a:buChar char="–"/>
            </a:pPr>
            <a:endParaRPr lang="en-GB" dirty="0" smtClean="0"/>
          </a:p>
          <a:p>
            <a:pPr marL="457200" indent="-457200">
              <a:buFont typeface="Arial" panose="020B0604020202020204" pitchFamily="34" charset="0"/>
              <a:buChar char="•"/>
            </a:pPr>
            <a:r>
              <a:rPr lang="en-GB" sz="2400" dirty="0" err="1" smtClean="0"/>
              <a:t>DMPonline</a:t>
            </a:r>
            <a:r>
              <a:rPr lang="en-GB" sz="2400" dirty="0" smtClean="0"/>
              <a:t>: tools and support</a:t>
            </a:r>
            <a:endParaRPr lang="en-GB" sz="2400" dirty="0"/>
          </a:p>
          <a:p>
            <a:pPr marL="914400" lvl="1" indent="-457200">
              <a:buFont typeface="Calibri" panose="020F0502020204030204" pitchFamily="34" charset="0"/>
              <a:buChar char="–"/>
            </a:pPr>
            <a:r>
              <a:rPr lang="en-GB" sz="2000" dirty="0" smtClean="0"/>
              <a:t>How the tool works</a:t>
            </a:r>
            <a:endParaRPr lang="en-GB" sz="2000" dirty="0"/>
          </a:p>
          <a:p>
            <a:pPr marL="914400" lvl="1" indent="-457200">
              <a:buFont typeface="Calibri" panose="020F0502020204030204" pitchFamily="34" charset="0"/>
              <a:buChar char="–"/>
            </a:pPr>
            <a:r>
              <a:rPr lang="en-GB" sz="2000" dirty="0" smtClean="0"/>
              <a:t>Customising </a:t>
            </a:r>
            <a:r>
              <a:rPr lang="en-GB" sz="2000" dirty="0" err="1" smtClean="0"/>
              <a:t>DMPonline</a:t>
            </a:r>
            <a:endParaRPr lang="en-GB" sz="2000" dirty="0"/>
          </a:p>
          <a:p>
            <a:pPr marL="914400" lvl="1" indent="-457200">
              <a:buFont typeface="Calibri" panose="020F0502020204030204" pitchFamily="34" charset="0"/>
              <a:buChar char="–"/>
            </a:pPr>
            <a:r>
              <a:rPr lang="en-GB" sz="2000" dirty="0" smtClean="0"/>
              <a:t>International collaboration and future directions</a:t>
            </a:r>
            <a:endParaRPr lang="en-GB" sz="2000" dirty="0"/>
          </a:p>
          <a:p>
            <a:pPr marL="914400" lvl="1" indent="-457200">
              <a:buFont typeface="Calibri" panose="020F0502020204030204" pitchFamily="34" charset="0"/>
              <a:buChar char="–"/>
            </a:pPr>
            <a:endParaRPr lang="en-GB" dirty="0"/>
          </a:p>
          <a:p>
            <a:pPr marL="914400" lvl="1" indent="-457200">
              <a:buFont typeface="Calibri" panose="020F0502020204030204" pitchFamily="34" charset="0"/>
              <a:buChar char="–"/>
            </a:pPr>
            <a:endParaRPr lang="en-GB" dirty="0"/>
          </a:p>
          <a:p>
            <a:pPr marL="914400" lvl="1" indent="-457200">
              <a:buFont typeface="Calibri" panose="020F0502020204030204" pitchFamily="34" charset="0"/>
              <a:buChar char="–"/>
            </a:pPr>
            <a:endParaRPr lang="en-GB" dirty="0" smtClean="0"/>
          </a:p>
          <a:p>
            <a:pPr marL="457200" indent="-457200"/>
            <a:endParaRPr lang="en-GB" dirty="0"/>
          </a:p>
        </p:txBody>
      </p:sp>
    </p:spTree>
    <p:extLst>
      <p:ext uri="{BB962C8B-B14F-4D97-AF65-F5344CB8AC3E}">
        <p14:creationId xmlns:p14="http://schemas.microsoft.com/office/powerpoint/2010/main" val="1279044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noGrp="1"/>
          </p:cNvSpPr>
          <p:nvPr>
            <p:ph type="title"/>
          </p:nvPr>
        </p:nvSpPr>
        <p:spPr>
          <a:xfrm>
            <a:off x="457200" y="339725"/>
            <a:ext cx="8467725" cy="688975"/>
          </a:xfrm>
        </p:spPr>
        <p:txBody>
          <a:bodyPr/>
          <a:lstStyle/>
          <a:p>
            <a:r>
              <a:rPr lang="en-GB" altLang="en-US" dirty="0"/>
              <a:t>Key requirements of the open data pilot </a:t>
            </a:r>
          </a:p>
        </p:txBody>
      </p:sp>
      <p:sp>
        <p:nvSpPr>
          <p:cNvPr id="20483" name="Content Placeholder 2"/>
          <p:cNvSpPr txBox="1">
            <a:spLocks noGrp="1"/>
          </p:cNvSpPr>
          <p:nvPr>
            <p:ph idx="1"/>
          </p:nvPr>
        </p:nvSpPr>
        <p:spPr>
          <a:xfrm>
            <a:off x="323528" y="1412776"/>
            <a:ext cx="8183562" cy="4657725"/>
          </a:xfrm>
        </p:spPr>
        <p:txBody>
          <a:bodyPr>
            <a:noAutofit/>
          </a:bodyPr>
          <a:lstStyle/>
          <a:p>
            <a:pPr marL="0" indent="0">
              <a:spcBef>
                <a:spcPts val="600"/>
              </a:spcBef>
              <a:spcAft>
                <a:spcPts val="1800"/>
              </a:spcAft>
              <a:buNone/>
              <a:defRPr/>
            </a:pPr>
            <a:r>
              <a:rPr lang="en-GB" sz="2400" dirty="0" smtClean="0"/>
              <a:t>Beneficiaries participating in the Pilot will:</a:t>
            </a:r>
          </a:p>
          <a:p>
            <a:pPr lvl="1" indent="-457200">
              <a:spcBef>
                <a:spcPts val="600"/>
              </a:spcBef>
              <a:spcAft>
                <a:spcPts val="1800"/>
              </a:spcAft>
              <a:buClrTx/>
              <a:defRPr/>
            </a:pPr>
            <a:r>
              <a:rPr lang="en-GB" sz="2400" dirty="0" smtClean="0"/>
              <a:t>Deposit data in a research data repository of their choice</a:t>
            </a:r>
          </a:p>
          <a:p>
            <a:pPr lvl="1" indent="-457200">
              <a:spcBef>
                <a:spcPts val="600"/>
              </a:spcBef>
              <a:spcAft>
                <a:spcPts val="1800"/>
              </a:spcAft>
              <a:buClrTx/>
              <a:defRPr/>
            </a:pPr>
            <a:r>
              <a:rPr lang="fr-BE" sz="2400" dirty="0" smtClean="0"/>
              <a:t>Take measures to make it possible for others to access, mine, exploit, reproduce and disseminate the data free of charge</a:t>
            </a:r>
            <a:endParaRPr lang="en-GB" sz="2400" dirty="0" smtClean="0"/>
          </a:p>
          <a:p>
            <a:pPr lvl="1" indent="-457200">
              <a:spcBef>
                <a:spcPts val="600"/>
              </a:spcBef>
              <a:spcAft>
                <a:spcPts val="1800"/>
              </a:spcAft>
              <a:buClrTx/>
              <a:defRPr/>
            </a:pPr>
            <a:r>
              <a:rPr lang="en-GB" sz="2400" dirty="0" smtClean="0"/>
              <a:t>Provide information about tools and instruments necessary for validating the results (where possible, provide the tools and instruments themselves</a:t>
            </a:r>
            <a:r>
              <a:rPr lang="en-GB" sz="2400" dirty="0" smtClean="0"/>
              <a:t>)</a:t>
            </a:r>
          </a:p>
          <a:p>
            <a:pPr lvl="1" indent="-457200">
              <a:spcBef>
                <a:spcPts val="600"/>
              </a:spcBef>
              <a:buClrTx/>
              <a:defRPr/>
            </a:pPr>
            <a:endParaRPr lang="en-GB" sz="2000" dirty="0" smtClean="0"/>
          </a:p>
          <a:p>
            <a:pPr marL="0" lvl="1" indent="0" algn="ctr">
              <a:spcBef>
                <a:spcPts val="600"/>
              </a:spcBef>
              <a:spcAft>
                <a:spcPts val="1800"/>
              </a:spcAft>
              <a:buClrTx/>
              <a:buNone/>
              <a:defRPr/>
            </a:pPr>
            <a:r>
              <a:rPr lang="en-GB" sz="2400" dirty="0"/>
              <a:t> </a:t>
            </a:r>
            <a:r>
              <a:rPr lang="en-GB" sz="2400" b="1" dirty="0" smtClean="0"/>
              <a:t>Document and explain all these plans in a DMP</a:t>
            </a:r>
            <a:endParaRPr lang="en-GB" sz="2400" b="1" dirty="0"/>
          </a:p>
        </p:txBody>
      </p:sp>
    </p:spTree>
    <p:extLst>
      <p:ext uri="{BB962C8B-B14F-4D97-AF65-F5344CB8AC3E}">
        <p14:creationId xmlns:p14="http://schemas.microsoft.com/office/powerpoint/2010/main" val="222185824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noGrp="1"/>
          </p:cNvSpPr>
          <p:nvPr>
            <p:ph type="title"/>
          </p:nvPr>
        </p:nvSpPr>
        <p:spPr/>
        <p:txBody>
          <a:bodyPr/>
          <a:lstStyle/>
          <a:p>
            <a:r>
              <a:rPr lang="en-GB" altLang="en-US" dirty="0"/>
              <a:t>Exemptions – reasons for opting out</a:t>
            </a:r>
          </a:p>
        </p:txBody>
      </p:sp>
      <p:sp>
        <p:nvSpPr>
          <p:cNvPr id="3" name="Content Placeholder 2"/>
          <p:cNvSpPr txBox="1">
            <a:spLocks noGrp="1"/>
          </p:cNvSpPr>
          <p:nvPr>
            <p:ph idx="1"/>
          </p:nvPr>
        </p:nvSpPr>
        <p:spPr>
          <a:xfrm>
            <a:off x="301625" y="1503363"/>
            <a:ext cx="8504238" cy="4862512"/>
          </a:xfrm>
        </p:spPr>
        <p:txBody>
          <a:bodyPr/>
          <a:lstStyle/>
          <a:p>
            <a:pPr marL="342900" indent="-342900" eaLnBrk="1" fontAlgn="auto" hangingPunct="1">
              <a:spcBef>
                <a:spcPts val="500"/>
              </a:spcBef>
              <a:spcAft>
                <a:spcPts val="0"/>
              </a:spcAft>
              <a:buFont typeface="Arial" panose="020B0604020202020204" pitchFamily="34" charset="0"/>
              <a:buChar char="•"/>
              <a:defRPr/>
            </a:pPr>
            <a:r>
              <a:rPr lang="en-GB" sz="2000" dirty="0" smtClean="0"/>
              <a:t>If results are expected to be commercially or industrially exploited</a:t>
            </a:r>
          </a:p>
          <a:p>
            <a:pPr marL="274320" indent="-274320" eaLnBrk="1" fontAlgn="auto" hangingPunct="1">
              <a:spcBef>
                <a:spcPts val="300"/>
              </a:spcBef>
              <a:spcAft>
                <a:spcPts val="0"/>
              </a:spcAft>
              <a:buFont typeface="Arial" panose="020B0604020202020204" pitchFamily="34" charset="0"/>
              <a:buChar char="•"/>
              <a:defRPr/>
            </a:pPr>
            <a:endParaRPr lang="en-GB" sz="1200" dirty="0" smtClean="0"/>
          </a:p>
          <a:p>
            <a:pPr marL="342900" indent="-342900" eaLnBrk="1" fontAlgn="auto" hangingPunct="1">
              <a:spcBef>
                <a:spcPts val="500"/>
              </a:spcBef>
              <a:spcAft>
                <a:spcPts val="0"/>
              </a:spcAft>
              <a:buFont typeface="Arial" panose="020B0604020202020204" pitchFamily="34" charset="0"/>
              <a:buChar char="•"/>
              <a:defRPr/>
            </a:pPr>
            <a:r>
              <a:rPr lang="en-GB" sz="2000" dirty="0" smtClean="0"/>
              <a:t>If participation is incompatible with the need for confidentiality in connection with security issues</a:t>
            </a:r>
          </a:p>
          <a:p>
            <a:pPr marL="274320" indent="-274320" eaLnBrk="1" fontAlgn="auto" hangingPunct="1">
              <a:spcBef>
                <a:spcPts val="500"/>
              </a:spcBef>
              <a:spcAft>
                <a:spcPts val="0"/>
              </a:spcAft>
              <a:buFont typeface="Arial" panose="020B0604020202020204" pitchFamily="34" charset="0"/>
              <a:buChar char="•"/>
              <a:defRPr/>
            </a:pPr>
            <a:endParaRPr lang="en-GB" sz="1200" dirty="0" smtClean="0"/>
          </a:p>
          <a:p>
            <a:pPr marL="342900" indent="-342900" eaLnBrk="1" fontAlgn="auto" hangingPunct="1">
              <a:spcBef>
                <a:spcPts val="500"/>
              </a:spcBef>
              <a:spcAft>
                <a:spcPts val="0"/>
              </a:spcAft>
              <a:buFont typeface="Arial" panose="020B0604020202020204" pitchFamily="34" charset="0"/>
              <a:buChar char="•"/>
              <a:defRPr/>
            </a:pPr>
            <a:r>
              <a:rPr lang="en-GB" sz="2000" dirty="0" smtClean="0"/>
              <a:t>Incompatible with existing rules on the protection of personal data</a:t>
            </a:r>
          </a:p>
          <a:p>
            <a:pPr marL="274320" indent="-274320" eaLnBrk="1" fontAlgn="auto" hangingPunct="1">
              <a:spcBef>
                <a:spcPts val="300"/>
              </a:spcBef>
              <a:spcAft>
                <a:spcPts val="0"/>
              </a:spcAft>
              <a:buFont typeface="Arial" panose="020B0604020202020204" pitchFamily="34" charset="0"/>
              <a:buChar char="•"/>
              <a:defRPr/>
            </a:pPr>
            <a:endParaRPr lang="en-GB" sz="1200" dirty="0" smtClean="0"/>
          </a:p>
          <a:p>
            <a:pPr marL="342900" indent="-342900" eaLnBrk="1" fontAlgn="auto" hangingPunct="1">
              <a:spcBef>
                <a:spcPts val="500"/>
              </a:spcBef>
              <a:spcAft>
                <a:spcPts val="0"/>
              </a:spcAft>
              <a:buFont typeface="Arial" panose="020B0604020202020204" pitchFamily="34" charset="0"/>
              <a:buChar char="•"/>
              <a:defRPr/>
            </a:pPr>
            <a:r>
              <a:rPr lang="en-GB" sz="2000" dirty="0" smtClean="0"/>
              <a:t>Would jeopardise the achievement of the main aim of the action</a:t>
            </a:r>
          </a:p>
          <a:p>
            <a:pPr marL="274320" indent="-274320" eaLnBrk="1" fontAlgn="auto" hangingPunct="1">
              <a:spcBef>
                <a:spcPts val="300"/>
              </a:spcBef>
              <a:spcAft>
                <a:spcPts val="0"/>
              </a:spcAft>
              <a:buFont typeface="Arial" panose="020B0604020202020204" pitchFamily="34" charset="0"/>
              <a:buChar char="•"/>
              <a:defRPr/>
            </a:pPr>
            <a:endParaRPr lang="en-GB" sz="1200" dirty="0" smtClean="0"/>
          </a:p>
          <a:p>
            <a:pPr marL="342900" indent="-342900" eaLnBrk="1" fontAlgn="auto" hangingPunct="1">
              <a:spcBef>
                <a:spcPts val="500"/>
              </a:spcBef>
              <a:spcAft>
                <a:spcPts val="0"/>
              </a:spcAft>
              <a:buFont typeface="Arial" panose="020B0604020202020204" pitchFamily="34" charset="0"/>
              <a:buChar char="•"/>
              <a:defRPr/>
            </a:pPr>
            <a:r>
              <a:rPr lang="en-GB" sz="2000" dirty="0" smtClean="0"/>
              <a:t>If the project will not generate / collect any research data</a:t>
            </a:r>
          </a:p>
          <a:p>
            <a:pPr marL="0" indent="0" eaLnBrk="1" fontAlgn="auto" hangingPunct="1">
              <a:spcBef>
                <a:spcPts val="300"/>
              </a:spcBef>
              <a:spcAft>
                <a:spcPts val="0"/>
              </a:spcAft>
              <a:buNone/>
              <a:defRPr/>
            </a:pPr>
            <a:r>
              <a:rPr lang="en-GB" sz="1200" dirty="0" smtClean="0"/>
              <a:t>   </a:t>
            </a:r>
          </a:p>
          <a:p>
            <a:pPr marL="342900" indent="-342900" eaLnBrk="1" fontAlgn="auto" hangingPunct="1">
              <a:spcBef>
                <a:spcPts val="500"/>
              </a:spcBef>
              <a:spcAft>
                <a:spcPts val="0"/>
              </a:spcAft>
              <a:buFont typeface="Arial" panose="020B0604020202020204" pitchFamily="34" charset="0"/>
              <a:buChar char="•"/>
              <a:defRPr/>
            </a:pPr>
            <a:r>
              <a:rPr lang="en-GB" sz="2000" dirty="0" smtClean="0"/>
              <a:t>If there are other legitimate reasons to not take part in the Pilot</a:t>
            </a:r>
          </a:p>
          <a:p>
            <a:pPr marL="274320" indent="-274320" eaLnBrk="1" fontAlgn="auto" hangingPunct="1">
              <a:spcBef>
                <a:spcPts val="400"/>
              </a:spcBef>
              <a:spcAft>
                <a:spcPts val="0"/>
              </a:spcAft>
              <a:buFont typeface="Wingdings 2"/>
              <a:buChar char=""/>
              <a:defRPr/>
            </a:pPr>
            <a:endParaRPr lang="en-GB" sz="1800" dirty="0" smtClean="0"/>
          </a:p>
          <a:p>
            <a:pPr marL="0" indent="-274320" algn="r" eaLnBrk="1" fontAlgn="auto" hangingPunct="1">
              <a:spcBef>
                <a:spcPts val="500"/>
              </a:spcBef>
              <a:spcAft>
                <a:spcPts val="0"/>
              </a:spcAft>
              <a:buFont typeface="Wingdings 2"/>
              <a:buNone/>
              <a:defRPr/>
            </a:pPr>
            <a:r>
              <a:rPr lang="en-GB" sz="2000" b="1" dirty="0" smtClean="0"/>
              <a:t>Can opt out at proposal stage OR during lifetime of project </a:t>
            </a:r>
          </a:p>
          <a:p>
            <a:pPr marL="0" indent="-274320" algn="r" eaLnBrk="1" fontAlgn="auto" hangingPunct="1">
              <a:spcBef>
                <a:spcPts val="500"/>
              </a:spcBef>
              <a:spcAft>
                <a:spcPts val="0"/>
              </a:spcAft>
              <a:buFont typeface="Wingdings 2"/>
              <a:buNone/>
              <a:defRPr/>
            </a:pPr>
            <a:r>
              <a:rPr lang="en-GB" sz="2000" b="1" dirty="0" smtClean="0"/>
              <a:t>Should describe issues in the project Data Management Plan</a:t>
            </a:r>
          </a:p>
        </p:txBody>
      </p:sp>
    </p:spTree>
    <p:extLst>
      <p:ext uri="{BB962C8B-B14F-4D97-AF65-F5344CB8AC3E}">
        <p14:creationId xmlns:p14="http://schemas.microsoft.com/office/powerpoint/2010/main" val="93285370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0648"/>
            <a:ext cx="9144000" cy="5428488"/>
          </a:xfrm>
          <a:prstGeom prst="rect">
            <a:avLst/>
          </a:prstGeom>
        </p:spPr>
      </p:pic>
    </p:spTree>
    <p:extLst>
      <p:ext uri="{BB962C8B-B14F-4D97-AF65-F5344CB8AC3E}">
        <p14:creationId xmlns:p14="http://schemas.microsoft.com/office/powerpoint/2010/main" val="38447488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556792"/>
            <a:ext cx="8280920" cy="5040560"/>
          </a:xfrm>
        </p:spPr>
        <p:txBody>
          <a:bodyPr>
            <a:normAutofit fontScale="77500" lnSpcReduction="20000"/>
          </a:bodyPr>
          <a:lstStyle/>
          <a:p>
            <a:pPr marL="342900" indent="-342900" defTabSz="457200">
              <a:spcBef>
                <a:spcPts val="1800"/>
              </a:spcBef>
              <a:spcAft>
                <a:spcPts val="1800"/>
              </a:spcAft>
              <a:buFont typeface="Arial" panose="020B0604020202020204" pitchFamily="34" charset="0"/>
              <a:buChar char="•"/>
            </a:pPr>
            <a:r>
              <a:rPr lang="en-GB" altLang="en-US" sz="3100" dirty="0">
                <a:latin typeface="+mn-lt"/>
              </a:rPr>
              <a:t>The Commission does NOT require applicants to submit a DMP at the proposal stage. </a:t>
            </a:r>
            <a:r>
              <a:rPr lang="en-GB" altLang="en-US" sz="3100" dirty="0" smtClean="0">
                <a:latin typeface="+mn-lt"/>
              </a:rPr>
              <a:t>It’s a </a:t>
            </a:r>
            <a:r>
              <a:rPr lang="en-GB" altLang="en-US" sz="3100" dirty="0">
                <a:latin typeface="+mn-lt"/>
              </a:rPr>
              <a:t>deliverable (due by month 6</a:t>
            </a:r>
            <a:r>
              <a:rPr lang="en-GB" altLang="en-US" sz="3100" dirty="0" smtClean="0">
                <a:latin typeface="+mn-lt"/>
              </a:rPr>
              <a:t>).</a:t>
            </a:r>
            <a:endParaRPr lang="en-GB" altLang="en-US" sz="3100" dirty="0">
              <a:latin typeface="+mn-lt"/>
            </a:endParaRPr>
          </a:p>
          <a:p>
            <a:pPr marL="342900" indent="-342900" defTabSz="457200">
              <a:spcBef>
                <a:spcPts val="1800"/>
              </a:spcBef>
              <a:spcAft>
                <a:spcPts val="1800"/>
              </a:spcAft>
              <a:buFont typeface="Arial" panose="020B0604020202020204" pitchFamily="34" charset="0"/>
              <a:buChar char="•"/>
            </a:pPr>
            <a:r>
              <a:rPr lang="en-GB" altLang="en-US" sz="3100" dirty="0">
                <a:latin typeface="+mn-lt"/>
              </a:rPr>
              <a:t>A DMP is therefore NOT part of the </a:t>
            </a:r>
            <a:r>
              <a:rPr lang="en-GB" altLang="en-US" sz="3100" dirty="0" smtClean="0">
                <a:latin typeface="+mn-lt"/>
              </a:rPr>
              <a:t>evaluation</a:t>
            </a:r>
            <a:endParaRPr lang="en-GB" altLang="en-US" sz="3100" dirty="0">
              <a:latin typeface="+mn-lt"/>
            </a:endParaRPr>
          </a:p>
          <a:p>
            <a:pPr marL="342900" indent="-342900" defTabSz="457200">
              <a:spcBef>
                <a:spcPts val="1800"/>
              </a:spcBef>
              <a:spcAft>
                <a:spcPts val="1800"/>
              </a:spcAft>
              <a:buFont typeface="Arial" panose="020B0604020202020204" pitchFamily="34" charset="0"/>
              <a:buChar char="•"/>
            </a:pPr>
            <a:r>
              <a:rPr lang="en-GB" altLang="en-US" sz="3100" dirty="0" smtClean="0">
                <a:latin typeface="+mn-lt"/>
              </a:rPr>
              <a:t>Optional section on data management in proposal is worth doing, especially to help justify costs</a:t>
            </a:r>
            <a:endParaRPr lang="en-GB" altLang="en-US" sz="3100" dirty="0">
              <a:latin typeface="+mn-lt"/>
            </a:endParaRPr>
          </a:p>
          <a:p>
            <a:pPr marL="342900" indent="-342900" defTabSz="457200">
              <a:spcBef>
                <a:spcPts val="1800"/>
              </a:spcBef>
              <a:spcAft>
                <a:spcPts val="1800"/>
              </a:spcAft>
              <a:buFont typeface="Arial" panose="020B0604020202020204" pitchFamily="34" charset="0"/>
              <a:buChar char="•"/>
            </a:pPr>
            <a:r>
              <a:rPr lang="en-GB" altLang="en-US" sz="3100" dirty="0" smtClean="0">
                <a:latin typeface="+mn-lt"/>
              </a:rPr>
              <a:t>A </a:t>
            </a:r>
            <a:r>
              <a:rPr lang="en-GB" altLang="en-US" sz="3100" dirty="0">
                <a:latin typeface="+mn-lt"/>
              </a:rPr>
              <a:t>DMP is a </a:t>
            </a:r>
            <a:r>
              <a:rPr lang="en-GB" altLang="en-US" sz="3100" dirty="0" smtClean="0">
                <a:latin typeface="+mn-lt"/>
              </a:rPr>
              <a:t>living or “active</a:t>
            </a:r>
            <a:r>
              <a:rPr lang="en-GB" altLang="en-US" sz="3100" dirty="0">
                <a:latin typeface="+mn-lt"/>
              </a:rPr>
              <a:t>” </a:t>
            </a:r>
            <a:r>
              <a:rPr lang="en-GB" altLang="en-US" sz="3100" dirty="0" smtClean="0">
                <a:latin typeface="+mn-lt"/>
              </a:rPr>
              <a:t>document that should be updated whenever important changes occur (or at review times)</a:t>
            </a:r>
          </a:p>
          <a:p>
            <a:pPr marL="342900" indent="-342900" defTabSz="457200">
              <a:spcBef>
                <a:spcPts val="1800"/>
              </a:spcBef>
              <a:spcAft>
                <a:spcPts val="1800"/>
              </a:spcAft>
              <a:buFont typeface="Arial" panose="020B0604020202020204" pitchFamily="34" charset="0"/>
              <a:buChar char="•"/>
            </a:pPr>
            <a:r>
              <a:rPr lang="en-GB" altLang="en-US" sz="3100" dirty="0" smtClean="0">
                <a:latin typeface="+mn-lt"/>
              </a:rPr>
              <a:t>DMPs available online are typically quite long, but don’t necessarily have to be</a:t>
            </a:r>
            <a:endParaRPr lang="en-GB" altLang="en-US" sz="3100" dirty="0">
              <a:latin typeface="+mn-lt"/>
            </a:endParaRPr>
          </a:p>
        </p:txBody>
      </p:sp>
      <p:sp>
        <p:nvSpPr>
          <p:cNvPr id="3" name="Title 2"/>
          <p:cNvSpPr>
            <a:spLocks noGrp="1"/>
          </p:cNvSpPr>
          <p:nvPr>
            <p:ph type="title"/>
          </p:nvPr>
        </p:nvSpPr>
        <p:spPr>
          <a:xfrm>
            <a:off x="395536" y="332656"/>
            <a:ext cx="8208912" cy="792162"/>
          </a:xfrm>
        </p:spPr>
        <p:txBody>
          <a:bodyPr/>
          <a:lstStyle/>
          <a:p>
            <a:r>
              <a:rPr lang="en-GB" dirty="0" smtClean="0"/>
              <a:t>Key differences </a:t>
            </a:r>
            <a:r>
              <a:rPr lang="en-GB" dirty="0" smtClean="0"/>
              <a:t>with DMPs in </a:t>
            </a:r>
            <a:r>
              <a:rPr lang="en-GB" dirty="0" smtClean="0"/>
              <a:t>H2020</a:t>
            </a:r>
            <a:endParaRPr lang="en-GB" dirty="0"/>
          </a:p>
        </p:txBody>
      </p:sp>
    </p:spTree>
    <p:extLst>
      <p:ext uri="{BB962C8B-B14F-4D97-AF65-F5344CB8AC3E}">
        <p14:creationId xmlns:p14="http://schemas.microsoft.com/office/powerpoint/2010/main" val="2994412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title"/>
          </p:nvPr>
        </p:nvSpPr>
        <p:spPr>
          <a:xfrm>
            <a:off x="251520" y="404664"/>
            <a:ext cx="8363272" cy="683994"/>
          </a:xfrm>
        </p:spPr>
        <p:txBody>
          <a:bodyPr>
            <a:noAutofit/>
          </a:bodyPr>
          <a:lstStyle/>
          <a:p>
            <a:pPr eaLnBrk="1" hangingPunct="1"/>
            <a:r>
              <a:rPr lang="en-GB" altLang="en-US" dirty="0" smtClean="0"/>
              <a:t>A FAIR approach to DMPs</a:t>
            </a:r>
            <a:endParaRPr lang="en-GB" altLang="en-US" dirty="0"/>
          </a:p>
        </p:txBody>
      </p:sp>
      <p:sp>
        <p:nvSpPr>
          <p:cNvPr id="23555" name="Content Placeholder 2"/>
          <p:cNvSpPr txBox="1">
            <a:spLocks noGrp="1"/>
          </p:cNvSpPr>
          <p:nvPr>
            <p:ph idx="1"/>
          </p:nvPr>
        </p:nvSpPr>
        <p:spPr>
          <a:xfrm>
            <a:off x="395536" y="1242391"/>
            <a:ext cx="8136904" cy="5544616"/>
          </a:xfrm>
        </p:spPr>
        <p:txBody>
          <a:bodyPr>
            <a:noAutofit/>
          </a:bodyPr>
          <a:lstStyle/>
          <a:p>
            <a:r>
              <a:rPr lang="en-GB" sz="2400" b="1" dirty="0" smtClean="0"/>
              <a:t>F</a:t>
            </a:r>
            <a:r>
              <a:rPr lang="en-GB" sz="2400" dirty="0" smtClean="0"/>
              <a:t>indable</a:t>
            </a:r>
          </a:p>
          <a:p>
            <a:pPr lvl="1">
              <a:buClrTx/>
              <a:buFont typeface="Calibri" pitchFamily="34" charset="0"/>
              <a:buChar char="–"/>
            </a:pPr>
            <a:r>
              <a:rPr lang="en-GB" sz="1800" i="1" dirty="0" smtClean="0"/>
              <a:t>Assign persistent IDs, provide metadata, register in a searchable resource... </a:t>
            </a:r>
          </a:p>
          <a:p>
            <a:pPr lvl="1">
              <a:buClrTx/>
              <a:buFont typeface="Calibri" pitchFamily="34" charset="0"/>
              <a:buChar char="–"/>
            </a:pPr>
            <a:endParaRPr lang="en-GB" sz="400" i="1" dirty="0" smtClean="0"/>
          </a:p>
          <a:p>
            <a:r>
              <a:rPr lang="en-GB" sz="2400" b="1" dirty="0" smtClean="0"/>
              <a:t>A</a:t>
            </a:r>
            <a:r>
              <a:rPr lang="en-GB" sz="2400" dirty="0" smtClean="0"/>
              <a:t>ccessible</a:t>
            </a:r>
          </a:p>
          <a:p>
            <a:pPr lvl="1">
              <a:buClrTx/>
              <a:buFont typeface="Calibri" pitchFamily="34" charset="0"/>
              <a:buChar char="–"/>
            </a:pPr>
            <a:r>
              <a:rPr lang="en-GB" sz="1800" i="1" dirty="0" smtClean="0"/>
              <a:t>Retrievable by their ID using a standard protocol, metadata remain accessible even if data aren’t...</a:t>
            </a:r>
          </a:p>
          <a:p>
            <a:pPr lvl="1">
              <a:buClrTx/>
              <a:buFont typeface="Calibri" pitchFamily="34" charset="0"/>
              <a:buChar char="–"/>
            </a:pPr>
            <a:endParaRPr lang="en-GB" sz="400" i="1" dirty="0" smtClean="0"/>
          </a:p>
          <a:p>
            <a:r>
              <a:rPr lang="en-GB" sz="2400" b="1" dirty="0" smtClean="0"/>
              <a:t>I</a:t>
            </a:r>
            <a:r>
              <a:rPr lang="en-GB" sz="2400" dirty="0" smtClean="0"/>
              <a:t>nteroperable</a:t>
            </a:r>
          </a:p>
          <a:p>
            <a:pPr lvl="1">
              <a:buClrTx/>
              <a:buFont typeface="Calibri" pitchFamily="34" charset="0"/>
              <a:buChar char="–"/>
            </a:pPr>
            <a:r>
              <a:rPr lang="en-GB" sz="1800" i="1" dirty="0" smtClean="0"/>
              <a:t>Use formal, broadly applicable languages, standard vocabularies...</a:t>
            </a:r>
          </a:p>
          <a:p>
            <a:pPr lvl="1">
              <a:buClrTx/>
              <a:buFont typeface="Calibri" pitchFamily="34" charset="0"/>
              <a:buChar char="–"/>
            </a:pPr>
            <a:endParaRPr lang="en-GB" sz="400" i="1" dirty="0" smtClean="0"/>
          </a:p>
          <a:p>
            <a:r>
              <a:rPr lang="en-GB" sz="2400" b="1" dirty="0" smtClean="0"/>
              <a:t>R</a:t>
            </a:r>
            <a:r>
              <a:rPr lang="en-GB" sz="2400" dirty="0" smtClean="0"/>
              <a:t>eusable</a:t>
            </a:r>
          </a:p>
          <a:p>
            <a:pPr lvl="1">
              <a:buClrTx/>
              <a:buFont typeface="Calibri" pitchFamily="34" charset="0"/>
              <a:buChar char="–"/>
            </a:pPr>
            <a:r>
              <a:rPr lang="en-GB" sz="1800" i="1" dirty="0" smtClean="0"/>
              <a:t>Rich metadata, clear licences, </a:t>
            </a:r>
            <a:endParaRPr lang="en-GB" sz="1800" i="1" dirty="0"/>
          </a:p>
          <a:p>
            <a:pPr marL="274320" lvl="1" indent="0">
              <a:buClrTx/>
              <a:buNone/>
            </a:pPr>
            <a:r>
              <a:rPr lang="en-GB" sz="1800" i="1" dirty="0" smtClean="0"/>
              <a:t>   community standards</a:t>
            </a:r>
          </a:p>
          <a:p>
            <a:pPr marL="274320" lvl="1" indent="0">
              <a:buClrTx/>
              <a:buNone/>
            </a:pPr>
            <a:r>
              <a:rPr lang="en-GB" sz="1800" i="1" dirty="0"/>
              <a:t> </a:t>
            </a:r>
            <a:r>
              <a:rPr lang="en-GB" sz="1800" i="1" dirty="0" smtClean="0"/>
              <a:t>  provenance...</a:t>
            </a:r>
          </a:p>
          <a:p>
            <a:pPr algn="ctr">
              <a:buNone/>
            </a:pPr>
            <a:endParaRPr lang="en-GB" sz="400" dirty="0" smtClean="0">
              <a:hlinkClick r:id="rId3"/>
            </a:endParaRPr>
          </a:p>
          <a:p>
            <a:pPr>
              <a:buNone/>
            </a:pPr>
            <a:r>
              <a:rPr lang="en-GB" sz="1600" dirty="0" smtClean="0">
                <a:hlinkClick r:id="rId3"/>
              </a:rPr>
              <a:t>www.force11.org/group/fairgroup/</a:t>
            </a:r>
          </a:p>
          <a:p>
            <a:pPr>
              <a:buNone/>
            </a:pPr>
            <a:r>
              <a:rPr lang="en-GB" sz="1600" dirty="0" err="1" smtClean="0">
                <a:hlinkClick r:id="rId3"/>
              </a:rPr>
              <a:t>fairprinciples</a:t>
            </a:r>
            <a:endParaRPr lang="en-GB" altLang="en-US" sz="1600" dirty="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334" t="17221" r="2058" b="7373"/>
          <a:stretch/>
        </p:blipFill>
        <p:spPr>
          <a:xfrm>
            <a:off x="3923928" y="4401672"/>
            <a:ext cx="5031813" cy="2380890"/>
          </a:xfrm>
          <a:prstGeom prst="rect">
            <a:avLst/>
          </a:prstGeom>
        </p:spPr>
      </p:pic>
    </p:spTree>
    <p:extLst>
      <p:ext uri="{BB962C8B-B14F-4D97-AF65-F5344CB8AC3E}">
        <p14:creationId xmlns:p14="http://schemas.microsoft.com/office/powerpoint/2010/main" val="217094196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6856" y="1195753"/>
            <a:ext cx="8229600" cy="5662247"/>
          </a:xfrm>
        </p:spPr>
        <p:txBody>
          <a:bodyPr>
            <a:normAutofit fontScale="85000" lnSpcReduction="20000"/>
          </a:bodyPr>
          <a:lstStyle/>
          <a:p>
            <a:pPr marL="457200" indent="-457200">
              <a:lnSpc>
                <a:spcPct val="110000"/>
              </a:lnSpc>
              <a:spcAft>
                <a:spcPts val="600"/>
              </a:spcAft>
              <a:buFont typeface="+mj-lt"/>
              <a:buAutoNum type="arabicPeriod"/>
            </a:pPr>
            <a:r>
              <a:rPr lang="en-GB" sz="2600" dirty="0" smtClean="0">
                <a:latin typeface="Calibri" panose="020F0502020204030204" pitchFamily="34" charset="0"/>
              </a:rPr>
              <a:t>Data summary</a:t>
            </a:r>
          </a:p>
          <a:p>
            <a:pPr marL="457200" indent="-457200">
              <a:lnSpc>
                <a:spcPct val="110000"/>
              </a:lnSpc>
              <a:spcAft>
                <a:spcPts val="600"/>
              </a:spcAft>
              <a:buFont typeface="+mj-lt"/>
              <a:buAutoNum type="arabicPeriod"/>
            </a:pPr>
            <a:r>
              <a:rPr lang="en-GB" sz="2600" dirty="0" smtClean="0">
                <a:latin typeface="Calibri" panose="020F0502020204030204" pitchFamily="34" charset="0"/>
              </a:rPr>
              <a:t>FAIR data</a:t>
            </a:r>
          </a:p>
          <a:p>
            <a:pPr marL="468000" lvl="1" indent="0">
              <a:lnSpc>
                <a:spcPct val="110000"/>
              </a:lnSpc>
              <a:spcAft>
                <a:spcPts val="600"/>
              </a:spcAft>
              <a:buNone/>
            </a:pPr>
            <a:r>
              <a:rPr lang="en-GB" sz="2600" dirty="0">
                <a:latin typeface="Calibri" panose="020F0502020204030204" pitchFamily="34" charset="0"/>
              </a:rPr>
              <a:t>2.1	Making data findable, including provisions for metadata </a:t>
            </a:r>
          </a:p>
          <a:p>
            <a:pPr marL="468000" lvl="1" indent="0">
              <a:lnSpc>
                <a:spcPct val="110000"/>
              </a:lnSpc>
              <a:spcAft>
                <a:spcPts val="600"/>
              </a:spcAft>
              <a:buNone/>
            </a:pPr>
            <a:r>
              <a:rPr lang="en-GB" sz="2600" dirty="0">
                <a:latin typeface="Calibri" panose="020F0502020204030204" pitchFamily="34" charset="0"/>
              </a:rPr>
              <a:t>2.2 	Making data openly accessible</a:t>
            </a:r>
          </a:p>
          <a:p>
            <a:pPr marL="468000" lvl="1" indent="0">
              <a:lnSpc>
                <a:spcPct val="110000"/>
              </a:lnSpc>
              <a:spcAft>
                <a:spcPts val="600"/>
              </a:spcAft>
              <a:buNone/>
            </a:pPr>
            <a:r>
              <a:rPr lang="en-GB" sz="2600" dirty="0">
                <a:latin typeface="Calibri" panose="020F0502020204030204" pitchFamily="34" charset="0"/>
              </a:rPr>
              <a:t>2.3	Making data interoperable </a:t>
            </a:r>
          </a:p>
          <a:p>
            <a:pPr marL="468000" lvl="1" indent="0">
              <a:lnSpc>
                <a:spcPct val="110000"/>
              </a:lnSpc>
              <a:spcAft>
                <a:spcPts val="600"/>
              </a:spcAft>
              <a:buNone/>
            </a:pPr>
            <a:r>
              <a:rPr lang="en-GB" sz="2600" dirty="0">
                <a:latin typeface="Calibri" panose="020F0502020204030204" pitchFamily="34" charset="0"/>
              </a:rPr>
              <a:t>2.4	Increase data re-use (through clarifying licences</a:t>
            </a:r>
            <a:r>
              <a:rPr lang="en-GB" sz="2600" dirty="0" smtClean="0">
                <a:latin typeface="Calibri" panose="020F0502020204030204" pitchFamily="34" charset="0"/>
              </a:rPr>
              <a:t>)</a:t>
            </a:r>
          </a:p>
          <a:p>
            <a:pPr marL="457200" indent="-457200">
              <a:lnSpc>
                <a:spcPct val="110000"/>
              </a:lnSpc>
              <a:spcAft>
                <a:spcPts val="600"/>
              </a:spcAft>
              <a:buFont typeface="+mj-lt"/>
              <a:buAutoNum type="arabicPeriod" startAt="3"/>
            </a:pPr>
            <a:r>
              <a:rPr lang="en-GB" sz="2600" dirty="0" smtClean="0">
                <a:latin typeface="Calibri" panose="020F0502020204030204" pitchFamily="34" charset="0"/>
              </a:rPr>
              <a:t>Allocation of resources</a:t>
            </a:r>
          </a:p>
          <a:p>
            <a:pPr marL="457200" indent="-457200">
              <a:lnSpc>
                <a:spcPct val="110000"/>
              </a:lnSpc>
              <a:spcAft>
                <a:spcPts val="600"/>
              </a:spcAft>
              <a:buFont typeface="+mj-lt"/>
              <a:buAutoNum type="arabicPeriod" startAt="3"/>
            </a:pPr>
            <a:r>
              <a:rPr lang="en-GB" sz="2600" dirty="0" smtClean="0">
                <a:latin typeface="Calibri" panose="020F0502020204030204" pitchFamily="34" charset="0"/>
              </a:rPr>
              <a:t>Data security</a:t>
            </a:r>
          </a:p>
          <a:p>
            <a:pPr marL="457200" indent="-457200">
              <a:lnSpc>
                <a:spcPct val="110000"/>
              </a:lnSpc>
              <a:spcAft>
                <a:spcPts val="600"/>
              </a:spcAft>
              <a:buFont typeface="+mj-lt"/>
              <a:buAutoNum type="arabicPeriod" startAt="3"/>
            </a:pPr>
            <a:r>
              <a:rPr lang="en-GB" sz="2600" dirty="0" smtClean="0">
                <a:latin typeface="Calibri" panose="020F0502020204030204" pitchFamily="34" charset="0"/>
              </a:rPr>
              <a:t>Ethical aspects</a:t>
            </a:r>
          </a:p>
          <a:p>
            <a:pPr marL="457200" indent="-457200">
              <a:lnSpc>
                <a:spcPct val="110000"/>
              </a:lnSpc>
              <a:spcAft>
                <a:spcPts val="600"/>
              </a:spcAft>
              <a:buFont typeface="+mj-lt"/>
              <a:buAutoNum type="arabicPeriod" startAt="3"/>
            </a:pPr>
            <a:r>
              <a:rPr lang="en-GB" sz="2600" dirty="0" smtClean="0">
                <a:latin typeface="Calibri" panose="020F0502020204030204" pitchFamily="34" charset="0"/>
              </a:rPr>
              <a:t>Other issues</a:t>
            </a:r>
          </a:p>
          <a:p>
            <a:pPr marL="0" indent="0">
              <a:lnSpc>
                <a:spcPct val="110000"/>
              </a:lnSpc>
              <a:spcAft>
                <a:spcPts val="600"/>
              </a:spcAft>
              <a:buNone/>
            </a:pPr>
            <a:endParaRPr lang="en-GB" sz="1200" dirty="0" smtClean="0">
              <a:latin typeface="Calibri" panose="020F0502020204030204" pitchFamily="34" charset="0"/>
            </a:endParaRPr>
          </a:p>
          <a:p>
            <a:pPr marL="0" indent="0">
              <a:lnSpc>
                <a:spcPct val="110000"/>
              </a:lnSpc>
              <a:spcAft>
                <a:spcPts val="600"/>
              </a:spcAft>
              <a:buNone/>
            </a:pPr>
            <a:r>
              <a:rPr lang="en-GB" dirty="0">
                <a:latin typeface="Calibri" panose="020F0502020204030204" pitchFamily="34" charset="0"/>
                <a:hlinkClick r:id="rId2"/>
              </a:rPr>
              <a:t>http://</a:t>
            </a:r>
            <a:r>
              <a:rPr lang="en-GB" dirty="0" smtClean="0">
                <a:latin typeface="Calibri" panose="020F0502020204030204" pitchFamily="34" charset="0"/>
                <a:hlinkClick r:id="rId2"/>
              </a:rPr>
              <a:t>ec.europa.eu/research/participants/data/ref/h2020/grants_manual/hi/oa_pilot/h2020-hi-oa-data-mgt_en.pdf</a:t>
            </a:r>
            <a:r>
              <a:rPr lang="en-GB" dirty="0" smtClean="0">
                <a:latin typeface="Calibri" panose="020F0502020204030204" pitchFamily="34" charset="0"/>
              </a:rPr>
              <a:t> </a:t>
            </a:r>
          </a:p>
        </p:txBody>
      </p:sp>
      <p:sp>
        <p:nvSpPr>
          <p:cNvPr id="3" name="Title 2"/>
          <p:cNvSpPr>
            <a:spLocks noGrp="1"/>
          </p:cNvSpPr>
          <p:nvPr>
            <p:ph type="title"/>
          </p:nvPr>
        </p:nvSpPr>
        <p:spPr>
          <a:xfrm>
            <a:off x="971600" y="260648"/>
            <a:ext cx="7304856" cy="792162"/>
          </a:xfrm>
        </p:spPr>
        <p:txBody>
          <a:bodyPr/>
          <a:lstStyle/>
          <a:p>
            <a:r>
              <a:rPr lang="en-GB" dirty="0" smtClean="0"/>
              <a:t>H2020 template</a:t>
            </a:r>
            <a:endParaRPr lang="en-GB" dirty="0"/>
          </a:p>
        </p:txBody>
      </p:sp>
    </p:spTree>
    <p:extLst>
      <p:ext uri="{BB962C8B-B14F-4D97-AF65-F5344CB8AC3E}">
        <p14:creationId xmlns:p14="http://schemas.microsoft.com/office/powerpoint/2010/main" val="29773929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Reviewing DMPs in H2020</a:t>
            </a:r>
            <a:endParaRPr lang="en-GB" dirty="0"/>
          </a:p>
        </p:txBody>
      </p:sp>
      <p:sp>
        <p:nvSpPr>
          <p:cNvPr id="3" name="Content Placeholder 2"/>
          <p:cNvSpPr>
            <a:spLocks noGrp="1"/>
          </p:cNvSpPr>
          <p:nvPr>
            <p:ph idx="1"/>
          </p:nvPr>
        </p:nvSpPr>
        <p:spPr>
          <a:xfrm>
            <a:off x="457200" y="1412776"/>
            <a:ext cx="7859216" cy="4713387"/>
          </a:xfrm>
        </p:spPr>
        <p:txBody>
          <a:bodyPr>
            <a:normAutofit/>
          </a:bodyPr>
          <a:lstStyle/>
          <a:p>
            <a:pPr marL="457200" indent="-457200">
              <a:spcAft>
                <a:spcPts val="2400"/>
              </a:spcAft>
              <a:buFont typeface="Arial" panose="020B0604020202020204" pitchFamily="34" charset="0"/>
              <a:buChar char="•"/>
            </a:pPr>
            <a:r>
              <a:rPr lang="en-GB" sz="2400" dirty="0" smtClean="0"/>
              <a:t>DMPs are a deliverable, checked primarily by project officers and in some cases external reviewers too</a:t>
            </a:r>
          </a:p>
          <a:p>
            <a:pPr marL="457200" indent="-457200">
              <a:spcAft>
                <a:spcPts val="2400"/>
              </a:spcAft>
              <a:buFont typeface="Arial" panose="020B0604020202020204" pitchFamily="34" charset="0"/>
              <a:buChar char="•"/>
            </a:pPr>
            <a:r>
              <a:rPr lang="en-GB" sz="2400" dirty="0" smtClean="0"/>
              <a:t>Guidelines are being developed to give reviewers pointers on what to check. These are based on </a:t>
            </a:r>
            <a:r>
              <a:rPr lang="en-GB" sz="2400" smtClean="0"/>
              <a:t>the template.</a:t>
            </a:r>
            <a:endParaRPr lang="en-GB" sz="2400" dirty="0" smtClean="0"/>
          </a:p>
          <a:p>
            <a:pPr marL="457200" indent="-457200">
              <a:spcAft>
                <a:spcPts val="2400"/>
              </a:spcAft>
              <a:buFont typeface="Arial" panose="020B0604020202020204" pitchFamily="34" charset="0"/>
              <a:buChar char="•"/>
            </a:pPr>
            <a:r>
              <a:rPr lang="en-GB" sz="2400" dirty="0" smtClean="0"/>
              <a:t>The reviewer has access to the full project documentation</a:t>
            </a:r>
          </a:p>
          <a:p>
            <a:pPr marL="457200" indent="-457200">
              <a:spcAft>
                <a:spcPts val="2400"/>
              </a:spcAft>
              <a:buFont typeface="Arial" panose="020B0604020202020204" pitchFamily="34" charset="0"/>
              <a:buChar char="•"/>
            </a:pPr>
            <a:r>
              <a:rPr lang="en-GB" sz="2400" dirty="0" smtClean="0"/>
              <a:t>Process is only just evolving and this is a pilot so feedback may be variable initially</a:t>
            </a:r>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1" y="5047664"/>
            <a:ext cx="2342008" cy="1731830"/>
          </a:xfrm>
          <a:prstGeom prst="rect">
            <a:avLst/>
          </a:prstGeom>
        </p:spPr>
      </p:pic>
    </p:spTree>
    <p:extLst>
      <p:ext uri="{BB962C8B-B14F-4D97-AF65-F5344CB8AC3E}">
        <p14:creationId xmlns:p14="http://schemas.microsoft.com/office/powerpoint/2010/main" val="1494470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6017" y="1484784"/>
            <a:ext cx="4176464" cy="4281339"/>
          </a:xfrm>
        </p:spPr>
        <p:txBody>
          <a:bodyPr/>
          <a:lstStyle/>
          <a:p>
            <a:pPr marL="0" lvl="1" indent="0" algn="ctr">
              <a:spcAft>
                <a:spcPts val="600"/>
              </a:spcAft>
              <a:buClrTx/>
              <a:buNone/>
            </a:pPr>
            <a:r>
              <a:rPr lang="fr-BE" sz="3600" b="1" dirty="0" smtClean="0"/>
              <a:t>Approach: </a:t>
            </a:r>
          </a:p>
          <a:p>
            <a:pPr marL="0" lvl="1" indent="0" algn="ctr">
              <a:spcAft>
                <a:spcPts val="600"/>
              </a:spcAft>
              <a:buClrTx/>
              <a:buNone/>
            </a:pPr>
            <a:r>
              <a:rPr lang="fr-BE" sz="3600" b="1" dirty="0" smtClean="0"/>
              <a:t>as open as possible, as closed as necessary</a:t>
            </a:r>
            <a:endParaRPr lang="en-GB" sz="3600" b="1" dirty="0" smtClean="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272"/>
            <a:ext cx="4602364" cy="6916271"/>
          </a:xfrm>
          <a:prstGeom prst="rect">
            <a:avLst/>
          </a:prstGeom>
        </p:spPr>
      </p:pic>
      <p:sp>
        <p:nvSpPr>
          <p:cNvPr id="5" name="TextBox 4"/>
          <p:cNvSpPr txBox="1"/>
          <p:nvPr/>
        </p:nvSpPr>
        <p:spPr>
          <a:xfrm>
            <a:off x="5063099" y="6194921"/>
            <a:ext cx="3961260" cy="461665"/>
          </a:xfrm>
          <a:prstGeom prst="rect">
            <a:avLst/>
          </a:prstGeom>
          <a:noFill/>
        </p:spPr>
        <p:txBody>
          <a:bodyPr wrap="square" rtlCol="0">
            <a:spAutoFit/>
          </a:bodyPr>
          <a:lstStyle/>
          <a:p>
            <a:r>
              <a:rPr lang="en-GB" sz="1200" dirty="0" smtClean="0"/>
              <a:t>Image: ‘Balancing rocks’ by Viewminder</a:t>
            </a:r>
            <a:r>
              <a:rPr lang="en-GB" sz="1200" dirty="0"/>
              <a:t> CC-BY-SA-ND </a:t>
            </a:r>
            <a:r>
              <a:rPr lang="en-GB" sz="1200" dirty="0" smtClean="0"/>
              <a:t>www.flickr.com/photos/light_seeker/7780857224</a:t>
            </a:r>
            <a:endParaRPr lang="en-GB" sz="1200" dirty="0"/>
          </a:p>
        </p:txBody>
      </p:sp>
    </p:spTree>
    <p:extLst>
      <p:ext uri="{BB962C8B-B14F-4D97-AF65-F5344CB8AC3E}">
        <p14:creationId xmlns:p14="http://schemas.microsoft.com/office/powerpoint/2010/main" val="17737557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txBox="1">
            <a:spLocks noGrp="1"/>
          </p:cNvSpPr>
          <p:nvPr>
            <p:ph type="title"/>
          </p:nvPr>
        </p:nvSpPr>
        <p:spPr>
          <a:xfrm>
            <a:off x="395536" y="332656"/>
            <a:ext cx="8363272" cy="683994"/>
          </a:xfrm>
        </p:spPr>
        <p:txBody>
          <a:bodyPr/>
          <a:lstStyle/>
          <a:p>
            <a:r>
              <a:rPr lang="en-GB" dirty="0" smtClean="0"/>
              <a:t>The EC Open Research Data pilot</a:t>
            </a:r>
            <a:endParaRPr lang="en-GB" altLang="en-US" dirty="0" smtClean="0"/>
          </a:p>
        </p:txBody>
      </p:sp>
      <p:sp>
        <p:nvSpPr>
          <p:cNvPr id="16387" name="Text Placeholder 4"/>
          <p:cNvSpPr txBox="1">
            <a:spLocks noGrp="1"/>
          </p:cNvSpPr>
          <p:nvPr>
            <p:ph idx="1"/>
          </p:nvPr>
        </p:nvSpPr>
        <p:spPr>
          <a:xfrm>
            <a:off x="323529" y="1268760"/>
            <a:ext cx="8208911" cy="5256584"/>
          </a:xfrm>
        </p:spPr>
        <p:txBody>
          <a:bodyPr>
            <a:noAutofit/>
          </a:bodyPr>
          <a:lstStyle/>
          <a:p>
            <a:pPr marL="342900" indent="-342900"/>
            <a:r>
              <a:rPr lang="en-GB" b="1" dirty="0" smtClean="0"/>
              <a:t>Key sources of information</a:t>
            </a:r>
          </a:p>
          <a:p>
            <a:pPr marL="360000" indent="-342900">
              <a:spcBef>
                <a:spcPts val="0"/>
              </a:spcBef>
              <a:spcAft>
                <a:spcPts val="0"/>
              </a:spcAft>
              <a:buFont typeface="Arial" panose="020B0604020202020204" pitchFamily="34" charset="0"/>
              <a:buChar char="•"/>
            </a:pPr>
            <a:endParaRPr lang="en-GB" sz="1000" dirty="0" smtClean="0"/>
          </a:p>
          <a:p>
            <a:pPr marL="360000" indent="-342900">
              <a:spcBef>
                <a:spcPts val="0"/>
              </a:spcBef>
              <a:spcAft>
                <a:spcPts val="0"/>
              </a:spcAft>
              <a:buFont typeface="Arial" panose="020B0604020202020204" pitchFamily="34" charset="0"/>
              <a:buChar char="•"/>
            </a:pPr>
            <a:r>
              <a:rPr lang="en-GB" sz="2000" dirty="0" smtClean="0"/>
              <a:t>Guidelines on Open Access to Scientific Publications and Research Data in Horizon 2020</a:t>
            </a:r>
          </a:p>
          <a:p>
            <a:pPr marL="360000" lvl="1" indent="0">
              <a:spcBef>
                <a:spcPts val="0"/>
              </a:spcBef>
              <a:buNone/>
            </a:pPr>
            <a:r>
              <a:rPr lang="en-GB" altLang="en-US" sz="1800" dirty="0" smtClean="0">
                <a:hlinkClick r:id="rId3"/>
              </a:rPr>
              <a:t>http://ec.europa.eu/research/participants/data/ref/h2020/grants_manual/hi/oa_pilot/h2020-hi-oa-pilot-guide_en.pdf</a:t>
            </a:r>
            <a:r>
              <a:rPr lang="en-GB" altLang="en-US" sz="1800" dirty="0" smtClean="0"/>
              <a:t> </a:t>
            </a:r>
          </a:p>
          <a:p>
            <a:pPr marL="360000" indent="-342900" eaLnBrk="1" hangingPunct="1">
              <a:spcBef>
                <a:spcPts val="0"/>
              </a:spcBef>
              <a:spcAft>
                <a:spcPts val="0"/>
              </a:spcAft>
              <a:buFont typeface="Arial" panose="020B0604020202020204" pitchFamily="34" charset="0"/>
              <a:buChar char="•"/>
            </a:pPr>
            <a:endParaRPr lang="en-GB" altLang="en-US" sz="1200" dirty="0" smtClean="0"/>
          </a:p>
          <a:p>
            <a:pPr marL="360000" indent="-342900" eaLnBrk="1" hangingPunct="1">
              <a:spcBef>
                <a:spcPts val="0"/>
              </a:spcBef>
              <a:spcAft>
                <a:spcPts val="0"/>
              </a:spcAft>
              <a:buFont typeface="Arial" panose="020B0604020202020204" pitchFamily="34" charset="0"/>
              <a:buChar char="•"/>
            </a:pPr>
            <a:endParaRPr lang="en-GB" altLang="en-US" sz="900" dirty="0" smtClean="0"/>
          </a:p>
          <a:p>
            <a:pPr marL="360000" indent="-342900" eaLnBrk="1" hangingPunct="1">
              <a:spcBef>
                <a:spcPts val="0"/>
              </a:spcBef>
              <a:spcAft>
                <a:spcPts val="0"/>
              </a:spcAft>
              <a:buFont typeface="Arial" panose="020B0604020202020204" pitchFamily="34" charset="0"/>
              <a:buChar char="•"/>
            </a:pPr>
            <a:r>
              <a:rPr lang="en-GB" altLang="en-US" sz="2000" dirty="0" smtClean="0"/>
              <a:t>Guidelines on FAIR Data Management in Horizon 2020</a:t>
            </a:r>
          </a:p>
          <a:p>
            <a:pPr marL="360000" lvl="1" indent="0">
              <a:spcBef>
                <a:spcPts val="0"/>
              </a:spcBef>
              <a:buNone/>
            </a:pPr>
            <a:r>
              <a:rPr lang="en-GB" altLang="en-US" sz="1800" dirty="0" smtClean="0">
                <a:hlinkClick r:id="rId4"/>
              </a:rPr>
              <a:t>http://ec.europa.eu/research/participants/data/ref/h2020/grants_manual/hi/oa_pilot/h2020-hi-oa-data-mgt_en.pdf</a:t>
            </a:r>
            <a:r>
              <a:rPr lang="en-GB" altLang="en-US" sz="1800" dirty="0" smtClean="0">
                <a:hlinkClick r:id="rId3"/>
              </a:rPr>
              <a:t> </a:t>
            </a:r>
          </a:p>
          <a:p>
            <a:pPr marL="360000" lvl="1" indent="0">
              <a:spcBef>
                <a:spcPts val="0"/>
              </a:spcBef>
              <a:buNone/>
            </a:pPr>
            <a:endParaRPr lang="en-GB" altLang="en-US" sz="1200" dirty="0" smtClean="0">
              <a:hlinkClick r:id="rId3"/>
            </a:endParaRPr>
          </a:p>
          <a:p>
            <a:pPr marL="360000" lvl="1" indent="0">
              <a:spcBef>
                <a:spcPts val="0"/>
              </a:spcBef>
              <a:buNone/>
            </a:pPr>
            <a:endParaRPr lang="en-GB" altLang="en-US" sz="900" dirty="0" smtClean="0">
              <a:hlinkClick r:id="rId3"/>
            </a:endParaRPr>
          </a:p>
          <a:p>
            <a:pPr marL="360000" indent="-342900">
              <a:spcBef>
                <a:spcPts val="0"/>
              </a:spcBef>
              <a:spcAft>
                <a:spcPts val="0"/>
              </a:spcAft>
              <a:buFont typeface="Arial" panose="020B0604020202020204" pitchFamily="34" charset="0"/>
              <a:buChar char="•"/>
            </a:pPr>
            <a:r>
              <a:rPr lang="en-GB" altLang="en-US" sz="2000" dirty="0" smtClean="0"/>
              <a:t>Annotated model grant agreement, clause 29.3 </a:t>
            </a:r>
            <a:r>
              <a:rPr lang="en-GB" altLang="en-US" sz="1800" dirty="0" smtClean="0">
                <a:hlinkClick r:id="rId5"/>
              </a:rPr>
              <a:t>http://ec.europa.eu/research/participants/data/ref/h2020/grants_manual/amga/h2020-amga_en.pdf</a:t>
            </a:r>
            <a:r>
              <a:rPr lang="en-GB" altLang="en-US" sz="1800" dirty="0" smtClean="0">
                <a:hlinkClick r:id="rId4"/>
              </a:rPr>
              <a:t>  </a:t>
            </a:r>
          </a:p>
          <a:p>
            <a:pPr marL="360000" indent="-342900">
              <a:spcBef>
                <a:spcPts val="0"/>
              </a:spcBef>
              <a:spcAft>
                <a:spcPts val="0"/>
              </a:spcAft>
              <a:buFont typeface="Arial" panose="020B0604020202020204" pitchFamily="34" charset="0"/>
              <a:buChar char="•"/>
            </a:pPr>
            <a:endParaRPr lang="en-GB" sz="900" dirty="0" smtClean="0"/>
          </a:p>
          <a:p>
            <a:pPr marL="360000" indent="-342900">
              <a:spcBef>
                <a:spcPts val="0"/>
              </a:spcBef>
              <a:spcAft>
                <a:spcPts val="0"/>
              </a:spcAft>
              <a:buFont typeface="Arial" panose="020B0604020202020204" pitchFamily="34" charset="0"/>
              <a:buChar char="•"/>
            </a:pPr>
            <a:endParaRPr lang="en-GB" sz="1200" dirty="0" smtClean="0"/>
          </a:p>
          <a:p>
            <a:pPr marL="360000" indent="-342900">
              <a:spcBef>
                <a:spcPts val="0"/>
              </a:spcBef>
              <a:spcAft>
                <a:spcPts val="0"/>
              </a:spcAft>
              <a:buFont typeface="Arial" panose="020B0604020202020204" pitchFamily="34" charset="0"/>
              <a:buChar char="•"/>
            </a:pPr>
            <a:r>
              <a:rPr lang="en-GB" sz="2000" dirty="0" smtClean="0"/>
              <a:t>New </a:t>
            </a:r>
            <a:r>
              <a:rPr lang="en-GB" sz="2000" dirty="0" err="1" smtClean="0"/>
              <a:t>infographic</a:t>
            </a:r>
            <a:r>
              <a:rPr lang="en-GB" sz="2000" dirty="0" smtClean="0"/>
              <a:t> summarising key policy points </a:t>
            </a:r>
            <a:r>
              <a:rPr lang="en-GB" altLang="en-US" sz="1800" dirty="0" smtClean="0">
                <a:hlinkClick r:id="rId6"/>
              </a:rPr>
              <a:t>http://ec.europa.eu/research/press/2016/pdf/opendata-infographic_072016.pdf</a:t>
            </a:r>
            <a:r>
              <a:rPr lang="en-GB" altLang="en-US" sz="1800" dirty="0" smtClean="0">
                <a:hlinkClick r:id="rId4"/>
              </a:rPr>
              <a:t> </a:t>
            </a:r>
          </a:p>
          <a:p>
            <a:pPr marL="342900" indent="-342900">
              <a:spcBef>
                <a:spcPts val="500"/>
              </a:spcBef>
              <a:buFont typeface="Arial" panose="020B0604020202020204" pitchFamily="34" charset="0"/>
              <a:buChar char="•"/>
            </a:pPr>
            <a:endParaRPr lang="en-GB" altLang="en-US" sz="2400" dirty="0" smtClean="0"/>
          </a:p>
        </p:txBody>
      </p:sp>
    </p:spTree>
    <p:extLst>
      <p:ext uri="{BB962C8B-B14F-4D97-AF65-F5344CB8AC3E}">
        <p14:creationId xmlns:p14="http://schemas.microsoft.com/office/powerpoint/2010/main" val="138865188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5373216"/>
            <a:ext cx="8153400" cy="762000"/>
          </a:xfrm>
        </p:spPr>
        <p:txBody>
          <a:bodyPr>
            <a:normAutofit/>
          </a:bodyPr>
          <a:lstStyle/>
          <a:p>
            <a:r>
              <a:rPr lang="en-GB" sz="4400" dirty="0" smtClean="0"/>
              <a:t>Tools and support: </a:t>
            </a:r>
            <a:r>
              <a:rPr lang="en-GB" sz="4400" dirty="0" err="1" smtClean="0"/>
              <a:t>DMPonline</a:t>
            </a:r>
            <a:endParaRPr lang="en-GB" sz="4400" dirty="0"/>
          </a:p>
        </p:txBody>
      </p:sp>
      <p:sp>
        <p:nvSpPr>
          <p:cNvPr id="8" name="TextBox 7"/>
          <p:cNvSpPr txBox="1"/>
          <p:nvPr/>
        </p:nvSpPr>
        <p:spPr>
          <a:xfrm>
            <a:off x="4355976" y="6525343"/>
            <a:ext cx="4680520" cy="261610"/>
          </a:xfrm>
          <a:prstGeom prst="rect">
            <a:avLst/>
          </a:prstGeom>
          <a:noFill/>
        </p:spPr>
        <p:txBody>
          <a:bodyPr wrap="square" rtlCol="0">
            <a:spAutoFit/>
          </a:bodyPr>
          <a:lstStyle/>
          <a:p>
            <a:r>
              <a:rPr lang="en-GB" sz="1100" dirty="0" smtClean="0">
                <a:latin typeface="Trebuchet MS" pitchFamily="34" charset="0"/>
              </a:rPr>
              <a:t>Image CC-BY by J </a:t>
            </a:r>
            <a:r>
              <a:rPr lang="en-GB" sz="1100" dirty="0">
                <a:latin typeface="Trebuchet MS" pitchFamily="34" charset="0"/>
              </a:rPr>
              <a:t>https://www.flickr.com/photos/zzpza/3269784239</a:t>
            </a:r>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t="14103" b="14103"/>
          <a:stretch>
            <a:fillRect/>
          </a:stretch>
        </p:blipFill>
        <p:spPr/>
      </p:pic>
    </p:spTree>
    <p:extLst>
      <p:ext uri="{BB962C8B-B14F-4D97-AF65-F5344CB8AC3E}">
        <p14:creationId xmlns:p14="http://schemas.microsoft.com/office/powerpoint/2010/main" val="3392994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39" b="39"/>
          <a:stretch>
            <a:fillRect/>
          </a:stretch>
        </p:blipFill>
        <p:spPr/>
      </p:pic>
      <p:sp>
        <p:nvSpPr>
          <p:cNvPr id="4" name="Title 3"/>
          <p:cNvSpPr>
            <a:spLocks noGrp="1"/>
          </p:cNvSpPr>
          <p:nvPr>
            <p:ph type="title"/>
          </p:nvPr>
        </p:nvSpPr>
        <p:spPr>
          <a:xfrm>
            <a:off x="467544" y="5445224"/>
            <a:ext cx="8153400" cy="762000"/>
          </a:xfrm>
        </p:spPr>
        <p:txBody>
          <a:bodyPr>
            <a:normAutofit/>
          </a:bodyPr>
          <a:lstStyle/>
          <a:p>
            <a:r>
              <a:rPr lang="en-GB" sz="4400" dirty="0" smtClean="0"/>
              <a:t>Data Management Planning</a:t>
            </a:r>
            <a:endParaRPr lang="en-GB" sz="4400" dirty="0"/>
          </a:p>
        </p:txBody>
      </p:sp>
      <p:sp>
        <p:nvSpPr>
          <p:cNvPr id="7" name="TextBox 6"/>
          <p:cNvSpPr txBox="1"/>
          <p:nvPr/>
        </p:nvSpPr>
        <p:spPr>
          <a:xfrm>
            <a:off x="4067944" y="6513947"/>
            <a:ext cx="4824536" cy="261610"/>
          </a:xfrm>
          <a:prstGeom prst="rect">
            <a:avLst/>
          </a:prstGeom>
          <a:noFill/>
        </p:spPr>
        <p:txBody>
          <a:bodyPr wrap="square" rtlCol="0">
            <a:spAutoFit/>
          </a:bodyPr>
          <a:lstStyle/>
          <a:p>
            <a:r>
              <a:rPr lang="en-GB" sz="1100" dirty="0" smtClean="0"/>
              <a:t>Image CC-BY-NC-SA by Ralf </a:t>
            </a:r>
            <a:r>
              <a:rPr lang="en-GB" sz="1100" dirty="0" err="1" smtClean="0"/>
              <a:t>Appelt</a:t>
            </a:r>
            <a:r>
              <a:rPr lang="en-GB" sz="1100" dirty="0" smtClean="0"/>
              <a:t> www.flickr.com/photos/adesigna/4090782772</a:t>
            </a:r>
            <a:endParaRPr lang="en-GB" sz="1100" dirty="0"/>
          </a:p>
        </p:txBody>
      </p:sp>
    </p:spTree>
    <p:extLst>
      <p:ext uri="{BB962C8B-B14F-4D97-AF65-F5344CB8AC3E}">
        <p14:creationId xmlns:p14="http://schemas.microsoft.com/office/powerpoint/2010/main" val="27643952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213" y="116632"/>
            <a:ext cx="5999668" cy="990600"/>
          </a:xfrm>
        </p:spPr>
        <p:txBody>
          <a:bodyPr>
            <a:noAutofit/>
          </a:bodyPr>
          <a:lstStyle/>
          <a:p>
            <a:r>
              <a:rPr lang="en-GB" dirty="0" smtClean="0">
                <a:latin typeface="Calibri" panose="020F0502020204030204" pitchFamily="34" charset="0"/>
              </a:rPr>
              <a:t>What is DMPonline?</a:t>
            </a:r>
            <a:endParaRPr lang="en-GB" dirty="0">
              <a:latin typeface="Calibri" panose="020F0502020204030204" pitchFamily="34" charset="0"/>
            </a:endParaRPr>
          </a:p>
        </p:txBody>
      </p:sp>
      <p:pic>
        <p:nvPicPr>
          <p:cNvPr id="4" name="Content Placeholder 3" descr="DMPonline_logo_biggerjpg.jpg"/>
          <p:cNvPicPr>
            <a:picLocks noGrp="1" noChangeAspect="1"/>
          </p:cNvPicPr>
          <p:nvPr>
            <p:ph sz="half" idx="1"/>
          </p:nvPr>
        </p:nvPicPr>
        <p:blipFill>
          <a:blip r:embed="rId3" cstate="print"/>
          <a:stretch>
            <a:fillRect/>
          </a:stretch>
        </p:blipFill>
        <p:spPr>
          <a:xfrm>
            <a:off x="84118" y="116632"/>
            <a:ext cx="985864" cy="982744"/>
          </a:xfrm>
        </p:spPr>
      </p:pic>
      <p:sp>
        <p:nvSpPr>
          <p:cNvPr id="5" name="Content Placeholder 4"/>
          <p:cNvSpPr>
            <a:spLocks noGrp="1"/>
          </p:cNvSpPr>
          <p:nvPr>
            <p:ph sz="half" idx="2"/>
          </p:nvPr>
        </p:nvSpPr>
        <p:spPr>
          <a:xfrm>
            <a:off x="395536" y="1268760"/>
            <a:ext cx="8291264" cy="1450170"/>
          </a:xfrm>
        </p:spPr>
        <p:txBody>
          <a:bodyPr>
            <a:noAutofit/>
          </a:bodyPr>
          <a:lstStyle/>
          <a:p>
            <a:pPr algn="ctr">
              <a:buNone/>
            </a:pPr>
            <a:r>
              <a:rPr lang="en-GB" sz="2400" dirty="0">
                <a:latin typeface="Calibri" panose="020F0502020204030204" pitchFamily="34" charset="0"/>
              </a:rPr>
              <a:t>A web-based tool to help researchers write DMPs</a:t>
            </a:r>
          </a:p>
          <a:p>
            <a:pPr algn="ctr">
              <a:buNone/>
            </a:pPr>
            <a:endParaRPr lang="en-GB" sz="700" dirty="0">
              <a:latin typeface="Calibri" panose="020F0502020204030204" pitchFamily="34" charset="0"/>
            </a:endParaRPr>
          </a:p>
          <a:p>
            <a:pPr algn="ctr">
              <a:buNone/>
            </a:pPr>
            <a:r>
              <a:rPr lang="en-GB" sz="2400" dirty="0">
                <a:latin typeface="Calibri" panose="020F0502020204030204" pitchFamily="34" charset="0"/>
              </a:rPr>
              <a:t>Includes a template for Horizon </a:t>
            </a:r>
            <a:r>
              <a:rPr lang="en-GB" sz="2400" dirty="0" smtClean="0">
                <a:latin typeface="Calibri" panose="020F0502020204030204" pitchFamily="34" charset="0"/>
              </a:rPr>
              <a:t>2020</a:t>
            </a:r>
          </a:p>
          <a:p>
            <a:pPr algn="ctr">
              <a:buNone/>
            </a:pPr>
            <a:endParaRPr lang="en-GB" sz="800" dirty="0" smtClean="0">
              <a:latin typeface="Century Gothic" pitchFamily="34" charset="0"/>
            </a:endParaRPr>
          </a:p>
        </p:txBody>
      </p:sp>
      <p:sp>
        <p:nvSpPr>
          <p:cNvPr id="7" name="Rectangle 6"/>
          <p:cNvSpPr/>
          <p:nvPr/>
        </p:nvSpPr>
        <p:spPr>
          <a:xfrm>
            <a:off x="0" y="6165304"/>
            <a:ext cx="9272494" cy="769441"/>
          </a:xfrm>
          <a:prstGeom prst="rect">
            <a:avLst/>
          </a:prstGeom>
        </p:spPr>
        <p:txBody>
          <a:bodyPr wrap="square">
            <a:spAutoFit/>
          </a:bodyPr>
          <a:lstStyle/>
          <a:p>
            <a:pPr algn="ctr"/>
            <a:r>
              <a:rPr lang="en-GB" sz="2400" dirty="0">
                <a:latin typeface="Calibri" panose="020F0502020204030204" pitchFamily="34" charset="0"/>
                <a:ea typeface="Century Gothic" charset="0"/>
                <a:cs typeface="Century Gothic" charset="0"/>
                <a:hlinkClick r:id="rId4"/>
              </a:rPr>
              <a:t>https://dmponline.dcc.ac.uk</a:t>
            </a:r>
            <a:endParaRPr lang="en-GB" sz="2400" dirty="0">
              <a:latin typeface="Calibri" panose="020F0502020204030204" pitchFamily="34" charset="0"/>
              <a:ea typeface="Century Gothic" charset="0"/>
              <a:cs typeface="Century Gothic" charset="0"/>
            </a:endParaRPr>
          </a:p>
          <a:p>
            <a:pPr algn="ctr"/>
            <a:r>
              <a:rPr lang="en-GB" sz="2000" dirty="0">
                <a:latin typeface="Century Gothic" charset="0"/>
                <a:ea typeface="Century Gothic" charset="0"/>
                <a:cs typeface="Century Gothic" charset="0"/>
              </a:rPr>
              <a:t> </a:t>
            </a:r>
          </a:p>
        </p:txBody>
      </p:sp>
      <p:pic>
        <p:nvPicPr>
          <p:cNvPr id="6" name="Picture 5" descr="Capture.PNG"/>
          <p:cNvPicPr>
            <a:picLocks noChangeAspect="1"/>
          </p:cNvPicPr>
          <p:nvPr/>
        </p:nvPicPr>
        <p:blipFill>
          <a:blip r:embed="rId5" cstate="print"/>
          <a:stretch>
            <a:fillRect/>
          </a:stretch>
        </p:blipFill>
        <p:spPr>
          <a:xfrm>
            <a:off x="683568" y="2636912"/>
            <a:ext cx="7920880" cy="3249135"/>
          </a:xfrm>
          <a:prstGeom prst="rect">
            <a:avLst/>
          </a:prstGeom>
        </p:spPr>
      </p:pic>
    </p:spTree>
    <p:extLst>
      <p:ext uri="{BB962C8B-B14F-4D97-AF65-F5344CB8AC3E}">
        <p14:creationId xmlns:p14="http://schemas.microsoft.com/office/powerpoint/2010/main" val="8591773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8068" y="1772816"/>
            <a:ext cx="6935619" cy="4525963"/>
          </a:xfrm>
        </p:spPr>
      </p:pic>
      <p:sp>
        <p:nvSpPr>
          <p:cNvPr id="2" name="Title 1"/>
          <p:cNvSpPr>
            <a:spLocks noGrp="1"/>
          </p:cNvSpPr>
          <p:nvPr>
            <p:ph type="title"/>
          </p:nvPr>
        </p:nvSpPr>
        <p:spPr>
          <a:xfrm>
            <a:off x="639523" y="238869"/>
            <a:ext cx="6516960" cy="868362"/>
          </a:xfrm>
        </p:spPr>
        <p:txBody>
          <a:bodyPr>
            <a:normAutofit/>
          </a:bodyPr>
          <a:lstStyle/>
          <a:p>
            <a:r>
              <a:rPr lang="en-GB" dirty="0" smtClean="0"/>
              <a:t>How the tool works</a:t>
            </a:r>
            <a:endParaRPr lang="en-GB" dirty="0"/>
          </a:p>
        </p:txBody>
      </p:sp>
      <p:cxnSp>
        <p:nvCxnSpPr>
          <p:cNvPr id="6" name="Straight Arrow Connector 5"/>
          <p:cNvCxnSpPr/>
          <p:nvPr/>
        </p:nvCxnSpPr>
        <p:spPr>
          <a:xfrm flipH="1">
            <a:off x="5240215" y="1497558"/>
            <a:ext cx="1836913" cy="10697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77128" y="1052736"/>
            <a:ext cx="2016224" cy="646331"/>
          </a:xfrm>
          <a:prstGeom prst="rect">
            <a:avLst/>
          </a:prstGeom>
          <a:noFill/>
        </p:spPr>
        <p:txBody>
          <a:bodyPr wrap="square" rtlCol="0">
            <a:spAutoFit/>
          </a:bodyPr>
          <a:lstStyle/>
          <a:p>
            <a:r>
              <a:rPr lang="en-GB" dirty="0" smtClean="0"/>
              <a:t>Click to write a generic DMP</a:t>
            </a:r>
            <a:endParaRPr lang="en-GB" dirty="0"/>
          </a:p>
        </p:txBody>
      </p:sp>
      <p:sp>
        <p:nvSpPr>
          <p:cNvPr id="10" name="TextBox 9"/>
          <p:cNvSpPr txBox="1"/>
          <p:nvPr/>
        </p:nvSpPr>
        <p:spPr>
          <a:xfrm>
            <a:off x="7113687" y="2005837"/>
            <a:ext cx="2016224" cy="923330"/>
          </a:xfrm>
          <a:prstGeom prst="rect">
            <a:avLst/>
          </a:prstGeom>
          <a:noFill/>
        </p:spPr>
        <p:txBody>
          <a:bodyPr wrap="square" rtlCol="0">
            <a:spAutoFit/>
          </a:bodyPr>
          <a:lstStyle/>
          <a:p>
            <a:r>
              <a:rPr lang="en-GB" dirty="0"/>
              <a:t>Or choose your funder to get their specific template</a:t>
            </a:r>
          </a:p>
        </p:txBody>
      </p:sp>
      <p:sp>
        <p:nvSpPr>
          <p:cNvPr id="11" name="TextBox 10"/>
          <p:cNvSpPr txBox="1"/>
          <p:nvPr/>
        </p:nvSpPr>
        <p:spPr>
          <a:xfrm>
            <a:off x="7204207" y="3252626"/>
            <a:ext cx="1562769" cy="1754326"/>
          </a:xfrm>
          <a:prstGeom prst="rect">
            <a:avLst/>
          </a:prstGeom>
          <a:noFill/>
        </p:spPr>
        <p:txBody>
          <a:bodyPr wrap="square" rtlCol="0">
            <a:spAutoFit/>
          </a:bodyPr>
          <a:lstStyle/>
          <a:p>
            <a:r>
              <a:rPr lang="en-GB" dirty="0"/>
              <a:t>Pick your </a:t>
            </a:r>
            <a:r>
              <a:rPr lang="en-GB" dirty="0" err="1"/>
              <a:t>uni</a:t>
            </a:r>
            <a:r>
              <a:rPr lang="en-GB" dirty="0"/>
              <a:t> to add local guidance and to get their template if no funder applies</a:t>
            </a:r>
          </a:p>
        </p:txBody>
      </p:sp>
      <p:cxnSp>
        <p:nvCxnSpPr>
          <p:cNvPr id="13" name="Straight Arrow Connector 12"/>
          <p:cNvCxnSpPr/>
          <p:nvPr/>
        </p:nvCxnSpPr>
        <p:spPr>
          <a:xfrm flipH="1">
            <a:off x="6158673" y="2636912"/>
            <a:ext cx="1045534" cy="48142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158671" y="3711659"/>
            <a:ext cx="1045536" cy="2308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150712" y="5365476"/>
            <a:ext cx="1669760" cy="1200329"/>
          </a:xfrm>
          <a:prstGeom prst="rect">
            <a:avLst/>
          </a:prstGeom>
          <a:noFill/>
        </p:spPr>
        <p:txBody>
          <a:bodyPr wrap="square" rtlCol="0">
            <a:spAutoFit/>
          </a:bodyPr>
          <a:lstStyle/>
          <a:p>
            <a:r>
              <a:rPr lang="en-GB" dirty="0"/>
              <a:t>Choose any additional optional guidance</a:t>
            </a:r>
          </a:p>
        </p:txBody>
      </p:sp>
      <p:cxnSp>
        <p:nvCxnSpPr>
          <p:cNvPr id="20" name="Straight Arrow Connector 19"/>
          <p:cNvCxnSpPr/>
          <p:nvPr/>
        </p:nvCxnSpPr>
        <p:spPr>
          <a:xfrm flipH="1" flipV="1">
            <a:off x="1295400" y="5029017"/>
            <a:ext cx="5855312" cy="82079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4712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dirty="0" smtClean="0">
                <a:ea typeface="ＭＳ Ｐゴシック" pitchFamily="34" charset="-128"/>
              </a:rPr>
              <a:t>Main features in DMPonline</a:t>
            </a:r>
            <a:endParaRPr lang="en-US" altLang="en-US" dirty="0" smtClean="0">
              <a:ea typeface="ＭＳ Ｐゴシック" pitchFamily="34" charset="-128"/>
            </a:endParaRPr>
          </a:p>
        </p:txBody>
      </p:sp>
      <p:sp>
        <p:nvSpPr>
          <p:cNvPr id="34819" name="Content Placeholder 2"/>
          <p:cNvSpPr>
            <a:spLocks noGrp="1"/>
          </p:cNvSpPr>
          <p:nvPr>
            <p:ph idx="1"/>
          </p:nvPr>
        </p:nvSpPr>
        <p:spPr>
          <a:xfrm>
            <a:off x="434975" y="1412776"/>
            <a:ext cx="8229600" cy="5270599"/>
          </a:xfrm>
        </p:spPr>
        <p:txBody>
          <a:bodyPr/>
          <a:lstStyle/>
          <a:p>
            <a:pPr marL="342900" indent="-342900" defTabSz="457200" eaLnBrk="1" hangingPunct="1">
              <a:lnSpc>
                <a:spcPct val="114000"/>
              </a:lnSpc>
              <a:spcAft>
                <a:spcPts val="1800"/>
              </a:spcAft>
              <a:buFont typeface="Arial" panose="020B0604020202020204"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2400" dirty="0" smtClean="0">
                <a:ea typeface="ＭＳ Ｐゴシック" pitchFamily="34" charset="-128"/>
              </a:rPr>
              <a:t>Templates for different requirements (funder or institution)</a:t>
            </a:r>
          </a:p>
          <a:p>
            <a:pPr marL="0" indent="-360000" defTabSz="457200" eaLnBrk="1" hangingPunct="1">
              <a:spcAft>
                <a:spcPts val="1800"/>
              </a:spcAft>
              <a:buFont typeface="Arial" panose="020B0604020202020204"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2400" dirty="0" smtClean="0">
                <a:ea typeface="ＭＳ Ｐゴシック" pitchFamily="34" charset="-128"/>
              </a:rPr>
              <a:t>Tailored guidance (funder, institutional, discipline-specific etc) </a:t>
            </a:r>
          </a:p>
          <a:p>
            <a:pPr marL="0" indent="-360000" defTabSz="457200" eaLnBrk="1" hangingPunct="1">
              <a:spcAft>
                <a:spcPts val="1800"/>
              </a:spcAft>
              <a:buFont typeface="Arial" panose="020B0604020202020204"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altLang="en-US" sz="2400" dirty="0">
                <a:ea typeface="ＭＳ Ｐゴシック" pitchFamily="34" charset="-128"/>
                <a:cs typeface="Arial" pitchFamily="34" charset="0"/>
              </a:rPr>
              <a:t>E</a:t>
            </a:r>
            <a:r>
              <a:rPr lang="en-US" altLang="en-US" sz="2400" dirty="0" smtClean="0">
                <a:ea typeface="ＭＳ Ｐゴシック" pitchFamily="34" charset="-128"/>
                <a:cs typeface="Arial" pitchFamily="34" charset="0"/>
              </a:rPr>
              <a:t>xamples and suggested answers</a:t>
            </a:r>
          </a:p>
          <a:p>
            <a:pPr marL="0" indent="-360000" defTabSz="457200" eaLnBrk="1" hangingPunct="1">
              <a:spcAft>
                <a:spcPts val="1800"/>
              </a:spcAft>
              <a:buFont typeface="Arial" panose="020B0604020202020204"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altLang="en-US" sz="2400" dirty="0" smtClean="0">
                <a:ea typeface="ＭＳ Ｐゴシック" pitchFamily="34" charset="-128"/>
              </a:rPr>
              <a:t>Ability to share plans and leave notes</a:t>
            </a:r>
          </a:p>
          <a:p>
            <a:pPr marL="0" indent="-360000" defTabSz="457200" eaLnBrk="1" hangingPunct="1">
              <a:spcAft>
                <a:spcPts val="1800"/>
              </a:spcAft>
              <a:buFont typeface="Arial" panose="020B0604020202020204"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2400" dirty="0" smtClean="0">
                <a:ea typeface="ＭＳ Ｐゴシック" pitchFamily="34" charset="-128"/>
              </a:rPr>
              <a:t>Customised exports to a variety of formats</a:t>
            </a:r>
          </a:p>
          <a:p>
            <a:pPr marL="0" indent="-360000" defTabSz="457200" eaLnBrk="1" hangingPunct="1">
              <a:spcAft>
                <a:spcPts val="1800"/>
              </a:spcAft>
              <a:buFont typeface="Arial" panose="020B0604020202020204"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2400" dirty="0" smtClean="0">
                <a:ea typeface="ＭＳ Ｐゴシック" pitchFamily="34" charset="-128"/>
              </a:rPr>
              <a:t>Multi-lingual support</a:t>
            </a:r>
          </a:p>
          <a:p>
            <a:pPr marL="0" indent="-360000" defTabSz="457200" eaLnBrk="1" hangingPunct="1">
              <a:spcAft>
                <a:spcPts val="1800"/>
              </a:spcAft>
              <a:buFont typeface="Arial" panose="020B0604020202020204"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altLang="en-US" sz="2400" dirty="0" smtClean="0">
                <a:ea typeface="ＭＳ Ｐゴシック" pitchFamily="34" charset="-128"/>
              </a:rPr>
              <a:t>Single sign on and ORCID authentication</a:t>
            </a:r>
          </a:p>
          <a:p>
            <a:pPr marL="0" indent="0" defTabSz="457200" eaLnBrk="1" hangingPunct="1">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altLang="en-US" sz="900" dirty="0" smtClean="0">
              <a:ea typeface="ＭＳ Ｐゴシック" pitchFamily="34" charset="-128"/>
            </a:endParaRPr>
          </a:p>
        </p:txBody>
      </p:sp>
    </p:spTree>
    <p:extLst>
      <p:ext uri="{BB962C8B-B14F-4D97-AF65-F5344CB8AC3E}">
        <p14:creationId xmlns:p14="http://schemas.microsoft.com/office/powerpoint/2010/main" val="36393632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pture.PNG"/>
          <p:cNvPicPr>
            <a:picLocks noChangeAspect="1"/>
          </p:cNvPicPr>
          <p:nvPr/>
        </p:nvPicPr>
        <p:blipFill>
          <a:blip r:embed="rId2" cstate="print"/>
          <a:stretch>
            <a:fillRect/>
          </a:stretch>
        </p:blipFill>
        <p:spPr>
          <a:xfrm>
            <a:off x="755576" y="1268760"/>
            <a:ext cx="7415808" cy="5168771"/>
          </a:xfrm>
          <a:prstGeom prst="rect">
            <a:avLst/>
          </a:prstGeom>
        </p:spPr>
      </p:pic>
      <p:sp>
        <p:nvSpPr>
          <p:cNvPr id="4" name="Title 3"/>
          <p:cNvSpPr>
            <a:spLocks noGrp="1"/>
          </p:cNvSpPr>
          <p:nvPr>
            <p:ph type="title"/>
          </p:nvPr>
        </p:nvSpPr>
        <p:spPr>
          <a:xfrm>
            <a:off x="251520" y="332656"/>
            <a:ext cx="8568952" cy="695043"/>
          </a:xfrm>
        </p:spPr>
        <p:txBody>
          <a:bodyPr/>
          <a:lstStyle/>
          <a:p>
            <a:r>
              <a:rPr lang="en-GB" dirty="0" smtClean="0"/>
              <a:t>Options for unis to customise DMPonline</a:t>
            </a:r>
            <a:endParaRPr lang="en-GB" dirty="0"/>
          </a:p>
        </p:txBody>
      </p:sp>
      <p:sp>
        <p:nvSpPr>
          <p:cNvPr id="3" name="TextBox 2"/>
          <p:cNvSpPr txBox="1"/>
          <p:nvPr/>
        </p:nvSpPr>
        <p:spPr>
          <a:xfrm>
            <a:off x="3923928" y="4437112"/>
            <a:ext cx="4824536" cy="2281476"/>
          </a:xfrm>
          <a:prstGeom prst="roundRect">
            <a:avLst/>
          </a:prstGeom>
          <a:solidFill>
            <a:schemeClr val="accent1"/>
          </a:solidFill>
          <a:ln w="28575">
            <a:solidFill>
              <a:schemeClr val="accent1"/>
            </a:solidFill>
          </a:ln>
        </p:spPr>
        <p:txBody>
          <a:bodyPr wrap="square" rtlCol="0">
            <a:spAutoFit/>
          </a:bodyPr>
          <a:lstStyle/>
          <a:p>
            <a:r>
              <a:rPr lang="en-GB" sz="1600" dirty="0" smtClean="0">
                <a:solidFill>
                  <a:schemeClr val="bg1"/>
                </a:solidFill>
                <a:latin typeface="Calibri"/>
                <a:ea typeface="ＭＳ Ｐゴシック" pitchFamily="34" charset="-128"/>
                <a:cs typeface="Calibri"/>
              </a:rPr>
              <a:t>Organisations </a:t>
            </a:r>
            <a:r>
              <a:rPr lang="en-GB" sz="1600" dirty="0">
                <a:solidFill>
                  <a:schemeClr val="bg1"/>
                </a:solidFill>
                <a:latin typeface="Calibri"/>
                <a:ea typeface="ＭＳ Ｐゴシック" pitchFamily="34" charset="-128"/>
                <a:cs typeface="Calibri"/>
              </a:rPr>
              <a:t>can:</a:t>
            </a:r>
          </a:p>
          <a:p>
            <a:pPr marL="342900" indent="-342900">
              <a:buSzPct val="75000"/>
              <a:buFont typeface="Arial" pitchFamily="34" charset="0"/>
              <a:buChar char="•"/>
            </a:pPr>
            <a:r>
              <a:rPr lang="en-GB" sz="1600" dirty="0">
                <a:solidFill>
                  <a:schemeClr val="bg1"/>
                </a:solidFill>
                <a:latin typeface="Calibri"/>
                <a:ea typeface="ＭＳ Ｐゴシック" pitchFamily="34" charset="-128"/>
                <a:cs typeface="Calibri"/>
              </a:rPr>
              <a:t>Add </a:t>
            </a:r>
            <a:r>
              <a:rPr lang="en-GB" sz="1600" dirty="0" smtClean="0">
                <a:solidFill>
                  <a:schemeClr val="bg1"/>
                </a:solidFill>
                <a:latin typeface="Calibri"/>
                <a:ea typeface="ＭＳ Ｐゴシック" pitchFamily="34" charset="-128"/>
                <a:cs typeface="Calibri"/>
              </a:rPr>
              <a:t>their own template(s)</a:t>
            </a:r>
            <a:endParaRPr lang="en-GB" sz="1600" dirty="0">
              <a:solidFill>
                <a:schemeClr val="bg1"/>
              </a:solidFill>
              <a:latin typeface="Calibri"/>
              <a:ea typeface="ＭＳ Ｐゴシック" pitchFamily="34" charset="-128"/>
              <a:cs typeface="Calibri"/>
            </a:endParaRPr>
          </a:p>
          <a:p>
            <a:pPr marL="342900" indent="-342900">
              <a:buSzPct val="75000"/>
              <a:buFont typeface="Arial" pitchFamily="34" charset="0"/>
              <a:buChar char="•"/>
            </a:pPr>
            <a:r>
              <a:rPr lang="en-GB" sz="1600" dirty="0" smtClean="0">
                <a:solidFill>
                  <a:schemeClr val="bg1"/>
                </a:solidFill>
                <a:ea typeface="ＭＳ Ｐゴシック" pitchFamily="34" charset="-128"/>
                <a:cs typeface="Calibri"/>
              </a:rPr>
              <a:t>Customise existing funder templates</a:t>
            </a:r>
          </a:p>
          <a:p>
            <a:pPr marL="342900" indent="-342900">
              <a:buSzPct val="75000"/>
              <a:buFont typeface="Arial" pitchFamily="34" charset="0"/>
              <a:buChar char="•"/>
            </a:pPr>
            <a:r>
              <a:rPr lang="en-GB" sz="1600" dirty="0" smtClean="0">
                <a:solidFill>
                  <a:schemeClr val="bg1"/>
                </a:solidFill>
                <a:latin typeface="Calibri"/>
                <a:ea typeface="ＭＳ Ｐゴシック" pitchFamily="34" charset="-128"/>
                <a:cs typeface="Calibri"/>
              </a:rPr>
              <a:t>Provide example and suggested answers</a:t>
            </a:r>
            <a:endParaRPr lang="en-GB" sz="1600" dirty="0">
              <a:solidFill>
                <a:schemeClr val="bg1"/>
              </a:solidFill>
              <a:latin typeface="Calibri"/>
              <a:ea typeface="ＭＳ Ｐゴシック" pitchFamily="34" charset="-128"/>
              <a:cs typeface="Calibri"/>
            </a:endParaRPr>
          </a:p>
          <a:p>
            <a:pPr marL="342900" indent="-342900">
              <a:buSzPct val="75000"/>
              <a:buFont typeface="Arial" pitchFamily="34" charset="0"/>
              <a:buChar char="•"/>
            </a:pPr>
            <a:r>
              <a:rPr lang="en-GB" sz="1600" dirty="0">
                <a:solidFill>
                  <a:schemeClr val="bg1"/>
                </a:solidFill>
                <a:latin typeface="Calibri"/>
                <a:ea typeface="ＭＳ Ｐゴシック" pitchFamily="34" charset="-128"/>
                <a:cs typeface="Calibri"/>
              </a:rPr>
              <a:t>Local guidance with links to </a:t>
            </a:r>
            <a:r>
              <a:rPr lang="en-GB" sz="1600" dirty="0" smtClean="0">
                <a:solidFill>
                  <a:schemeClr val="bg1"/>
                </a:solidFill>
                <a:latin typeface="Calibri"/>
                <a:ea typeface="ＭＳ Ｐゴシック" pitchFamily="34" charset="-128"/>
                <a:cs typeface="Calibri"/>
              </a:rPr>
              <a:t>support and services</a:t>
            </a:r>
            <a:endParaRPr lang="en-GB" sz="1600" dirty="0">
              <a:solidFill>
                <a:schemeClr val="bg1"/>
              </a:solidFill>
              <a:latin typeface="Calibri"/>
              <a:ea typeface="ＭＳ Ｐゴシック" pitchFamily="34" charset="-128"/>
              <a:cs typeface="Calibri"/>
            </a:endParaRPr>
          </a:p>
          <a:p>
            <a:pPr marL="342900" indent="-342900">
              <a:buSzPct val="75000"/>
              <a:buFont typeface="Arial" pitchFamily="34" charset="0"/>
              <a:buChar char="•"/>
            </a:pPr>
            <a:r>
              <a:rPr lang="en-GB" sz="1600" dirty="0" smtClean="0">
                <a:solidFill>
                  <a:schemeClr val="bg1"/>
                </a:solidFill>
                <a:latin typeface="Calibri"/>
                <a:ea typeface="ＭＳ Ｐゴシック" pitchFamily="34" charset="-128"/>
                <a:cs typeface="Calibri"/>
              </a:rPr>
              <a:t>Include their own logo and text in a banner</a:t>
            </a:r>
            <a:endParaRPr lang="en-GB" sz="1600" dirty="0">
              <a:solidFill>
                <a:schemeClr val="bg1"/>
              </a:solidFill>
              <a:latin typeface="Calibri"/>
              <a:ea typeface="ＭＳ Ｐゴシック" pitchFamily="34" charset="-128"/>
              <a:cs typeface="Calibri"/>
            </a:endParaRPr>
          </a:p>
          <a:p>
            <a:pPr marL="342900" indent="-342900">
              <a:buSzPct val="75000"/>
              <a:buFont typeface="Arial" pitchFamily="34" charset="0"/>
              <a:buChar char="•"/>
            </a:pPr>
            <a:r>
              <a:rPr lang="en-GB" sz="1600" dirty="0" smtClean="0">
                <a:solidFill>
                  <a:schemeClr val="bg1"/>
                </a:solidFill>
                <a:latin typeface="Calibri"/>
                <a:ea typeface="ＭＳ Ｐゴシック" pitchFamily="34" charset="-128"/>
                <a:cs typeface="Calibri"/>
              </a:rPr>
              <a:t>Review basic statistics</a:t>
            </a:r>
          </a:p>
          <a:p>
            <a:pPr marL="342900" indent="-342900">
              <a:buSzPct val="75000"/>
              <a:buFont typeface="Arial" pitchFamily="34" charset="0"/>
              <a:buChar char="•"/>
            </a:pPr>
            <a:r>
              <a:rPr lang="en-GB" sz="1600" dirty="0" smtClean="0">
                <a:solidFill>
                  <a:schemeClr val="bg1"/>
                </a:solidFill>
                <a:latin typeface="Calibri"/>
                <a:ea typeface="ＭＳ Ｐゴシック" pitchFamily="34" charset="-128"/>
                <a:cs typeface="Calibri"/>
              </a:rPr>
              <a:t>…</a:t>
            </a:r>
            <a:endParaRPr lang="en-GB" sz="1600" dirty="0">
              <a:solidFill>
                <a:schemeClr val="bg1"/>
              </a:solidFill>
              <a:latin typeface="Calibri"/>
              <a:ea typeface="ＭＳ Ｐゴシック" pitchFamily="34" charset="-128"/>
              <a:cs typeface="Calibri"/>
            </a:endParaRPr>
          </a:p>
        </p:txBody>
      </p:sp>
    </p:spTree>
    <p:extLst>
      <p:ext uri="{BB962C8B-B14F-4D97-AF65-F5344CB8AC3E}">
        <p14:creationId xmlns:p14="http://schemas.microsoft.com/office/powerpoint/2010/main" val="30132696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information</a:t>
            </a:r>
            <a:endParaRPr lang="en-GB" dirty="0"/>
          </a:p>
        </p:txBody>
      </p:sp>
      <p:pic>
        <p:nvPicPr>
          <p:cNvPr id="6" name="Picture 5" descr="3269784239_e208c5b968_o.jpg"/>
          <p:cNvPicPr>
            <a:picLocks noChangeAspect="1"/>
          </p:cNvPicPr>
          <p:nvPr/>
        </p:nvPicPr>
        <p:blipFill>
          <a:blip r:embed="rId3" cstate="print"/>
          <a:stretch>
            <a:fillRect/>
          </a:stretch>
        </p:blipFill>
        <p:spPr>
          <a:xfrm>
            <a:off x="5868144" y="2996952"/>
            <a:ext cx="2483768" cy="1862826"/>
          </a:xfrm>
          <a:prstGeom prst="rect">
            <a:avLst/>
          </a:prstGeom>
        </p:spPr>
      </p:pic>
      <p:sp>
        <p:nvSpPr>
          <p:cNvPr id="7" name="TextBox 6"/>
          <p:cNvSpPr txBox="1"/>
          <p:nvPr/>
        </p:nvSpPr>
        <p:spPr>
          <a:xfrm>
            <a:off x="5724128" y="1484784"/>
            <a:ext cx="2952328" cy="1200329"/>
          </a:xfrm>
          <a:prstGeom prst="rect">
            <a:avLst/>
          </a:prstGeom>
          <a:noFill/>
        </p:spPr>
        <p:txBody>
          <a:bodyPr wrap="square" rtlCol="0">
            <a:spAutoFit/>
          </a:bodyPr>
          <a:lstStyle/>
          <a:p>
            <a:pPr algn="ctr"/>
            <a:r>
              <a:rPr lang="en-GB" dirty="0" smtClean="0"/>
              <a:t>Customising DMPonline</a:t>
            </a:r>
          </a:p>
          <a:p>
            <a:r>
              <a:rPr lang="en-GB" dirty="0" smtClean="0">
                <a:hlinkClick r:id="rId4"/>
              </a:rPr>
              <a:t>www.dcc.ac.uk/news/customising-dmponline-admin-interface-launches</a:t>
            </a:r>
            <a:r>
              <a:rPr lang="en-GB" dirty="0" smtClean="0"/>
              <a:t> </a:t>
            </a:r>
            <a:endParaRPr lang="en-GB" dirty="0"/>
          </a:p>
        </p:txBody>
      </p:sp>
      <p:pic>
        <p:nvPicPr>
          <p:cNvPr id="10" name="Picture 9" descr="DMPonline_logo_biggerjpg.jpg"/>
          <p:cNvPicPr>
            <a:picLocks noChangeAspect="1"/>
          </p:cNvPicPr>
          <p:nvPr/>
        </p:nvPicPr>
        <p:blipFill>
          <a:blip r:embed="rId5" cstate="print"/>
          <a:stretch>
            <a:fillRect/>
          </a:stretch>
        </p:blipFill>
        <p:spPr>
          <a:xfrm>
            <a:off x="107504" y="116632"/>
            <a:ext cx="1368152" cy="1363822"/>
          </a:xfrm>
          <a:prstGeom prst="rect">
            <a:avLst/>
          </a:prstGeom>
        </p:spPr>
      </p:pic>
      <p:pic>
        <p:nvPicPr>
          <p:cNvPr id="13" name="Content Placeholder 12" descr="Capture.PNG"/>
          <p:cNvPicPr>
            <a:picLocks noGrp="1" noChangeAspect="1"/>
          </p:cNvPicPr>
          <p:nvPr>
            <p:ph idx="1"/>
          </p:nvPr>
        </p:nvPicPr>
        <p:blipFill>
          <a:blip r:embed="rId6" cstate="print"/>
          <a:stretch>
            <a:fillRect/>
          </a:stretch>
        </p:blipFill>
        <p:spPr>
          <a:xfrm>
            <a:off x="107504" y="1556792"/>
            <a:ext cx="4527296" cy="3232508"/>
          </a:xfrm>
        </p:spPr>
      </p:pic>
      <p:sp>
        <p:nvSpPr>
          <p:cNvPr id="5" name="Rectangle 4"/>
          <p:cNvSpPr/>
          <p:nvPr/>
        </p:nvSpPr>
        <p:spPr>
          <a:xfrm>
            <a:off x="1475656" y="1988840"/>
            <a:ext cx="2779031" cy="338554"/>
          </a:xfrm>
          <a:prstGeom prst="rect">
            <a:avLst/>
          </a:prstGeom>
        </p:spPr>
        <p:txBody>
          <a:bodyPr wrap="none">
            <a:spAutoFit/>
          </a:bodyPr>
          <a:lstStyle/>
          <a:p>
            <a:r>
              <a:rPr lang="en-GB" sz="1600" dirty="0" smtClean="0">
                <a:hlinkClick r:id="rId7"/>
              </a:rPr>
              <a:t>http://www.screenr.com/PJHN</a:t>
            </a:r>
            <a:r>
              <a:rPr lang="en-GB" sz="1600" dirty="0" smtClean="0"/>
              <a:t> </a:t>
            </a:r>
            <a:endParaRPr lang="en-GB" sz="1600" dirty="0"/>
          </a:p>
        </p:txBody>
      </p:sp>
      <p:sp>
        <p:nvSpPr>
          <p:cNvPr id="9" name="Rectangle 8"/>
          <p:cNvSpPr/>
          <p:nvPr/>
        </p:nvSpPr>
        <p:spPr>
          <a:xfrm>
            <a:off x="467544" y="5661248"/>
            <a:ext cx="8352928" cy="707886"/>
          </a:xfrm>
          <a:prstGeom prst="rect">
            <a:avLst/>
          </a:prstGeom>
        </p:spPr>
        <p:txBody>
          <a:bodyPr wrap="square">
            <a:spAutoFit/>
          </a:bodyPr>
          <a:lstStyle/>
          <a:p>
            <a:r>
              <a:rPr lang="en-GB" sz="2000" dirty="0" smtClean="0"/>
              <a:t>Get the code, amend it, run a local instance, flag issues, request features... </a:t>
            </a:r>
            <a:r>
              <a:rPr lang="en-GB" sz="2000" dirty="0">
                <a:hlinkClick r:id="rId8"/>
              </a:rPr>
              <a:t>https://</a:t>
            </a:r>
            <a:r>
              <a:rPr lang="en-GB" sz="2000" dirty="0" smtClean="0">
                <a:hlinkClick r:id="rId8"/>
              </a:rPr>
              <a:t>github.com/DMPRoadmap/roadmap</a:t>
            </a:r>
            <a:r>
              <a:rPr lang="en-GB" sz="2000" dirty="0" smtClean="0"/>
              <a:t> </a:t>
            </a:r>
            <a:endParaRPr lang="en-GB" sz="2000" dirty="0"/>
          </a:p>
        </p:txBody>
      </p:sp>
      <p:pic>
        <p:nvPicPr>
          <p:cNvPr id="11" name="Picture 10" descr="Capture.PNG"/>
          <p:cNvPicPr>
            <a:picLocks noChangeAspect="1"/>
          </p:cNvPicPr>
          <p:nvPr/>
        </p:nvPicPr>
        <p:blipFill>
          <a:blip r:embed="rId9" cstate="print"/>
          <a:stretch>
            <a:fillRect/>
          </a:stretch>
        </p:blipFill>
        <p:spPr>
          <a:xfrm>
            <a:off x="511374" y="5118308"/>
            <a:ext cx="1180306" cy="542940"/>
          </a:xfrm>
          <a:prstGeom prst="rect">
            <a:avLst/>
          </a:prstGeom>
        </p:spPr>
      </p:pic>
    </p:spTree>
    <p:extLst>
      <p:ext uri="{BB962C8B-B14F-4D97-AF65-F5344CB8AC3E}">
        <p14:creationId xmlns:p14="http://schemas.microsoft.com/office/powerpoint/2010/main" val="3084953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 local DMP Tools</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052736"/>
            <a:ext cx="6699194" cy="362840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1484784"/>
            <a:ext cx="6542744" cy="3824989"/>
          </a:xfrm>
          <a:prstGeom prst="rect">
            <a:avLst/>
          </a:prstGeom>
          <a:ln>
            <a:solidFill>
              <a:schemeClr val="bg1">
                <a:lumMod val="50000"/>
              </a:schemeClr>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9832" y="3109011"/>
            <a:ext cx="5770174" cy="3229247"/>
          </a:xfrm>
          <a:prstGeom prst="rect">
            <a:avLst/>
          </a:prstGeom>
          <a:ln>
            <a:solidFill>
              <a:schemeClr val="bg1">
                <a:lumMod val="50000"/>
              </a:schemeClr>
            </a:solidFill>
          </a:ln>
        </p:spPr>
      </p:pic>
      <p:sp>
        <p:nvSpPr>
          <p:cNvPr id="8" name="Rectangle 7"/>
          <p:cNvSpPr/>
          <p:nvPr/>
        </p:nvSpPr>
        <p:spPr>
          <a:xfrm>
            <a:off x="150840" y="6381328"/>
            <a:ext cx="8449544" cy="369332"/>
          </a:xfrm>
          <a:prstGeom prst="rect">
            <a:avLst/>
          </a:prstGeom>
        </p:spPr>
        <p:txBody>
          <a:bodyPr wrap="square">
            <a:spAutoFit/>
          </a:bodyPr>
          <a:lstStyle/>
          <a:p>
            <a:pPr algn="ctr"/>
            <a:r>
              <a:rPr lang="en-GB" dirty="0">
                <a:hlinkClick r:id="rId5"/>
              </a:rPr>
              <a:t>https://</a:t>
            </a:r>
            <a:r>
              <a:rPr lang="en-GB" dirty="0" smtClean="0">
                <a:hlinkClick r:id="rId5"/>
              </a:rPr>
              <a:t>github.com/DMPRoadmap/roadmap/wiki/Local-installations-inventory</a:t>
            </a:r>
            <a:r>
              <a:rPr lang="en-GB" dirty="0" smtClean="0"/>
              <a:t> </a:t>
            </a:r>
            <a:endParaRPr lang="en-GB" dirty="0"/>
          </a:p>
        </p:txBody>
      </p:sp>
    </p:spTree>
    <p:extLst>
      <p:ext uri="{BB962C8B-B14F-4D97-AF65-F5344CB8AC3E}">
        <p14:creationId xmlns:p14="http://schemas.microsoft.com/office/powerpoint/2010/main" val="5261214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single platform for all things DMP</a:t>
            </a:r>
            <a:endParaRPr lang="en-GB" dirty="0"/>
          </a:p>
        </p:txBody>
      </p:sp>
      <p:sp>
        <p:nvSpPr>
          <p:cNvPr id="3" name="Content Placeholder 2"/>
          <p:cNvSpPr>
            <a:spLocks noGrp="1"/>
          </p:cNvSpPr>
          <p:nvPr>
            <p:ph idx="1"/>
          </p:nvPr>
        </p:nvSpPr>
        <p:spPr>
          <a:xfrm>
            <a:off x="457200" y="1412776"/>
            <a:ext cx="8075240" cy="4713387"/>
          </a:xfrm>
        </p:spPr>
        <p:txBody>
          <a:bodyPr/>
          <a:lstStyle/>
          <a:p>
            <a:pPr>
              <a:spcAft>
                <a:spcPts val="1800"/>
              </a:spcAft>
            </a:pPr>
            <a:r>
              <a:rPr lang="en-GB" dirty="0" smtClean="0"/>
              <a:t>Agreed to converge on a single codebase, based on DMPonline with additional features from DMPTool</a:t>
            </a:r>
          </a:p>
          <a:p>
            <a:pPr>
              <a:spcAft>
                <a:spcPts val="1800"/>
              </a:spcAft>
            </a:pPr>
            <a:r>
              <a:rPr lang="en-GB" dirty="0" smtClean="0"/>
              <a:t>Bring together features and strengths of each tool</a:t>
            </a:r>
          </a:p>
          <a:p>
            <a:pPr>
              <a:spcAft>
                <a:spcPts val="1800"/>
              </a:spcAft>
            </a:pPr>
            <a:r>
              <a:rPr lang="en-GB" dirty="0" smtClean="0"/>
              <a:t>Co-manage, co-develop and </a:t>
            </a:r>
            <a:r>
              <a:rPr lang="en-GB" dirty="0"/>
              <a:t>i</a:t>
            </a:r>
            <a:r>
              <a:rPr lang="en-GB" dirty="0" smtClean="0"/>
              <a:t>ssue joint roadmap</a:t>
            </a:r>
          </a:p>
          <a:p>
            <a:pPr>
              <a:spcAft>
                <a:spcPts val="1800"/>
              </a:spcAft>
            </a:pPr>
            <a:r>
              <a:rPr lang="en-GB" dirty="0" smtClean="0"/>
              <a:t>DMPRoadmap</a:t>
            </a:r>
            <a:r>
              <a:rPr lang="en-GB" dirty="0"/>
              <a:t>: </a:t>
            </a:r>
            <a:r>
              <a:rPr lang="en-GB" dirty="0">
                <a:hlinkClick r:id="rId2"/>
              </a:rPr>
              <a:t>https://</a:t>
            </a:r>
            <a:r>
              <a:rPr lang="en-GB" dirty="0" smtClean="0">
                <a:hlinkClick r:id="rId2"/>
              </a:rPr>
              <a:t>github.com/DMPRoadmap</a:t>
            </a:r>
            <a:r>
              <a:rPr lang="en-GB" dirty="0" smtClean="0"/>
              <a:t> </a:t>
            </a:r>
            <a:endParaRPr lang="en-GB" dirty="0"/>
          </a:p>
        </p:txBody>
      </p:sp>
      <p:pic>
        <p:nvPicPr>
          <p:cNvPr id="3074" name="Picture 2" descr="http://dmptool.files.wordpress.com/2014/03/cropped-dmptool_icon_n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229200"/>
            <a:ext cx="1323703" cy="14634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MPonline_logo_biggerjpg.jpg"/>
          <p:cNvPicPr>
            <a:picLocks noChangeAspect="1"/>
          </p:cNvPicPr>
          <p:nvPr/>
        </p:nvPicPr>
        <p:blipFill>
          <a:blip r:embed="rId4" cstate="print"/>
          <a:stretch>
            <a:fillRect/>
          </a:stretch>
        </p:blipFill>
        <p:spPr>
          <a:xfrm>
            <a:off x="395536" y="5225335"/>
            <a:ext cx="1516969" cy="1512168"/>
          </a:xfrm>
          <a:prstGeom prst="rect">
            <a:avLst/>
          </a:prstGeom>
        </p:spPr>
      </p:pic>
      <p:sp>
        <p:nvSpPr>
          <p:cNvPr id="7" name="AutoShape 4" descr="Image result for question ma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Image result for question mar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10" name="Straight Arrow Connector 9"/>
          <p:cNvCxnSpPr/>
          <p:nvPr/>
        </p:nvCxnSpPr>
        <p:spPr>
          <a:xfrm flipV="1">
            <a:off x="2051720" y="5733256"/>
            <a:ext cx="1080120" cy="79208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5724128" y="5805264"/>
            <a:ext cx="1237214" cy="671102"/>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1" descr="roadmap_logo.png"/>
          <p:cNvPicPr>
            <a:picLocks noChangeAspect="1"/>
          </p:cNvPicPr>
          <p:nvPr/>
        </p:nvPicPr>
        <p:blipFill>
          <a:blip r:embed="rId5" cstate="print"/>
          <a:stretch>
            <a:fillRect/>
          </a:stretch>
        </p:blipFill>
        <p:spPr>
          <a:xfrm>
            <a:off x="2987824" y="4941168"/>
            <a:ext cx="2940732" cy="923537"/>
          </a:xfrm>
          <a:prstGeom prst="rect">
            <a:avLst/>
          </a:prstGeom>
        </p:spPr>
      </p:pic>
    </p:spTree>
    <p:extLst>
      <p:ext uri="{BB962C8B-B14F-4D97-AF65-F5344CB8AC3E}">
        <p14:creationId xmlns:p14="http://schemas.microsoft.com/office/powerpoint/2010/main" val="17721149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96" y="332656"/>
            <a:ext cx="8964488" cy="683994"/>
          </a:xfrm>
        </p:spPr>
        <p:txBody>
          <a:bodyPr/>
          <a:lstStyle/>
          <a:p>
            <a:r>
              <a:rPr lang="en-GB" dirty="0" smtClean="0"/>
              <a:t>Joint vision &amp; international collaboration</a:t>
            </a:r>
            <a:endParaRPr lang="en-GB" dirty="0"/>
          </a:p>
        </p:txBody>
      </p:sp>
      <p:sp>
        <p:nvSpPr>
          <p:cNvPr id="3" name="Content Placeholder 2"/>
          <p:cNvSpPr>
            <a:spLocks noGrp="1"/>
          </p:cNvSpPr>
          <p:nvPr>
            <p:ph idx="1"/>
          </p:nvPr>
        </p:nvSpPr>
        <p:spPr>
          <a:xfrm>
            <a:off x="552128" y="1268760"/>
            <a:ext cx="8075240" cy="5001419"/>
          </a:xfrm>
        </p:spPr>
        <p:txBody>
          <a:bodyPr/>
          <a:lstStyle/>
          <a:p>
            <a:pPr marL="457200" indent="-457200">
              <a:spcAft>
                <a:spcPts val="1200"/>
              </a:spcAft>
              <a:buFont typeface="Arial" panose="020B0604020202020204" pitchFamily="34" charset="0"/>
              <a:buChar char="•"/>
            </a:pPr>
            <a:r>
              <a:rPr lang="en-GB" dirty="0" smtClean="0"/>
              <a:t>Developing common standards and formats</a:t>
            </a:r>
          </a:p>
          <a:p>
            <a:pPr marL="457200" indent="-457200">
              <a:spcAft>
                <a:spcPts val="1200"/>
              </a:spcAft>
              <a:buFont typeface="Arial" panose="020B0604020202020204" pitchFamily="34" charset="0"/>
              <a:buChar char="•"/>
            </a:pPr>
            <a:r>
              <a:rPr lang="en-GB" dirty="0" smtClean="0"/>
              <a:t>Building connections between tools and systems</a:t>
            </a:r>
          </a:p>
          <a:p>
            <a:pPr marL="457200" indent="-457200">
              <a:spcAft>
                <a:spcPts val="1200"/>
              </a:spcAft>
              <a:buFont typeface="Arial" panose="020B0604020202020204" pitchFamily="34" charset="0"/>
              <a:buChar char="•"/>
            </a:pPr>
            <a:r>
              <a:rPr lang="en-GB" dirty="0" smtClean="0"/>
              <a:t>Advocacy for DMPs to train and improve practice</a:t>
            </a:r>
          </a:p>
          <a:p>
            <a:pPr marL="457200" indent="-457200">
              <a:spcAft>
                <a:spcPts val="1200"/>
              </a:spcAft>
              <a:buFont typeface="Arial" panose="020B0604020202020204" pitchFamily="34" charset="0"/>
              <a:buChar char="•"/>
            </a:pPr>
            <a:r>
              <a:rPr lang="en-GB" dirty="0" smtClean="0"/>
              <a:t>Engagement with research funders </a:t>
            </a:r>
          </a:p>
          <a:p>
            <a:pPr marL="457200" indent="-457200">
              <a:buFont typeface="Arial" panose="020B0604020202020204" pitchFamily="34" charset="0"/>
              <a:buChar char="•"/>
            </a:pPr>
            <a:endParaRPr lang="en-GB" dirty="0"/>
          </a:p>
        </p:txBody>
      </p:sp>
      <p:pic>
        <p:nvPicPr>
          <p:cNvPr id="4" name="Picture 3"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586" y="4865502"/>
            <a:ext cx="2489590" cy="14046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4496277"/>
            <a:ext cx="2143125" cy="2143125"/>
          </a:xfrm>
          <a:prstGeom prst="rect">
            <a:avLst/>
          </a:prstGeom>
        </p:spPr>
      </p:pic>
    </p:spTree>
    <p:extLst>
      <p:ext uri="{BB962C8B-B14F-4D97-AF65-F5344CB8AC3E}">
        <p14:creationId xmlns:p14="http://schemas.microsoft.com/office/powerpoint/2010/main" val="4478904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08720"/>
            <a:ext cx="8363272" cy="683994"/>
          </a:xfrm>
        </p:spPr>
        <p:txBody>
          <a:bodyPr/>
          <a:lstStyle/>
          <a:p>
            <a:r>
              <a:rPr lang="en-GB" sz="5400" dirty="0" smtClean="0"/>
              <a:t>Thanks for listening</a:t>
            </a:r>
            <a:r>
              <a:rPr lang="en-GB" b="0" dirty="0"/>
              <a:t> </a:t>
            </a:r>
            <a:endParaRPr lang="en-GB" dirty="0"/>
          </a:p>
        </p:txBody>
      </p:sp>
      <p:sp>
        <p:nvSpPr>
          <p:cNvPr id="3" name="Content Placeholder 2"/>
          <p:cNvSpPr>
            <a:spLocks noGrp="1"/>
          </p:cNvSpPr>
          <p:nvPr>
            <p:ph idx="1"/>
          </p:nvPr>
        </p:nvSpPr>
        <p:spPr>
          <a:xfrm>
            <a:off x="251520" y="2420888"/>
            <a:ext cx="7992888" cy="3888432"/>
          </a:xfrm>
        </p:spPr>
        <p:txBody>
          <a:bodyPr>
            <a:normAutofit/>
          </a:bodyPr>
          <a:lstStyle/>
          <a:p>
            <a:pPr algn="ctr">
              <a:defRPr/>
            </a:pPr>
            <a:r>
              <a:rPr lang="en-GB" sz="3200" dirty="0"/>
              <a:t>DCC </a:t>
            </a:r>
            <a:r>
              <a:rPr lang="en-GB" sz="3200" dirty="0" smtClean="0"/>
              <a:t>resources on Data Management </a:t>
            </a:r>
            <a:endParaRPr lang="en-GB" sz="3200" dirty="0"/>
          </a:p>
          <a:p>
            <a:pPr algn="ctr">
              <a:defRPr/>
            </a:pPr>
            <a:r>
              <a:rPr lang="en-GB" dirty="0" smtClean="0">
                <a:hlinkClick r:id="rId2"/>
              </a:rPr>
              <a:t>www.dcc.ac.uk/resources</a:t>
            </a:r>
            <a:r>
              <a:rPr lang="en-GB" dirty="0" smtClean="0"/>
              <a:t> </a:t>
            </a:r>
            <a:endParaRPr lang="en-GB" sz="4000" u="sng" dirty="0"/>
          </a:p>
          <a:p>
            <a:pPr algn="ctr">
              <a:defRPr/>
            </a:pPr>
            <a:endParaRPr lang="en-GB" sz="3200" dirty="0" smtClean="0"/>
          </a:p>
          <a:p>
            <a:pPr algn="ctr">
              <a:defRPr/>
            </a:pPr>
            <a:r>
              <a:rPr lang="en-GB" sz="3200" dirty="0" smtClean="0"/>
              <a:t>Follow </a:t>
            </a:r>
            <a:r>
              <a:rPr lang="en-GB" sz="3200" dirty="0"/>
              <a:t>us on twitter:</a:t>
            </a:r>
          </a:p>
          <a:p>
            <a:pPr algn="ctr">
              <a:defRPr/>
            </a:pPr>
            <a:r>
              <a:rPr lang="en-GB" sz="3200" dirty="0"/>
              <a:t> @</a:t>
            </a:r>
            <a:r>
              <a:rPr lang="en-GB" sz="3200" dirty="0" err="1"/>
              <a:t>digitalcuration</a:t>
            </a:r>
            <a:r>
              <a:rPr lang="en-GB" sz="3200" dirty="0"/>
              <a:t> and #</a:t>
            </a:r>
            <a:r>
              <a:rPr lang="en-GB" sz="3200" dirty="0" err="1"/>
              <a:t>ukdcc</a:t>
            </a:r>
            <a:endParaRPr lang="en-GB" sz="3200" dirty="0"/>
          </a:p>
          <a:p>
            <a:endParaRPr lang="en-GB" dirty="0"/>
          </a:p>
        </p:txBody>
      </p:sp>
      <p:pic>
        <p:nvPicPr>
          <p:cNvPr id="4" name="Picture 1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2881"/>
          <a:stretch/>
        </p:blipFill>
        <p:spPr bwMode="auto">
          <a:xfrm>
            <a:off x="8376174" y="0"/>
            <a:ext cx="804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890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12776"/>
            <a:ext cx="8405446" cy="4525963"/>
          </a:xfrm>
        </p:spPr>
        <p:txBody>
          <a:bodyPr>
            <a:noAutofit/>
          </a:bodyPr>
          <a:lstStyle/>
          <a:p>
            <a:pPr>
              <a:buFontTx/>
              <a:buNone/>
              <a:defRPr/>
            </a:pPr>
            <a:r>
              <a:rPr lang="en-GB" dirty="0" smtClean="0">
                <a:latin typeface="+mn-lt"/>
                <a:cs typeface="Calibri" pitchFamily="34" charset="0"/>
              </a:rPr>
              <a:t>A DMP is a brief </a:t>
            </a:r>
            <a:r>
              <a:rPr lang="en-GB" dirty="0">
                <a:latin typeface="+mn-lt"/>
                <a:cs typeface="Calibri" pitchFamily="34" charset="0"/>
              </a:rPr>
              <a:t>plan </a:t>
            </a:r>
            <a:r>
              <a:rPr lang="en-GB" dirty="0" smtClean="0">
                <a:latin typeface="+mn-lt"/>
                <a:cs typeface="Calibri" pitchFamily="34" charset="0"/>
              </a:rPr>
              <a:t>to </a:t>
            </a:r>
            <a:r>
              <a:rPr lang="en-GB" dirty="0">
                <a:latin typeface="+mn-lt"/>
                <a:cs typeface="Calibri" pitchFamily="34" charset="0"/>
              </a:rPr>
              <a:t>define:</a:t>
            </a:r>
          </a:p>
          <a:p>
            <a:pPr marL="360000" indent="-360000">
              <a:buFont typeface="Arial" panose="020B0604020202020204" pitchFamily="34" charset="0"/>
              <a:buChar char="•"/>
              <a:defRPr/>
            </a:pPr>
            <a:r>
              <a:rPr lang="en-GB" sz="2000" dirty="0">
                <a:latin typeface="+mn-lt"/>
                <a:cs typeface="Calibri" pitchFamily="34" charset="0"/>
              </a:rPr>
              <a:t>  </a:t>
            </a:r>
            <a:r>
              <a:rPr lang="en-GB" dirty="0">
                <a:latin typeface="+mn-lt"/>
                <a:cs typeface="Calibri" pitchFamily="34" charset="0"/>
              </a:rPr>
              <a:t>how the data will be created</a:t>
            </a:r>
          </a:p>
          <a:p>
            <a:pPr marL="360000" indent="-360000">
              <a:buFont typeface="Arial" panose="020B0604020202020204" pitchFamily="34" charset="0"/>
              <a:buChar char="•"/>
              <a:defRPr/>
            </a:pPr>
            <a:r>
              <a:rPr lang="en-GB" dirty="0">
                <a:latin typeface="+mn-lt"/>
                <a:cs typeface="Calibri" pitchFamily="34" charset="0"/>
              </a:rPr>
              <a:t>  how it will be documented</a:t>
            </a:r>
          </a:p>
          <a:p>
            <a:pPr marL="360000" indent="-360000">
              <a:buFont typeface="Arial" panose="020B0604020202020204" pitchFamily="34" charset="0"/>
              <a:buChar char="•"/>
              <a:defRPr/>
            </a:pPr>
            <a:r>
              <a:rPr lang="en-GB" dirty="0">
                <a:latin typeface="+mn-lt"/>
                <a:cs typeface="Calibri" pitchFamily="34" charset="0"/>
              </a:rPr>
              <a:t>  who will be able to access it</a:t>
            </a:r>
          </a:p>
          <a:p>
            <a:pPr marL="360000" indent="-360000">
              <a:buFont typeface="Arial" panose="020B0604020202020204" pitchFamily="34" charset="0"/>
              <a:buChar char="•"/>
              <a:defRPr/>
            </a:pPr>
            <a:r>
              <a:rPr lang="en-GB" dirty="0">
                <a:latin typeface="+mn-lt"/>
                <a:cs typeface="Calibri" pitchFamily="34" charset="0"/>
              </a:rPr>
              <a:t>  where it will be stored</a:t>
            </a:r>
          </a:p>
          <a:p>
            <a:pPr marL="360000" indent="-360000">
              <a:buFont typeface="Arial" panose="020B0604020202020204" pitchFamily="34" charset="0"/>
              <a:buChar char="•"/>
              <a:defRPr/>
            </a:pPr>
            <a:r>
              <a:rPr lang="en-GB" dirty="0">
                <a:latin typeface="+mn-lt"/>
                <a:cs typeface="Calibri" pitchFamily="34" charset="0"/>
              </a:rPr>
              <a:t>  who will back it up</a:t>
            </a:r>
          </a:p>
          <a:p>
            <a:pPr marL="360000" indent="-360000">
              <a:buFont typeface="Arial" panose="020B0604020202020204" pitchFamily="34" charset="0"/>
              <a:buChar char="•"/>
              <a:defRPr/>
            </a:pPr>
            <a:r>
              <a:rPr lang="en-GB" dirty="0">
                <a:latin typeface="+mn-lt"/>
                <a:cs typeface="Calibri" pitchFamily="34" charset="0"/>
              </a:rPr>
              <a:t>  whether (and how) it will be shared &amp; preserved</a:t>
            </a:r>
          </a:p>
          <a:p>
            <a:pPr>
              <a:buFontTx/>
              <a:buNone/>
              <a:defRPr/>
            </a:pPr>
            <a:endParaRPr lang="en-GB" dirty="0">
              <a:latin typeface="+mn-lt"/>
              <a:cs typeface="Calibri" pitchFamily="34" charset="0"/>
            </a:endParaRPr>
          </a:p>
          <a:p>
            <a:pPr marL="0" indent="0">
              <a:buFontTx/>
              <a:buNone/>
              <a:defRPr/>
            </a:pPr>
            <a:r>
              <a:rPr lang="en-GB" dirty="0">
                <a:latin typeface="+mn-lt"/>
                <a:cs typeface="Calibri" pitchFamily="34" charset="0"/>
              </a:rPr>
              <a:t>DMPs are often submitted as part of grant applications, but are useful whenever researchers are creating data.</a:t>
            </a:r>
          </a:p>
        </p:txBody>
      </p:sp>
      <p:sp>
        <p:nvSpPr>
          <p:cNvPr id="3" name="Title 2"/>
          <p:cNvSpPr>
            <a:spLocks noGrp="1"/>
          </p:cNvSpPr>
          <p:nvPr>
            <p:ph type="title"/>
          </p:nvPr>
        </p:nvSpPr>
        <p:spPr>
          <a:xfrm>
            <a:off x="539552" y="260648"/>
            <a:ext cx="7992888" cy="792162"/>
          </a:xfrm>
        </p:spPr>
        <p:txBody>
          <a:bodyPr>
            <a:noAutofit/>
          </a:bodyPr>
          <a:lstStyle/>
          <a:p>
            <a:r>
              <a:rPr lang="en-GB" dirty="0" smtClean="0">
                <a:latin typeface="+mn-lt"/>
              </a:rPr>
              <a:t>What is a </a:t>
            </a:r>
            <a:r>
              <a:rPr lang="en-GB" dirty="0"/>
              <a:t>Data Management Plan?</a:t>
            </a:r>
            <a:endParaRPr lang="en-GB" dirty="0">
              <a:latin typeface="+mn-lt"/>
            </a:endParaRPr>
          </a:p>
        </p:txBody>
      </p:sp>
    </p:spTree>
    <p:extLst>
      <p:ext uri="{BB962C8B-B14F-4D97-AF65-F5344CB8AC3E}">
        <p14:creationId xmlns:p14="http://schemas.microsoft.com/office/powerpoint/2010/main" val="2473493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442856"/>
            <a:ext cx="7667897" cy="825904"/>
          </a:xfrm>
        </p:spPr>
        <p:txBody>
          <a:bodyPr/>
          <a:lstStyle/>
          <a:p>
            <a:r>
              <a:rPr lang="en-GB" dirty="0" smtClean="0"/>
              <a:t>How do DMPs help researchers?</a:t>
            </a:r>
          </a:p>
        </p:txBody>
      </p:sp>
      <p:sp>
        <p:nvSpPr>
          <p:cNvPr id="9219" name="Content Placeholder 2"/>
          <p:cNvSpPr>
            <a:spLocks noGrp="1"/>
          </p:cNvSpPr>
          <p:nvPr>
            <p:ph idx="1"/>
          </p:nvPr>
        </p:nvSpPr>
        <p:spPr>
          <a:xfrm>
            <a:off x="323528" y="1700808"/>
            <a:ext cx="8266996" cy="4708947"/>
          </a:xfrm>
        </p:spPr>
        <p:txBody>
          <a:bodyPr>
            <a:normAutofit/>
          </a:bodyPr>
          <a:lstStyle/>
          <a:p>
            <a:pPr marL="0">
              <a:spcBef>
                <a:spcPts val="0"/>
              </a:spcBef>
              <a:buFontTx/>
              <a:buNone/>
              <a:defRPr/>
            </a:pPr>
            <a:r>
              <a:rPr lang="en-GB" sz="2400" dirty="0" smtClean="0">
                <a:latin typeface="Calibri" pitchFamily="34" charset="0"/>
                <a:cs typeface="Calibri" pitchFamily="34" charset="0"/>
              </a:rPr>
              <a:t>Planning is useful whether or not a DMP needs submitted with a grant application, as it can help the researchers to…</a:t>
            </a:r>
          </a:p>
          <a:p>
            <a:pPr marL="685800" lvl="1" indent="-457200">
              <a:spcBef>
                <a:spcPts val="1800"/>
              </a:spcBef>
              <a:buClrTx/>
              <a:buFont typeface="Wingdings" charset="2"/>
              <a:buAutoNum type="arabicPlain"/>
            </a:pPr>
            <a:r>
              <a:rPr lang="en-GB" sz="2400" dirty="0" smtClean="0"/>
              <a:t>Make informed decisions to anticipate and avoid problems </a:t>
            </a:r>
          </a:p>
          <a:p>
            <a:pPr marL="685800" lvl="1" indent="-457200">
              <a:spcBef>
                <a:spcPts val="1800"/>
              </a:spcBef>
              <a:buClrTx/>
              <a:buFont typeface="Wingdings" charset="2"/>
              <a:buAutoNum type="arabicPlain"/>
            </a:pPr>
            <a:r>
              <a:rPr lang="en-GB" sz="2400" dirty="0" smtClean="0"/>
              <a:t>Avoid duplication, data loss and security breaches </a:t>
            </a:r>
          </a:p>
          <a:p>
            <a:pPr marL="685800" lvl="1" indent="-457200">
              <a:spcBef>
                <a:spcPts val="1800"/>
              </a:spcBef>
              <a:buClrTx/>
              <a:buFont typeface="Wingdings" charset="2"/>
              <a:buAutoNum type="arabicPlain"/>
            </a:pPr>
            <a:r>
              <a:rPr lang="en-GB" sz="2400" dirty="0" smtClean="0"/>
              <a:t>Develop procedures early on for consistency</a:t>
            </a:r>
          </a:p>
          <a:p>
            <a:pPr marL="685800" lvl="1" indent="-457200">
              <a:spcBef>
                <a:spcPts val="1800"/>
              </a:spcBef>
              <a:buClrTx/>
              <a:buFont typeface="Wingdings" charset="2"/>
              <a:buAutoNum type="arabicPlain"/>
            </a:pPr>
            <a:r>
              <a:rPr lang="en-GB" sz="2400" dirty="0" smtClean="0"/>
              <a:t>Ensure data are accurate, complete, reliable and secure</a:t>
            </a:r>
          </a:p>
          <a:p>
            <a:pPr marL="685800" lvl="1" indent="-457200">
              <a:spcBef>
                <a:spcPts val="1800"/>
              </a:spcBef>
              <a:buClrTx/>
              <a:buFont typeface="Wingdings" charset="2"/>
              <a:buAutoNum type="arabicPlain"/>
            </a:pPr>
            <a:r>
              <a:rPr lang="en-GB" sz="2400" dirty="0" smtClean="0"/>
              <a:t>Save time and effort to make their lives easier!</a:t>
            </a:r>
          </a:p>
          <a:p>
            <a:endParaRPr lang="en-GB" sz="1800" dirty="0" smtClean="0"/>
          </a:p>
        </p:txBody>
      </p:sp>
    </p:spTree>
    <p:extLst>
      <p:ext uri="{BB962C8B-B14F-4D97-AF65-F5344CB8AC3E}">
        <p14:creationId xmlns:p14="http://schemas.microsoft.com/office/powerpoint/2010/main" val="429700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363272" cy="683994"/>
          </a:xfrm>
        </p:spPr>
        <p:txBody>
          <a:bodyPr/>
          <a:lstStyle/>
          <a:p>
            <a:r>
              <a:rPr lang="en-GB" dirty="0" smtClean="0"/>
              <a:t>Benefits of DMPs for institutions</a:t>
            </a:r>
            <a:endParaRPr lang="en-GB" dirty="0"/>
          </a:p>
        </p:txBody>
      </p:sp>
      <p:sp>
        <p:nvSpPr>
          <p:cNvPr id="3" name="Content Placeholder 2"/>
          <p:cNvSpPr>
            <a:spLocks noGrp="1"/>
          </p:cNvSpPr>
          <p:nvPr>
            <p:ph idx="1"/>
          </p:nvPr>
        </p:nvSpPr>
        <p:spPr>
          <a:xfrm>
            <a:off x="467544" y="1556792"/>
            <a:ext cx="8075240" cy="4641379"/>
          </a:xfrm>
        </p:spPr>
        <p:txBody>
          <a:bodyPr/>
          <a:lstStyle/>
          <a:p>
            <a:pPr marL="457200" indent="-457200">
              <a:spcBef>
                <a:spcPts val="1800"/>
              </a:spcBef>
              <a:buFont typeface="Arial" panose="020B0604020202020204" pitchFamily="34" charset="0"/>
              <a:buChar char="•"/>
            </a:pPr>
            <a:r>
              <a:rPr lang="en-GB" dirty="0" smtClean="0"/>
              <a:t>Opportunity to engage with researchers and improve RDM practice</a:t>
            </a:r>
          </a:p>
          <a:p>
            <a:pPr marL="457200" indent="-457200">
              <a:spcBef>
                <a:spcPts val="1800"/>
              </a:spcBef>
              <a:buFont typeface="Arial" panose="020B0604020202020204" pitchFamily="34" charset="0"/>
              <a:buChar char="•"/>
            </a:pPr>
            <a:r>
              <a:rPr lang="en-GB" dirty="0" smtClean="0"/>
              <a:t>Raise awareness of support available</a:t>
            </a:r>
          </a:p>
          <a:p>
            <a:pPr marL="457200" indent="-457200">
              <a:spcBef>
                <a:spcPts val="1800"/>
              </a:spcBef>
              <a:buFont typeface="Arial" panose="020B0604020202020204" pitchFamily="34" charset="0"/>
              <a:buChar char="•"/>
            </a:pPr>
            <a:r>
              <a:rPr lang="en-GB" dirty="0" smtClean="0"/>
              <a:t>Collate information to inform service delivery</a:t>
            </a:r>
          </a:p>
          <a:p>
            <a:pPr marL="457200" indent="-457200">
              <a:spcBef>
                <a:spcPts val="1800"/>
              </a:spcBef>
              <a:buFont typeface="Arial" panose="020B0604020202020204" pitchFamily="34" charset="0"/>
              <a:buChar char="•"/>
            </a:pPr>
            <a:r>
              <a:rPr lang="en-GB" dirty="0"/>
              <a:t>Ensure the University is not exposed to </a:t>
            </a:r>
            <a:r>
              <a:rPr lang="en-GB" dirty="0" smtClean="0"/>
              <a:t>risk</a:t>
            </a:r>
          </a:p>
          <a:p>
            <a:pPr marL="457200" indent="-457200">
              <a:spcBef>
                <a:spcPts val="1800"/>
              </a:spcBef>
              <a:buFont typeface="Arial" panose="020B0604020202020204" pitchFamily="34" charset="0"/>
              <a:buChar char="•"/>
            </a:pPr>
            <a:r>
              <a:rPr lang="en-GB" dirty="0" smtClean="0"/>
              <a:t>Ability to recover costs via grants</a:t>
            </a:r>
            <a:endParaRPr lang="en-GB"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99202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363272" cy="683994"/>
          </a:xfrm>
        </p:spPr>
        <p:txBody>
          <a:bodyPr>
            <a:noAutofit/>
          </a:bodyPr>
          <a:lstStyle/>
          <a:p>
            <a:r>
              <a:rPr lang="en-GB" dirty="0" smtClean="0"/>
              <a:t>What are the risks of not doing it?</a:t>
            </a:r>
            <a:endParaRPr lang="en-GB" dirty="0"/>
          </a:p>
        </p:txBody>
      </p:sp>
      <p:sp>
        <p:nvSpPr>
          <p:cNvPr id="3" name="Content Placeholder 2"/>
          <p:cNvSpPr>
            <a:spLocks noGrp="1"/>
          </p:cNvSpPr>
          <p:nvPr>
            <p:ph idx="1"/>
          </p:nvPr>
        </p:nvSpPr>
        <p:spPr>
          <a:xfrm>
            <a:off x="450426" y="1463739"/>
            <a:ext cx="5650860" cy="4269517"/>
          </a:xfrm>
          <a:solidFill>
            <a:schemeClr val="bg1">
              <a:alpha val="0"/>
            </a:schemeClr>
          </a:solidFill>
        </p:spPr>
        <p:txBody>
          <a:bodyPr>
            <a:noAutofit/>
          </a:bodyPr>
          <a:lstStyle/>
          <a:p>
            <a:pPr marL="342900" indent="-342900">
              <a:spcBef>
                <a:spcPts val="600"/>
              </a:spcBef>
              <a:spcAft>
                <a:spcPts val="600"/>
              </a:spcAft>
              <a:buFont typeface="Arial" panose="020B0604020202020204" pitchFamily="34" charset="0"/>
              <a:buChar char="•"/>
            </a:pPr>
            <a:r>
              <a:rPr lang="en-US" sz="2400" dirty="0"/>
              <a:t>Bids with technical ambitions that can’t be delivered on</a:t>
            </a:r>
          </a:p>
          <a:p>
            <a:pPr marL="342900" indent="-342900">
              <a:spcBef>
                <a:spcPts val="600"/>
              </a:spcBef>
              <a:spcAft>
                <a:spcPts val="600"/>
              </a:spcAft>
              <a:buFont typeface="Arial" panose="020B0604020202020204" pitchFamily="34" charset="0"/>
              <a:buChar char="•"/>
            </a:pPr>
            <a:r>
              <a:rPr lang="en-US" sz="2400" dirty="0"/>
              <a:t>Legal non-compliance DPA, FOI…etc. </a:t>
            </a:r>
          </a:p>
          <a:p>
            <a:pPr marL="342900" indent="-342900">
              <a:spcBef>
                <a:spcPts val="600"/>
              </a:spcBef>
              <a:spcAft>
                <a:spcPts val="600"/>
              </a:spcAft>
              <a:buFont typeface="Arial" panose="020B0604020202020204" pitchFamily="34" charset="0"/>
              <a:buChar char="•"/>
            </a:pPr>
            <a:r>
              <a:rPr lang="en-US" sz="2400" dirty="0"/>
              <a:t>Inability to </a:t>
            </a:r>
            <a:r>
              <a:rPr lang="en-US" sz="2400" dirty="0" err="1"/>
              <a:t>scrutinise</a:t>
            </a:r>
            <a:r>
              <a:rPr lang="en-US" sz="2400" dirty="0"/>
              <a:t> </a:t>
            </a:r>
            <a:r>
              <a:rPr lang="en-US" sz="2400" dirty="0" smtClean="0">
                <a:sym typeface="Wingdings" panose="05000000000000000000" pitchFamily="2" charset="2"/>
              </a:rPr>
              <a:t></a:t>
            </a:r>
            <a:r>
              <a:rPr lang="en-US" sz="2400" dirty="0" smtClean="0"/>
              <a:t> </a:t>
            </a:r>
            <a:r>
              <a:rPr lang="en-US" sz="2400" dirty="0"/>
              <a:t>damage to research integrity, reputation, retractions</a:t>
            </a:r>
          </a:p>
          <a:p>
            <a:pPr marL="342900" indent="-342900">
              <a:spcBef>
                <a:spcPts val="600"/>
              </a:spcBef>
              <a:spcAft>
                <a:spcPts val="600"/>
              </a:spcAft>
              <a:buFont typeface="Arial" panose="020B0604020202020204" pitchFamily="34" charset="0"/>
              <a:buChar char="•"/>
            </a:pPr>
            <a:r>
              <a:rPr lang="en-US" sz="2400" dirty="0"/>
              <a:t>Loss of data or (re)usability </a:t>
            </a:r>
          </a:p>
          <a:p>
            <a:pPr marL="342900" indent="-342900">
              <a:spcBef>
                <a:spcPts val="600"/>
              </a:spcBef>
              <a:spcAft>
                <a:spcPts val="600"/>
              </a:spcAft>
              <a:buFont typeface="Arial" panose="020B0604020202020204" pitchFamily="34" charset="0"/>
              <a:buChar char="•"/>
            </a:pPr>
            <a:r>
              <a:rPr lang="en-US" sz="2400" dirty="0"/>
              <a:t>Research outputs lack visibility</a:t>
            </a:r>
          </a:p>
          <a:p>
            <a:pPr marL="342900" indent="-342900">
              <a:spcBef>
                <a:spcPts val="600"/>
              </a:spcBef>
              <a:spcAft>
                <a:spcPts val="600"/>
              </a:spcAft>
              <a:buFont typeface="Arial" panose="020B0604020202020204" pitchFamily="34" charset="0"/>
              <a:buChar char="•"/>
            </a:pPr>
            <a:r>
              <a:rPr lang="en-US" sz="2400" dirty="0"/>
              <a:t>Public communication diminished</a:t>
            </a:r>
          </a:p>
          <a:p>
            <a:pPr marL="342900" indent="-342900">
              <a:spcBef>
                <a:spcPts val="600"/>
              </a:spcBef>
              <a:spcAft>
                <a:spcPts val="600"/>
              </a:spcAft>
              <a:buFont typeface="Arial" panose="020B0604020202020204" pitchFamily="34" charset="0"/>
              <a:buChar char="•"/>
            </a:pPr>
            <a:r>
              <a:rPr lang="en-US" sz="2400" dirty="0"/>
              <a:t>Potential loss of research income</a:t>
            </a:r>
          </a:p>
          <a:p>
            <a:pPr>
              <a:spcBef>
                <a:spcPts val="0"/>
              </a:spcBef>
              <a:spcAft>
                <a:spcPts val="600"/>
              </a:spcAft>
            </a:pPr>
            <a:endParaRPr lang="en-GB" sz="2400" dirty="0">
              <a:ea typeface="ＭＳ Ｐゴシック" pitchFamily="34" charset="-128"/>
            </a:endParaRPr>
          </a:p>
        </p:txBody>
      </p:sp>
      <p:pic>
        <p:nvPicPr>
          <p:cNvPr id="5" name="Picture 4" descr="104705846.jpg"/>
          <p:cNvPicPr>
            <a:picLocks noChangeAspect="1"/>
          </p:cNvPicPr>
          <p:nvPr/>
        </p:nvPicPr>
        <p:blipFill>
          <a:blip r:embed="rId2" cstate="print"/>
          <a:stretch>
            <a:fillRect/>
          </a:stretch>
        </p:blipFill>
        <p:spPr>
          <a:xfrm>
            <a:off x="6610882" y="1700808"/>
            <a:ext cx="1831398" cy="4056478"/>
          </a:xfrm>
          <a:prstGeom prst="rect">
            <a:avLst/>
          </a:prstGeom>
        </p:spPr>
      </p:pic>
      <p:sp>
        <p:nvSpPr>
          <p:cNvPr id="6" name="TextBox 5"/>
          <p:cNvSpPr txBox="1"/>
          <p:nvPr/>
        </p:nvSpPr>
        <p:spPr>
          <a:xfrm>
            <a:off x="3275856" y="6061719"/>
            <a:ext cx="5261312" cy="400110"/>
          </a:xfrm>
          <a:prstGeom prst="rect">
            <a:avLst/>
          </a:prstGeom>
          <a:noFill/>
        </p:spPr>
        <p:txBody>
          <a:bodyPr wrap="none" rtlCol="0">
            <a:spAutoFit/>
          </a:bodyPr>
          <a:lstStyle/>
          <a:p>
            <a:r>
              <a:rPr lang="en-US" sz="2000" dirty="0" smtClean="0"/>
              <a:t>Loss </a:t>
            </a:r>
            <a:r>
              <a:rPr lang="en-US" sz="2000" dirty="0"/>
              <a:t>of reputation, research record, value and ££</a:t>
            </a:r>
          </a:p>
        </p:txBody>
      </p:sp>
    </p:spTree>
    <p:extLst>
      <p:ext uri="{BB962C8B-B14F-4D97-AF65-F5344CB8AC3E}">
        <p14:creationId xmlns:p14="http://schemas.microsoft.com/office/powerpoint/2010/main" val="3348794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9" descr="Captur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3262" y="4963982"/>
            <a:ext cx="2146168" cy="92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Bill &amp; Melinda Gates Found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267" y="5251052"/>
            <a:ext cx="2293318" cy="46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8" descr="Department for International Development - Hom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193" y="1864312"/>
            <a:ext cx="1665288"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8" descr="TDR: For Research on Diseases of Povert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24686" y="6021288"/>
            <a:ext cx="3317664" cy="5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p:nvSpPr>
        <p:spPr bwMode="auto">
          <a:xfrm>
            <a:off x="549812" y="274714"/>
            <a:ext cx="8207375" cy="962599"/>
          </a:xfrm>
          <a:prstGeom prst="rect">
            <a:avLst/>
          </a:prstGeom>
          <a:noFill/>
          <a:ln w="9525">
            <a:noFill/>
            <a:miter lim="800000"/>
            <a:headEnd/>
            <a:tailEnd/>
          </a:ln>
        </p:spPr>
        <p:txBody>
          <a:bodyPr anchor="ctr"/>
          <a:lstStyle/>
          <a:p>
            <a:pPr algn="ctr" eaLnBrk="0" hangingPunct="0">
              <a:spcBef>
                <a:spcPct val="0"/>
              </a:spcBef>
              <a:buClrTx/>
              <a:buFontTx/>
              <a:buNone/>
              <a:defRPr/>
            </a:pPr>
            <a:r>
              <a:rPr lang="en-GB" sz="4000" b="1" spc="-60" dirty="0" smtClean="0">
                <a:solidFill>
                  <a:srgbClr val="0635BA"/>
                </a:solidFill>
                <a:latin typeface="+mj-lt"/>
                <a:ea typeface="+mj-ea"/>
                <a:cs typeface="+mj-cs"/>
              </a:rPr>
              <a:t>Some funders that require DMPs </a:t>
            </a:r>
            <a:endParaRPr lang="en-GB" sz="4000" b="1" spc="-60" dirty="0">
              <a:solidFill>
                <a:srgbClr val="0635BA"/>
              </a:solidFill>
              <a:latin typeface="+mj-lt"/>
              <a:ea typeface="+mj-ea"/>
              <a:cs typeface="+mj-cs"/>
            </a:endParaRPr>
          </a:p>
        </p:txBody>
      </p:sp>
      <p:pic>
        <p:nvPicPr>
          <p:cNvPr id="8200" name="Picture 17" descr="nsf_logo.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20630" y="3016949"/>
            <a:ext cx="3912592" cy="708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8" descr="banner-nihlogo.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9360" y="4302542"/>
            <a:ext cx="37242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0" descr="logo_en.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09299" y="1338203"/>
            <a:ext cx="21478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21" descr="dfg_logo.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54357" y="2427510"/>
            <a:ext cx="3403178" cy="42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22" descr="logo_genome.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828" y="348457"/>
            <a:ext cx="1789112"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92377" y="1392084"/>
            <a:ext cx="2728626" cy="636679"/>
          </a:xfrm>
          <a:prstGeom prst="rect">
            <a:avLst/>
          </a:prstGeom>
        </p:spPr>
      </p:pic>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5766" y="5560737"/>
            <a:ext cx="1660190" cy="921102"/>
          </a:xfrm>
          <a:prstGeom prst="rect">
            <a:avLst/>
          </a:prstGeom>
        </p:spPr>
      </p:pic>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20535" y="4125150"/>
            <a:ext cx="2193602" cy="746394"/>
          </a:xfrm>
          <a:prstGeom prst="rect">
            <a:avLst/>
          </a:prstGeom>
        </p:spPr>
      </p:pic>
      <p:pic>
        <p:nvPicPr>
          <p:cNvPr id="17" name="Picture 2" descr="BBSRC: bioscience for the future"/>
          <p:cNvPicPr>
            <a:picLocks noChangeAspect="1" noChangeArrowheads="1"/>
          </p:cNvPicPr>
          <p:nvPr/>
        </p:nvPicPr>
        <p:blipFill>
          <a:blip r:embed="rId15" cstate="print"/>
          <a:srcRect/>
          <a:stretch>
            <a:fillRect/>
          </a:stretch>
        </p:blipFill>
        <p:spPr bwMode="auto">
          <a:xfrm>
            <a:off x="357502" y="3340063"/>
            <a:ext cx="1996855" cy="497926"/>
          </a:xfrm>
          <a:prstGeom prst="rect">
            <a:avLst/>
          </a:prstGeom>
          <a:noFill/>
        </p:spPr>
      </p:pic>
      <p:pic>
        <p:nvPicPr>
          <p:cNvPr id="18" name="Picture 6" descr="CRUK Logo"/>
          <p:cNvPicPr>
            <a:picLocks noChangeAspect="1" noChangeArrowheads="1"/>
          </p:cNvPicPr>
          <p:nvPr/>
        </p:nvPicPr>
        <p:blipFill>
          <a:blip r:embed="rId16" cstate="print"/>
          <a:srcRect/>
          <a:stretch>
            <a:fillRect/>
          </a:stretch>
        </p:blipFill>
        <p:spPr bwMode="auto">
          <a:xfrm>
            <a:off x="2898240" y="5975024"/>
            <a:ext cx="1916860" cy="740981"/>
          </a:xfrm>
          <a:prstGeom prst="rect">
            <a:avLst/>
          </a:prstGeom>
          <a:noFill/>
        </p:spPr>
      </p:pic>
      <p:pic>
        <p:nvPicPr>
          <p:cNvPr id="19" name="Picture 10" descr="ESRC"/>
          <p:cNvPicPr>
            <a:picLocks noChangeAspect="1" noChangeArrowheads="1"/>
          </p:cNvPicPr>
          <p:nvPr/>
        </p:nvPicPr>
        <p:blipFill>
          <a:blip r:embed="rId17" cstate="print"/>
          <a:srcRect/>
          <a:stretch>
            <a:fillRect/>
          </a:stretch>
        </p:blipFill>
        <p:spPr bwMode="auto">
          <a:xfrm>
            <a:off x="6964567" y="4686589"/>
            <a:ext cx="1207677" cy="1025158"/>
          </a:xfrm>
          <a:prstGeom prst="rect">
            <a:avLst/>
          </a:prstGeom>
          <a:noFill/>
        </p:spPr>
      </p:pic>
      <p:pic>
        <p:nvPicPr>
          <p:cNvPr id="20" name="Picture 12" descr="MRC: Medical Research Council: Leading science for better health"/>
          <p:cNvPicPr>
            <a:picLocks noChangeAspect="1" noChangeArrowheads="1"/>
          </p:cNvPicPr>
          <p:nvPr/>
        </p:nvPicPr>
        <p:blipFill>
          <a:blip r:embed="rId18" cstate="print"/>
          <a:srcRect r="69953"/>
          <a:stretch>
            <a:fillRect/>
          </a:stretch>
        </p:blipFill>
        <p:spPr bwMode="auto">
          <a:xfrm>
            <a:off x="4922330" y="1878502"/>
            <a:ext cx="1284315" cy="549008"/>
          </a:xfrm>
          <a:prstGeom prst="rect">
            <a:avLst/>
          </a:prstGeom>
          <a:noFill/>
        </p:spPr>
      </p:pic>
      <p:pic>
        <p:nvPicPr>
          <p:cNvPr id="5" name="Picture 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366972" y="3371371"/>
            <a:ext cx="1311270" cy="911552"/>
          </a:xfrm>
          <a:prstGeom prst="rect">
            <a:avLst/>
          </a:prstGeom>
        </p:spPr>
      </p:pic>
    </p:spTree>
    <p:extLst>
      <p:ext uri="{BB962C8B-B14F-4D97-AF65-F5344CB8AC3E}">
        <p14:creationId xmlns:p14="http://schemas.microsoft.com/office/powerpoint/2010/main" val="2126603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536" y="476672"/>
            <a:ext cx="8363272" cy="683994"/>
          </a:xfrm>
        </p:spPr>
        <p:txBody>
          <a:bodyPr/>
          <a:lstStyle/>
          <a:p>
            <a:r>
              <a:rPr lang="en-GB" altLang="en-US" dirty="0" smtClean="0">
                <a:ea typeface="ＭＳ Ｐゴシック" pitchFamily="34" charset="-128"/>
              </a:rPr>
              <a:t>Common themes in DMPs</a:t>
            </a:r>
          </a:p>
        </p:txBody>
      </p:sp>
      <p:sp>
        <p:nvSpPr>
          <p:cNvPr id="7171" name="Content Placeholder 2"/>
          <p:cNvSpPr>
            <a:spLocks noGrp="1"/>
          </p:cNvSpPr>
          <p:nvPr>
            <p:ph idx="1"/>
          </p:nvPr>
        </p:nvSpPr>
        <p:spPr>
          <a:xfrm>
            <a:off x="-195164" y="1340768"/>
            <a:ext cx="9144000" cy="5091113"/>
          </a:xfrm>
        </p:spPr>
        <p:txBody>
          <a:bodyPr>
            <a:normAutofit/>
          </a:bodyPr>
          <a:lstStyle/>
          <a:p>
            <a:pPr marL="971550" lvl="1" indent="-514350" defTabSz="457200">
              <a:lnSpc>
                <a:spcPct val="85000"/>
              </a:lnSpc>
              <a:spcBef>
                <a:spcPts val="600"/>
              </a:spcBef>
              <a:buClrTx/>
              <a:buFont typeface="+mj-lt"/>
              <a:buAutoNum type="arabicPeriod"/>
              <a:defRPr/>
            </a:pPr>
            <a:r>
              <a:rPr lang="en-GB" sz="2400" dirty="0" smtClean="0">
                <a:ea typeface="ＭＳ Ｐゴシック" pitchFamily="34" charset="-128"/>
              </a:rPr>
              <a:t>Description of data to be collected / created</a:t>
            </a:r>
          </a:p>
          <a:p>
            <a:pPr marL="914400" lvl="1" indent="-457200" defTabSz="457200">
              <a:lnSpc>
                <a:spcPct val="85000"/>
              </a:lnSpc>
              <a:spcBef>
                <a:spcPts val="600"/>
              </a:spcBef>
              <a:buFont typeface="Arial" charset="0"/>
              <a:buNone/>
              <a:defRPr/>
            </a:pPr>
            <a:r>
              <a:rPr lang="en-GB" sz="1800" dirty="0" smtClean="0">
                <a:ea typeface="ＭＳ Ｐゴシック" pitchFamily="34" charset="-128"/>
              </a:rPr>
              <a:t>	  </a:t>
            </a:r>
            <a:r>
              <a:rPr lang="en-GB" sz="2000" dirty="0" smtClean="0">
                <a:ea typeface="ＭＳ Ｐゴシック" pitchFamily="34" charset="-128"/>
              </a:rPr>
              <a:t>(i.e. content, type, format, volume...)</a:t>
            </a:r>
            <a:endParaRPr lang="en-GB" dirty="0" smtClean="0">
              <a:ea typeface="ＭＳ Ｐゴシック" pitchFamily="34" charset="-128"/>
            </a:endParaRPr>
          </a:p>
          <a:p>
            <a:pPr marL="914400" lvl="1" indent="-457200" defTabSz="457200">
              <a:lnSpc>
                <a:spcPct val="85000"/>
              </a:lnSpc>
              <a:spcBef>
                <a:spcPts val="600"/>
              </a:spcBef>
              <a:buFont typeface="+mj-lt"/>
              <a:buAutoNum type="arabicPeriod"/>
              <a:defRPr/>
            </a:pPr>
            <a:endParaRPr lang="en-GB" sz="1600" dirty="0" smtClean="0">
              <a:ea typeface="ＭＳ Ｐゴシック" pitchFamily="34" charset="-128"/>
            </a:endParaRPr>
          </a:p>
          <a:p>
            <a:pPr marL="971550" lvl="1" indent="-514350" defTabSz="457200">
              <a:lnSpc>
                <a:spcPct val="85000"/>
              </a:lnSpc>
              <a:spcBef>
                <a:spcPts val="600"/>
              </a:spcBef>
              <a:buClrTx/>
              <a:buFont typeface="+mj-lt"/>
              <a:buAutoNum type="arabicPeriod" startAt="2"/>
              <a:defRPr/>
            </a:pPr>
            <a:r>
              <a:rPr lang="en-GB" sz="2400" dirty="0" smtClean="0">
                <a:ea typeface="ＭＳ Ｐゴシック" pitchFamily="34" charset="-128"/>
              </a:rPr>
              <a:t>Standards / methodologies for data collection &amp; management </a:t>
            </a:r>
          </a:p>
          <a:p>
            <a:pPr marL="914400" lvl="1" indent="-457200" defTabSz="457200">
              <a:lnSpc>
                <a:spcPct val="85000"/>
              </a:lnSpc>
              <a:spcBef>
                <a:spcPts val="600"/>
              </a:spcBef>
              <a:buFont typeface="+mj-lt"/>
              <a:buAutoNum type="arabicPeriod" startAt="2"/>
              <a:defRPr/>
            </a:pPr>
            <a:endParaRPr lang="en-GB" sz="1600" dirty="0" smtClean="0">
              <a:ea typeface="ＭＳ Ｐゴシック" pitchFamily="34" charset="-128"/>
            </a:endParaRPr>
          </a:p>
          <a:p>
            <a:pPr marL="971550" lvl="1" indent="-514350" defTabSz="457200">
              <a:lnSpc>
                <a:spcPct val="85000"/>
              </a:lnSpc>
              <a:spcBef>
                <a:spcPts val="600"/>
              </a:spcBef>
              <a:buClrTx/>
              <a:buFont typeface="+mj-lt"/>
              <a:buAutoNum type="arabicPeriod" startAt="2"/>
              <a:defRPr/>
            </a:pPr>
            <a:r>
              <a:rPr lang="en-GB" sz="2400" dirty="0" smtClean="0">
                <a:ea typeface="ＭＳ Ｐゴシック" pitchFamily="34" charset="-128"/>
              </a:rPr>
              <a:t>Ethics and Intellectual Property</a:t>
            </a:r>
            <a:endParaRPr lang="en-GB" sz="1800" dirty="0" smtClean="0">
              <a:ea typeface="ＭＳ Ｐゴシック" pitchFamily="34" charset="-128"/>
            </a:endParaRPr>
          </a:p>
          <a:p>
            <a:pPr marL="914400" lvl="1" indent="-457200" defTabSz="457200">
              <a:lnSpc>
                <a:spcPct val="85000"/>
              </a:lnSpc>
              <a:spcBef>
                <a:spcPts val="600"/>
              </a:spcBef>
              <a:buFont typeface="Arial" charset="0"/>
              <a:buNone/>
              <a:defRPr/>
            </a:pPr>
            <a:r>
              <a:rPr lang="en-GB" sz="2000" dirty="0" smtClean="0">
                <a:ea typeface="ＭＳ Ｐゴシック" pitchFamily="34" charset="-128"/>
              </a:rPr>
              <a:t>	 (</a:t>
            </a:r>
            <a:r>
              <a:rPr lang="en-GB" sz="2000" dirty="0" smtClean="0">
                <a:ea typeface="DejaVu Sans Condensed"/>
                <a:cs typeface="DejaVu Sans Condensed"/>
              </a:rPr>
              <a:t>highlight any restrictions on data sharing e.g. embargoes, confidentiality)</a:t>
            </a:r>
            <a:endParaRPr lang="en-GB" dirty="0" smtClean="0">
              <a:ea typeface="DejaVu Sans Condensed"/>
              <a:cs typeface="DejaVu Sans Condensed"/>
            </a:endParaRPr>
          </a:p>
          <a:p>
            <a:pPr marL="914400" lvl="1" indent="-457200" defTabSz="457200">
              <a:lnSpc>
                <a:spcPct val="85000"/>
              </a:lnSpc>
              <a:spcBef>
                <a:spcPts val="600"/>
              </a:spcBef>
              <a:buFont typeface="+mj-lt"/>
              <a:buAutoNum type="arabicPeriod" startAt="2"/>
              <a:defRPr/>
            </a:pPr>
            <a:endParaRPr lang="en-GB" sz="1600" dirty="0" smtClean="0">
              <a:ea typeface="ＭＳ Ｐゴシック" pitchFamily="34" charset="-128"/>
            </a:endParaRPr>
          </a:p>
          <a:p>
            <a:pPr marL="971550" lvl="1" indent="-514350" defTabSz="457200">
              <a:lnSpc>
                <a:spcPct val="85000"/>
              </a:lnSpc>
              <a:spcBef>
                <a:spcPts val="600"/>
              </a:spcBef>
              <a:buClrTx/>
              <a:buFont typeface="+mj-lt"/>
              <a:buAutoNum type="arabicPeriod" startAt="4"/>
              <a:defRPr/>
            </a:pPr>
            <a:r>
              <a:rPr lang="en-GB" sz="2400" dirty="0" smtClean="0">
                <a:ea typeface="ＭＳ Ｐゴシック" pitchFamily="34" charset="-128"/>
              </a:rPr>
              <a:t>Plans </a:t>
            </a:r>
            <a:r>
              <a:rPr lang="en-GB" sz="2400" dirty="0">
                <a:ea typeface="ＭＳ Ｐゴシック" pitchFamily="34" charset="-128"/>
              </a:rPr>
              <a:t>for data sharing and access </a:t>
            </a:r>
          </a:p>
          <a:p>
            <a:pPr marL="914400" lvl="1" indent="-457200" defTabSz="457200">
              <a:lnSpc>
                <a:spcPct val="85000"/>
              </a:lnSpc>
              <a:spcBef>
                <a:spcPts val="600"/>
              </a:spcBef>
              <a:buFont typeface="Arial" charset="0"/>
              <a:buNone/>
              <a:defRPr/>
            </a:pPr>
            <a:r>
              <a:rPr lang="en-GB" sz="1800" dirty="0">
                <a:ea typeface="DejaVu Sans Condensed"/>
                <a:cs typeface="DejaVu Sans Condensed"/>
              </a:rPr>
              <a:t>	</a:t>
            </a:r>
            <a:r>
              <a:rPr lang="en-GB" sz="1800" dirty="0" smtClean="0">
                <a:ea typeface="DejaVu Sans Condensed"/>
                <a:cs typeface="DejaVu Sans Condensed"/>
              </a:rPr>
              <a:t>  </a:t>
            </a:r>
            <a:r>
              <a:rPr lang="en-GB" sz="2000" dirty="0" smtClean="0">
                <a:ea typeface="DejaVu Sans Condensed"/>
                <a:cs typeface="DejaVu Sans Condensed"/>
              </a:rPr>
              <a:t>(i.e. how, when, to whom)</a:t>
            </a:r>
            <a:endParaRPr lang="en-GB" dirty="0" smtClean="0">
              <a:ea typeface="ＭＳ Ｐゴシック" pitchFamily="34" charset="-128"/>
            </a:endParaRPr>
          </a:p>
          <a:p>
            <a:pPr marL="914400" lvl="1" indent="-457200" defTabSz="457200">
              <a:lnSpc>
                <a:spcPct val="85000"/>
              </a:lnSpc>
              <a:spcBef>
                <a:spcPts val="600"/>
              </a:spcBef>
              <a:buFont typeface="+mj-lt"/>
              <a:buAutoNum type="arabicPeriod" startAt="4"/>
              <a:defRPr/>
            </a:pPr>
            <a:endParaRPr lang="en-GB" sz="1600" dirty="0" smtClean="0">
              <a:ea typeface="ＭＳ Ｐゴシック" pitchFamily="34" charset="-128"/>
            </a:endParaRPr>
          </a:p>
          <a:p>
            <a:pPr marL="971550" lvl="1" indent="-514350" defTabSz="457200">
              <a:lnSpc>
                <a:spcPct val="85000"/>
              </a:lnSpc>
              <a:spcBef>
                <a:spcPts val="600"/>
              </a:spcBef>
              <a:buClrTx/>
              <a:buFont typeface="+mj-lt"/>
              <a:buAutoNum type="arabicPeriod" startAt="5"/>
              <a:defRPr/>
            </a:pPr>
            <a:r>
              <a:rPr lang="en-GB" sz="2400" dirty="0">
                <a:ea typeface="ＭＳ Ｐゴシック" pitchFamily="34" charset="-128"/>
              </a:rPr>
              <a:t>Strategy for long-term </a:t>
            </a:r>
            <a:r>
              <a:rPr lang="en-GB" sz="2400" dirty="0" smtClean="0">
                <a:ea typeface="ＭＳ Ｐゴシック" pitchFamily="34" charset="-128"/>
              </a:rPr>
              <a:t>preservation</a:t>
            </a:r>
          </a:p>
          <a:p>
            <a:pPr marL="971550" lvl="1" indent="-514350" defTabSz="457200">
              <a:lnSpc>
                <a:spcPct val="85000"/>
              </a:lnSpc>
              <a:spcBef>
                <a:spcPts val="600"/>
              </a:spcBef>
              <a:buFont typeface="+mj-lt"/>
              <a:buAutoNum type="arabicPeriod" startAt="5"/>
              <a:defRPr/>
            </a:pPr>
            <a:endParaRPr lang="en-GB" sz="1600" dirty="0" smtClean="0">
              <a:ea typeface="ＭＳ Ｐゴシック" pitchFamily="34" charset="-128"/>
            </a:endParaRPr>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46825" t="25899" r="2238" b="20233"/>
          <a:stretch>
            <a:fillRect/>
          </a:stretch>
        </p:blipFill>
        <p:spPr bwMode="auto">
          <a:xfrm>
            <a:off x="6732240" y="4648487"/>
            <a:ext cx="2216596" cy="214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467544" y="5805264"/>
            <a:ext cx="5902325" cy="830263"/>
          </a:xfrm>
          <a:prstGeom prst="rect">
            <a:avLst/>
          </a:prstGeom>
          <a:noFill/>
          <a:ln>
            <a:noFill/>
          </a:ln>
          <a:extLst/>
        </p:spPr>
        <p:txBody>
          <a:bodyPr>
            <a:spAutoFit/>
          </a:bodyPr>
          <a:lstStyle>
            <a:lvl1pPr eaLnBrk="0" hangingPunct="0">
              <a:buFont typeface="Arial" pitchFamily="34" charset="0"/>
              <a:defRPr sz="3200">
                <a:solidFill>
                  <a:schemeClr val="tx1"/>
                </a:solidFill>
                <a:latin typeface="Calibri" pitchFamily="34" charset="0"/>
              </a:defRPr>
            </a:lvl1pPr>
            <a:lvl2pPr marL="742950" indent="-285750" eaLnBrk="0" hangingPunct="0">
              <a:buFont typeface="Arial" pitchFamily="34" charset="0"/>
              <a:buChar char="–"/>
              <a:defRPr sz="2800">
                <a:solidFill>
                  <a:schemeClr val="tx1"/>
                </a:solidFill>
                <a:latin typeface="Calibri" pitchFamily="34" charset="0"/>
              </a:defRPr>
            </a:lvl2pPr>
            <a:lvl3pPr marL="1143000" indent="-228600" eaLnBrk="0" hangingPunct="0">
              <a:buFont typeface="Arial" pitchFamily="34" charset="0"/>
              <a:defRPr sz="2400">
                <a:solidFill>
                  <a:schemeClr val="tx1"/>
                </a:solidFill>
                <a:latin typeface="Calibri" pitchFamily="34" charset="0"/>
              </a:defRPr>
            </a:lvl3pPr>
            <a:lvl4pPr marL="1600200" indent="-228600" eaLnBrk="0" hangingPunct="0">
              <a:buFont typeface="Arial" pitchFamily="34" charset="0"/>
              <a:buChar char="–"/>
              <a:defRPr sz="2000">
                <a:solidFill>
                  <a:schemeClr val="tx1"/>
                </a:solidFill>
                <a:latin typeface="Calibri" pitchFamily="34" charset="0"/>
              </a:defRPr>
            </a:lvl4pPr>
            <a:lvl5pPr marL="2057400" indent="-228600" eaLnBrk="0" hangingPunct="0">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buFont typeface="Arial" pitchFamily="34" charset="0"/>
              <a:buNone/>
              <a:defRPr/>
            </a:pPr>
            <a:r>
              <a:rPr lang="en-GB" altLang="en-US" sz="2400" dirty="0" smtClean="0">
                <a:latin typeface="+mn-lt"/>
                <a:hlinkClick r:id="rId4"/>
              </a:rPr>
              <a:t>www.dcc.ac.uk/sites/default/files/documents/resource/DMP_Checklist_2013.pdf</a:t>
            </a:r>
            <a:endParaRPr lang="en-GB" altLang="en-US" sz="2400" dirty="0" smtClean="0">
              <a:latin typeface="+mn-lt"/>
            </a:endParaRPr>
          </a:p>
        </p:txBody>
      </p:sp>
    </p:spTree>
    <p:extLst>
      <p:ext uri="{BB962C8B-B14F-4D97-AF65-F5344CB8AC3E}">
        <p14:creationId xmlns:p14="http://schemas.microsoft.com/office/powerpoint/2010/main" val="8589768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2155</TotalTime>
  <Words>1609</Words>
  <Application>Microsoft Office PowerPoint</Application>
  <PresentationFormat>On-screen Show (4:3)</PresentationFormat>
  <Paragraphs>306</Paragraphs>
  <Slides>38</Slides>
  <Notes>20</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Essential</vt:lpstr>
      <vt:lpstr>Office Theme</vt:lpstr>
      <vt:lpstr>DMP nuts and bolts:  the what, why and how of Data Management Planning</vt:lpstr>
      <vt:lpstr>Overview</vt:lpstr>
      <vt:lpstr>Data Management Planning</vt:lpstr>
      <vt:lpstr>What is a Data Management Plan?</vt:lpstr>
      <vt:lpstr>How do DMPs help researchers?</vt:lpstr>
      <vt:lpstr>Benefits of DMPs for institutions</vt:lpstr>
      <vt:lpstr>What are the risks of not doing it?</vt:lpstr>
      <vt:lpstr>PowerPoint Presentation</vt:lpstr>
      <vt:lpstr>Common themes in DMPs</vt:lpstr>
      <vt:lpstr>Planning trick 1: think backwards</vt:lpstr>
      <vt:lpstr>Planning trick 2: include RDM stakeholders</vt:lpstr>
      <vt:lpstr>Planning trick 3: ground the DMP in reality</vt:lpstr>
      <vt:lpstr>DCC support on DMPs</vt:lpstr>
      <vt:lpstr>H2020 Open Research Data Pilot</vt:lpstr>
      <vt:lpstr>Why open access and open data?</vt:lpstr>
      <vt:lpstr>Development of EC Open Access policy</vt:lpstr>
      <vt:lpstr>H2020 open data pilot</vt:lpstr>
      <vt:lpstr>Open Research Data (ORD) Pilot </vt:lpstr>
      <vt:lpstr>Which data does the pilot apply to?</vt:lpstr>
      <vt:lpstr>Key requirements of the open data pilot </vt:lpstr>
      <vt:lpstr>Exemptions – reasons for opting out</vt:lpstr>
      <vt:lpstr>PowerPoint Presentation</vt:lpstr>
      <vt:lpstr>Key differences with DMPs in H2020</vt:lpstr>
      <vt:lpstr>A FAIR approach to DMPs</vt:lpstr>
      <vt:lpstr>H2020 template</vt:lpstr>
      <vt:lpstr>Reviewing DMPs in H2020</vt:lpstr>
      <vt:lpstr>PowerPoint Presentation</vt:lpstr>
      <vt:lpstr>The EC Open Research Data pilot</vt:lpstr>
      <vt:lpstr>Tools and support: DMPonline</vt:lpstr>
      <vt:lpstr>What is DMPonline?</vt:lpstr>
      <vt:lpstr>How the tool works</vt:lpstr>
      <vt:lpstr>Main features in DMPonline</vt:lpstr>
      <vt:lpstr>Options for unis to customise DMPonline</vt:lpstr>
      <vt:lpstr>More information</vt:lpstr>
      <vt:lpstr>National / local DMP Tools</vt:lpstr>
      <vt:lpstr>A single platform for all things DMP</vt:lpstr>
      <vt:lpstr>Joint vision &amp; international collaboration</vt:lpstr>
      <vt:lpstr>Thanks for listening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Conscorcio Madrono</dc:title>
  <dc:creator>Sarah Jones</dc:creator>
  <cp:lastModifiedBy>Sarah Jones</cp:lastModifiedBy>
  <cp:revision>208</cp:revision>
  <dcterms:created xsi:type="dcterms:W3CDTF">2015-02-21T22:34:51Z</dcterms:created>
  <dcterms:modified xsi:type="dcterms:W3CDTF">2017-05-24T09:15:35Z</dcterms:modified>
</cp:coreProperties>
</file>