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0" r:id="rId2"/>
    <p:sldMasterId id="2147483794" r:id="rId3"/>
    <p:sldMasterId id="2147483806" r:id="rId4"/>
    <p:sldMasterId id="2147483818" r:id="rId5"/>
    <p:sldMasterId id="2147483830" r:id="rId6"/>
    <p:sldMasterId id="2147483842" r:id="rId7"/>
    <p:sldMasterId id="2147483856" r:id="rId8"/>
    <p:sldMasterId id="2147483870" r:id="rId9"/>
    <p:sldMasterId id="2147483942" r:id="rId10"/>
  </p:sldMasterIdLst>
  <p:notesMasterIdLst>
    <p:notesMasterId r:id="rId40"/>
  </p:notesMasterIdLst>
  <p:sldIdLst>
    <p:sldId id="296" r:id="rId11"/>
    <p:sldId id="257" r:id="rId12"/>
    <p:sldId id="297" r:id="rId13"/>
    <p:sldId id="298" r:id="rId14"/>
    <p:sldId id="301" r:id="rId15"/>
    <p:sldId id="300" r:id="rId16"/>
    <p:sldId id="302" r:id="rId17"/>
    <p:sldId id="303" r:id="rId18"/>
    <p:sldId id="305" r:id="rId19"/>
    <p:sldId id="363" r:id="rId20"/>
    <p:sldId id="304" r:id="rId21"/>
    <p:sldId id="307" r:id="rId22"/>
    <p:sldId id="309" r:id="rId23"/>
    <p:sldId id="365" r:id="rId24"/>
    <p:sldId id="315" r:id="rId25"/>
    <p:sldId id="316" r:id="rId26"/>
    <p:sldId id="323" r:id="rId27"/>
    <p:sldId id="317" r:id="rId28"/>
    <p:sldId id="318" r:id="rId29"/>
    <p:sldId id="348" r:id="rId30"/>
    <p:sldId id="308" r:id="rId31"/>
    <p:sldId id="392" r:id="rId32"/>
    <p:sldId id="310" r:id="rId33"/>
    <p:sldId id="313" r:id="rId34"/>
    <p:sldId id="299" r:id="rId35"/>
    <p:sldId id="314" r:id="rId36"/>
    <p:sldId id="319" r:id="rId37"/>
    <p:sldId id="366" r:id="rId38"/>
    <p:sldId id="393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5BA"/>
    <a:srgbClr val="D4262F"/>
    <a:srgbClr val="092751"/>
    <a:srgbClr val="FF3300"/>
    <a:srgbClr val="0021A4"/>
    <a:srgbClr val="074A8B"/>
    <a:srgbClr val="04759B"/>
    <a:srgbClr val="FFFF00"/>
    <a:srgbClr val="99E0DC"/>
    <a:srgbClr val="40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12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75360-EE13-4D91-BDE7-D50C3649E6A5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68517-67BC-4EF2-B042-C6EFBAF6D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33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89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292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572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383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B40EC1F-FCA7-49BE-9759-2047EF4FA4E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598427"/>
      </p:ext>
    </p:extLst>
  </p:cSld>
  <p:clrMapOvr>
    <a:masterClrMapping/>
  </p:clrMapOvr>
  <p:transition/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4C82CB3-9303-4E23-B679-0AF90F9BCEE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801357"/>
      </p:ext>
    </p:extLst>
  </p:cSld>
  <p:clrMapOvr>
    <a:masterClrMapping/>
  </p:clrMapOvr>
  <p:transition/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EABB8F6-F077-4686-AC24-B271112FAFC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58866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11D67A0-BCD5-45A3-9CA4-C9B9A78846D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08296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A91FAC-307B-4AA4-A2AD-4DBB95B016E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48409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562687-55DF-4422-BA03-950CBE4AA85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603583"/>
      </p:ext>
    </p:extLst>
  </p:cSld>
  <p:clrMapOvr>
    <a:masterClrMapping/>
  </p:clrMapOvr>
  <p:transition/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16CE5E3-C2C7-44DE-8F67-25BEDF2215F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73994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A461C34-A52B-4C7C-B2C6-053F446716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5565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680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3C3D65-1046-493D-93A8-15452D2BB8C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47918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2EA5BAA-635A-4267-AB22-185F86320E4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53276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649934-ACAA-42E4-BDC0-F522383B693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17460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27/09/2017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89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27/09/2017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87506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27/09/2017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682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27/09/2017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1175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27/09/2017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513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27/09/2017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309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27/09/2017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876272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27/09/2017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71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61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27/09/2017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09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27/09/2017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346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27/09/2017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36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64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40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64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78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37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90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0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108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72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13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26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6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51CB-31CA-41AC-B669-AA80B2976CB7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125-1DB1-4B5C-8910-2AA236251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854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F7E7-7440-4138-BF92-F0AF3B0EA1C7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0A13-A7CF-43DF-B79C-0C32A1EE21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265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697C-260F-4B44-A4D3-ECE246BDE034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B1F-E238-487F-9317-9A6AE21A5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596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6592-59AC-4A64-AA25-0FEE31D45099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AF62-6919-40FF-B754-48EE3B32D7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988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0D8E-5422-4CB0-ACB7-20F74FE6E930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A4CB-A1D8-4BB0-989C-55DC7EEE61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517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F7B3-39E6-4466-9F86-67C8FB7377EC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CE18-6A0B-4270-B7BA-F50233E4BF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39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617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C1A0-CF6D-46C6-959E-3C9CADDBD6BE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F0D1-BD99-4DA8-B78A-779AB8193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342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DD5-E1B4-4F30-A0EF-0CBB79396A58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AE4F-2FC9-46A3-9308-5008572114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704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16C2-8F71-4A58-A848-7936F7C76BDE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DC-3CF2-4ECA-A91A-C0639FA0FB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9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5FB-2717-43DD-A2F4-89A3C9AA4661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D7E-A130-4BB0-A6A3-1871EE78F8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671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5A8D-4F2A-4944-9BD0-C9B0A3B5604E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0F7A-5C64-431B-8397-57F94042EA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828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851BAC-C1C2-4349-AC5E-5A78A6EDF4E9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190B55-E669-43D9-9DA0-2D935306A55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566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8B5CDC-8CD4-4BE8-BF03-3681E00264E6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67821E-819E-40D6-B7A8-741559CB7230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70750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54A129-2796-4048-9271-024EC1253151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FC10FE-5ECA-4CD6-848A-F29F9C6550A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888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10C08-08D7-4AD5-AF72-882CA98AC420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C37031-DED2-464B-945A-C53E5806452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13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4E457D-4569-456B-8BF5-2241C0427129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532333-08BD-46E7-AD14-9D911E15A1F9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03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8418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41AF70-C230-4CCD-B690-BA2D2753D5FC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5F3E88-6760-498A-BB08-D65BDBE5159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420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C27AC-D1DF-4B0F-A46A-4DB364C3F4FD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C94580-FFCA-4620-A653-6CE02B0D53A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679752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B81721-0787-4ACD-8DEE-0CA99518E6C9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4ABB31-E6AC-4473-A8A0-09199309F9ED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665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378B03-A239-4D61-8FFC-255FA996E9D5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56F163-3E89-4CC5-9258-0304F051EB2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650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C98275-510F-4066-8083-59A2F42EE43D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0B05C2-3D0B-452D-AAEA-AFE12F403A2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260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0312B5-D470-4878-AED8-723FD96C5500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CBA1A3-5517-4BDE-8B8C-E2DEA2EE77A7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2789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8A330-3D36-4C64-BDF2-2D8EA2147DF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081011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6EC384-CBCD-46E3-BE5B-52F157BD147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06109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D7C7E3-8E4E-480E-8383-0CC68CB0DD8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322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9E651-261B-4B2D-A0C4-6605BA0E90E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40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234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24CA1A-F4C4-41A6-86AE-15F1FEC6098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070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8ED26-7C86-4E33-9C14-C64E947DAE0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718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D4D80-6347-4771-A2BD-5748EBADB03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537961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B35F67-1347-460A-ACC5-AF9FB66B5B4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59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39C2C6-DCA4-4995-9CF0-7775A48FB1C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604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04CB9D-3A65-4CB7-B526-E6618878342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931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3238E1-FC1E-461D-ABE2-62CD8906F76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0397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D54938-0CD3-42D6-B263-0E545A438576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3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2EA9DC-E499-4FC3-AE8E-2F91EDD5819C}" type="slidenum">
              <a:rPr/>
              <a:pPr lvl="0"/>
              <a:t>‹N›</a:t>
            </a:fld>
            <a:endParaRPr lang="it-IT"/>
          </a:p>
        </p:txBody>
      </p:sp>
      <p:sp>
        <p:nvSpPr>
          <p:cNvPr id="5" name="Rettangolo 6"/>
          <p:cNvSpPr/>
          <p:nvPr/>
        </p:nvSpPr>
        <p:spPr>
          <a:xfrm>
            <a:off x="251524" y="188640"/>
            <a:ext cx="936107" cy="612068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ttangolo 10"/>
          <p:cNvSpPr/>
          <p:nvPr/>
        </p:nvSpPr>
        <p:spPr>
          <a:xfrm>
            <a:off x="5868143" y="188640"/>
            <a:ext cx="3096341" cy="216027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ttangolo 11"/>
          <p:cNvSpPr/>
          <p:nvPr/>
        </p:nvSpPr>
        <p:spPr>
          <a:xfrm>
            <a:off x="971595" y="1412775"/>
            <a:ext cx="7992889" cy="216027"/>
          </a:xfrm>
          <a:prstGeom prst="rect">
            <a:avLst/>
          </a:prstGeom>
          <a:solidFill>
            <a:srgbClr val="663300"/>
          </a:solidFill>
          <a:ln w="25402">
            <a:solidFill>
              <a:srgbClr val="6633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Rettangolo 12"/>
          <p:cNvSpPr/>
          <p:nvPr/>
        </p:nvSpPr>
        <p:spPr>
          <a:xfrm>
            <a:off x="971595" y="1628802"/>
            <a:ext cx="7992889" cy="2088233"/>
          </a:xfrm>
          <a:prstGeom prst="rect">
            <a:avLst/>
          </a:prstGeom>
          <a:solidFill>
            <a:srgbClr val="FFFFFF"/>
          </a:solidFill>
          <a:ln w="25402">
            <a:solidFill>
              <a:srgbClr val="6633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itolo 1"/>
          <p:cNvSpPr txBox="1">
            <a:spLocks noGrp="1"/>
          </p:cNvSpPr>
          <p:nvPr>
            <p:ph type="title"/>
          </p:nvPr>
        </p:nvSpPr>
        <p:spPr>
          <a:xfrm>
            <a:off x="1120075" y="2204865"/>
            <a:ext cx="7772400" cy="147002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" name="Rettangolo 14"/>
          <p:cNvSpPr/>
          <p:nvPr/>
        </p:nvSpPr>
        <p:spPr>
          <a:xfrm>
            <a:off x="467541" y="6237314"/>
            <a:ext cx="7992889" cy="216027"/>
          </a:xfrm>
          <a:prstGeom prst="rect">
            <a:avLst/>
          </a:prstGeom>
          <a:solidFill>
            <a:srgbClr val="542A00"/>
          </a:solidFill>
          <a:ln w="25402">
            <a:solidFill>
              <a:srgbClr val="6633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Rettangolo 15"/>
          <p:cNvSpPr/>
          <p:nvPr/>
        </p:nvSpPr>
        <p:spPr>
          <a:xfrm>
            <a:off x="467541" y="4581125"/>
            <a:ext cx="7992889" cy="1656179"/>
          </a:xfrm>
          <a:prstGeom prst="rect">
            <a:avLst/>
          </a:prstGeom>
          <a:solidFill>
            <a:srgbClr val="FFFFFF"/>
          </a:solidFill>
          <a:ln w="25402">
            <a:solidFill>
              <a:srgbClr val="542A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1043604" y="4725143"/>
            <a:ext cx="6400800" cy="1464567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32515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/>
          <p:nvPr/>
        </p:nvSpPr>
        <p:spPr>
          <a:xfrm>
            <a:off x="251524" y="188640"/>
            <a:ext cx="936107" cy="612068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3D1268-F528-4045-83E5-5CF45B508789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3A3930-1FAD-4E76-A033-D49A7234DAFA}" type="slidenum">
              <a:rPr/>
              <a:pPr lvl="0"/>
              <a:t>‹N›</a:t>
            </a:fld>
            <a:endParaRPr lang="it-IT"/>
          </a:p>
        </p:txBody>
      </p:sp>
      <p:sp>
        <p:nvSpPr>
          <p:cNvPr id="7" name="Rectangle 2"/>
          <p:cNvSpPr/>
          <p:nvPr/>
        </p:nvSpPr>
        <p:spPr>
          <a:xfrm>
            <a:off x="106860971" y="105289346"/>
            <a:ext cx="1343025" cy="7524753"/>
          </a:xfrm>
          <a:prstGeom prst="rect">
            <a:avLst/>
          </a:prstGeom>
          <a:solidFill>
            <a:srgbClr val="990033"/>
          </a:solidFill>
          <a:ln>
            <a:noFill/>
            <a:prstDash val="solid"/>
          </a:ln>
        </p:spPr>
        <p:txBody>
          <a:bodyPr vert="horz" wrap="square" lIns="36576" tIns="36576" rIns="36576" bIns="36576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ttangolo 8"/>
          <p:cNvSpPr/>
          <p:nvPr/>
        </p:nvSpPr>
        <p:spPr>
          <a:xfrm>
            <a:off x="5868143" y="188640"/>
            <a:ext cx="3096341" cy="216027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9" name="Gruppo 12"/>
          <p:cNvGrpSpPr/>
          <p:nvPr/>
        </p:nvGrpSpPr>
        <p:grpSpPr>
          <a:xfrm>
            <a:off x="971595" y="1412775"/>
            <a:ext cx="7704853" cy="5256583"/>
            <a:chOff x="971595" y="1412775"/>
            <a:chExt cx="7704853" cy="5256583"/>
          </a:xfrm>
        </p:grpSpPr>
        <p:sp>
          <p:nvSpPr>
            <p:cNvPr id="10" name="Rettangolo 9"/>
            <p:cNvSpPr/>
            <p:nvPr/>
          </p:nvSpPr>
          <p:spPr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3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28386" y="1052730"/>
            <a:ext cx="936107" cy="936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063046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102396-12AF-47DF-8170-4AB0FD84CF3D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0380DF-A66D-472F-944D-23C2181C321D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46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3930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87C3D9-8E7A-407A-9A7F-CB6F881AC27D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B92B8D-96CC-45FB-A5CD-0910D74FD9B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2083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2A6B93-C9F3-4443-8D9C-2423E9687AFB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3884D0-8908-4F45-B0C4-6B175FD1404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0530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539C4D-4A23-42A0-93C4-A59FF454DA83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C48F9E-F318-4BDB-9617-4844FDE26C8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6876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4112AB-D690-43E5-9C9B-600BC30DCC1A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8F11D6-049B-4F4D-82B5-C65EBC540BB4}" type="slidenum">
              <a:rPr/>
              <a:pPr lvl="0"/>
              <a:t>‹N›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51524" y="188640"/>
            <a:ext cx="936107" cy="6120682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68143" y="188640"/>
            <a:ext cx="3096341" cy="216027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599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61C949-C194-458B-9821-C6A30A2752D2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6FA2C0-D1E4-4635-A2C6-5E83F31281CF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612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33D961-ED8F-41E1-8D33-ABD7C41C5630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6A67EA-4714-4F46-9173-9B7060EFC280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4314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55721A-F0D5-4939-B0AB-184A9450A9BA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6D59C7-90E4-46C9-B04B-4A457922553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5067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FEBB0E-E93A-40E4-9585-FB9E4229B41D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7D31AC-B109-413D-B547-FD6EBE4B07F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484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/>
          <p:nvPr/>
        </p:nvSpPr>
        <p:spPr>
          <a:xfrm>
            <a:off x="251524" y="188640"/>
            <a:ext cx="936107" cy="612068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99862C-992D-4493-9FC8-BEF6FF6A0EF1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9D0C0A-8BE7-41A8-A6A0-8926FCC9B863}" type="slidenum">
              <a:rPr/>
              <a:pPr lvl="0"/>
              <a:t>‹N›</a:t>
            </a:fld>
            <a:endParaRPr lang="it-IT"/>
          </a:p>
        </p:txBody>
      </p:sp>
      <p:sp>
        <p:nvSpPr>
          <p:cNvPr id="7" name="Rectangle 2"/>
          <p:cNvSpPr/>
          <p:nvPr/>
        </p:nvSpPr>
        <p:spPr>
          <a:xfrm>
            <a:off x="106860971" y="105289346"/>
            <a:ext cx="1343025" cy="7524753"/>
          </a:xfrm>
          <a:prstGeom prst="rect">
            <a:avLst/>
          </a:prstGeom>
          <a:solidFill>
            <a:srgbClr val="990033"/>
          </a:solidFill>
          <a:ln>
            <a:noFill/>
            <a:prstDash val="solid"/>
          </a:ln>
        </p:spPr>
        <p:txBody>
          <a:bodyPr vert="horz" wrap="square" lIns="36576" tIns="36576" rIns="36576" bIns="36576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ttangolo 8"/>
          <p:cNvSpPr/>
          <p:nvPr/>
        </p:nvSpPr>
        <p:spPr>
          <a:xfrm>
            <a:off x="5868143" y="188640"/>
            <a:ext cx="3096341" cy="216027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9" name="Gruppo 12"/>
          <p:cNvGrpSpPr/>
          <p:nvPr/>
        </p:nvGrpSpPr>
        <p:grpSpPr>
          <a:xfrm>
            <a:off x="971595" y="1412775"/>
            <a:ext cx="7704853" cy="5256583"/>
            <a:chOff x="971595" y="1412775"/>
            <a:chExt cx="7704853" cy="5256583"/>
          </a:xfrm>
        </p:grpSpPr>
        <p:sp>
          <p:nvSpPr>
            <p:cNvPr id="10" name="Rettangolo 9"/>
            <p:cNvSpPr/>
            <p:nvPr/>
          </p:nvSpPr>
          <p:spPr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3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28386" y="1052730"/>
            <a:ext cx="936107" cy="936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4613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ttangolo 10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ttangolo 11"/>
          <p:cNvSpPr>
            <a:spLocks noChangeArrowheads="1"/>
          </p:cNvSpPr>
          <p:nvPr/>
        </p:nvSpPr>
        <p:spPr bwMode="auto">
          <a:xfrm>
            <a:off x="971550" y="1412875"/>
            <a:ext cx="7993063" cy="215900"/>
          </a:xfrm>
          <a:prstGeom prst="rect">
            <a:avLst/>
          </a:prstGeom>
          <a:solidFill>
            <a:srgbClr val="6633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ttangolo 12"/>
          <p:cNvSpPr>
            <a:spLocks noChangeArrowheads="1"/>
          </p:cNvSpPr>
          <p:nvPr/>
        </p:nvSpPr>
        <p:spPr bwMode="auto">
          <a:xfrm>
            <a:off x="971550" y="1628775"/>
            <a:ext cx="7993063" cy="2087563"/>
          </a:xfrm>
          <a:prstGeom prst="rect">
            <a:avLst/>
          </a:prstGeom>
          <a:solidFill>
            <a:srgbClr val="FFFFFF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Rettangolo 14"/>
          <p:cNvSpPr>
            <a:spLocks noChangeArrowheads="1"/>
          </p:cNvSpPr>
          <p:nvPr/>
        </p:nvSpPr>
        <p:spPr bwMode="auto">
          <a:xfrm>
            <a:off x="468313" y="6237288"/>
            <a:ext cx="7991475" cy="215900"/>
          </a:xfrm>
          <a:prstGeom prst="rect">
            <a:avLst/>
          </a:prstGeom>
          <a:solidFill>
            <a:srgbClr val="542A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0" name="Rettangolo 15"/>
          <p:cNvSpPr>
            <a:spLocks noChangeArrowheads="1"/>
          </p:cNvSpPr>
          <p:nvPr/>
        </p:nvSpPr>
        <p:spPr bwMode="auto">
          <a:xfrm>
            <a:off x="468313" y="4581525"/>
            <a:ext cx="7991475" cy="1655763"/>
          </a:xfrm>
          <a:prstGeom prst="rect">
            <a:avLst/>
          </a:prstGeom>
          <a:solidFill>
            <a:srgbClr val="FFFFFF"/>
          </a:solidFill>
          <a:ln w="25402">
            <a:solidFill>
              <a:srgbClr val="542A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Titolo 1"/>
          <p:cNvSpPr txBox="1">
            <a:spLocks noGrp="1"/>
          </p:cNvSpPr>
          <p:nvPr>
            <p:ph type="title"/>
          </p:nvPr>
        </p:nvSpPr>
        <p:spPr>
          <a:xfrm>
            <a:off x="1120075" y="2204865"/>
            <a:ext cx="7772400" cy="147002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1043604" y="4725143"/>
            <a:ext cx="6400800" cy="1464567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54938-0CD3-42D6-B263-0E545A438576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B6093-2B7B-4B9F-9273-D622FD7C1A1C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75490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9529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it-IT" altLang="it-IT">
                <a:solidFill>
                  <a:srgbClr val="FFFFFF"/>
                </a:solidFill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it-IT" altLang="it-IT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D1268-F528-4045-83E5-5CF45B508789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D5484-50FA-483B-8F7B-88816790BCE6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575929"/>
      </p:ext>
    </p:extLst>
  </p:cSld>
  <p:clrMapOvr>
    <a:masterClrMapping/>
  </p:clrMapOvr>
  <p:transition spd="slow"/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1A5FD-765F-46F4-B198-86DEF8007CF5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178738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E0D0A-5DBF-4F8F-8167-20DF0B354C2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276977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8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4F73-8C7A-42D3-A69A-CACBF56193A5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229636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D2C8E-8A92-4565-9221-71D517B7E9D0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341289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data 1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112AB-D690-43E5-9C9B-600BC30DCC1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5" name="Segnaposto piè di pagina 2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3A908-6463-467B-90F8-2BECAD0D978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203084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DC551-F9E1-4AC7-9932-709FD2BF2760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018108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7F212-53CA-40E8-AB40-87497E28D271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81129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C3B89-26E8-42D6-9869-38317C7DC1B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451684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E809A-7E83-4330-8958-9D20613396E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04362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6256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it-IT" altLang="it-IT">
                <a:solidFill>
                  <a:srgbClr val="FFFFFF"/>
                </a:solidFill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it-IT" altLang="it-IT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862C-992D-4493-9FC8-BEF6FF6A0EF1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40535-9216-40CE-BA12-4AF8A5BAE00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938557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096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463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55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691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218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66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71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40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9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/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6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A3A6CF72-A5F3-4AC9-82F9-B983A518F1AC}" type="datetime1">
              <a:rPr lang="it-IT"/>
              <a:pPr/>
              <a:t>27/09/2017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F00C15F5-E6E2-428C-BC8F-A0CAC2BDBFC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48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27/09/2017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7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1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877649-EF4B-489A-BDBF-C2750217D19D}" type="datetimeFigureOut">
              <a:rPr lang="it-IT"/>
              <a:pPr>
                <a:defRPr/>
              </a:pPr>
              <a:t>27/09/2017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64C655-14E8-4F78-A864-117164805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41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1B538A0-29DF-4A8C-A4AD-6B52E21AB146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B6C3332-89B3-40CE-AA32-D22B3666B53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0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45D538A-35A3-4829-AFD5-B6065290E0D5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E92C753-84AF-456E-9526-DCAB0D0D851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75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8DA5ADC-A6F4-4498-8BF7-3C2C9A20BC9A}" type="datetime1">
              <a:rPr lang="it-IT"/>
              <a:pPr lvl="0"/>
              <a:t>27/09/2017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3287676-6B4D-4DAB-A7B5-8E41D2328747}" type="slidenum">
              <a:rPr/>
              <a:pPr lvl="0"/>
              <a:t>‹N›</a:t>
            </a:fld>
            <a:endParaRPr lang="it-IT"/>
          </a:p>
        </p:txBody>
      </p:sp>
      <p:sp>
        <p:nvSpPr>
          <p:cNvPr id="7" name="Rectangle 2"/>
          <p:cNvSpPr/>
          <p:nvPr/>
        </p:nvSpPr>
        <p:spPr>
          <a:xfrm>
            <a:off x="106860971" y="105289346"/>
            <a:ext cx="1343025" cy="7524753"/>
          </a:xfrm>
          <a:prstGeom prst="rect">
            <a:avLst/>
          </a:prstGeom>
          <a:solidFill>
            <a:srgbClr val="990033"/>
          </a:solidFill>
          <a:ln>
            <a:noFill/>
            <a:prstDash val="solid"/>
          </a:ln>
        </p:spPr>
        <p:txBody>
          <a:bodyPr vert="horz" wrap="square" lIns="36576" tIns="36576" rIns="36576" bIns="36576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87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5" r:id="rId12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it-IT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171" name="Segnaposto testo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88DA5ADC-A6F4-4498-8BF7-3C2C9A20BC9A}" type="datetime1">
              <a:rPr lang="it-IT"/>
              <a:pPr>
                <a:defRPr/>
              </a:pPr>
              <a:t>27/09/2017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C4CA683E-2434-44B2-BAA2-5A1300B1FC04}" type="slidenum">
              <a:rPr/>
              <a:pPr>
                <a:defRPr/>
              </a:pPr>
              <a:t>‹N›</a:t>
            </a:fld>
            <a:endParaRPr/>
          </a:p>
        </p:txBody>
      </p:sp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9" r:id="rId12"/>
  </p:sldLayoutIdLst>
  <p:transition spd="slow"/>
  <p:txStyles>
    <p:titleStyle>
      <a:lvl1pPr algn="ctr" rtl="0" eaLnBrk="0" fontAlgn="base"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"/>
        </a:defRPr>
      </a:lvl1pPr>
      <a:lvl2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5pPr>
      <a:lvl6pPr marL="4572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6pPr>
      <a:lvl7pPr marL="9144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7pPr>
      <a:lvl8pPr marL="13716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8pPr>
      <a:lvl9pPr marL="18288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>
        <a:spcBef>
          <a:spcPts val="8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3200" kern="1200">
          <a:solidFill>
            <a:srgbClr val="000000"/>
          </a:solidFill>
          <a:latin typeface="Calibri"/>
        </a:defRPr>
      </a:lvl1pPr>
      <a:lvl2pPr marL="742950" lvl="1" indent="-285750" algn="l" rtl="0" eaLnBrk="0" fontAlgn="base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8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000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5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f1000research.com/articles/6-541/v1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2.png"/><Relationship Id="rId11" Type="http://schemas.openxmlformats.org/officeDocument/2006/relationships/hyperlink" Target="https://peerj.com/preprints/3100/" TargetMode="External"/><Relationship Id="rId5" Type="http://schemas.openxmlformats.org/officeDocument/2006/relationships/hyperlink" Target="http://www.sciencemag.org/news/2016/04/whos-downloading-pirated-papers-everyone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hyperlink" Target="https://www.theguardian.com/science/2017/feb/01/high-tech-war-on-science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hyperlink" Target="https://zenodo.org/record/886480#.Wb0p33TOOUk" TargetMode="External"/><Relationship Id="rId4" Type="http://schemas.openxmlformats.org/officeDocument/2006/relationships/hyperlink" Target="https://figshare.com/articles/Barriers_to_Open_Science_for_junior_researchers/5383711" TargetMode="Externa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doi:10.1016/j.joi.2013.09.001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mc/articles/PMC3187237/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retractionwatch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7.xml"/><Relationship Id="rId6" Type="http://schemas.openxmlformats.org/officeDocument/2006/relationships/hyperlink" Target="https://www.theguardian.com/science/2017/feb/01/high-tech-war-on-science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hyperlink" Target="https://figshare.com/articles/Barriers_to_Open_Science_for_junior_researchers/5383711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://www.slideshare.net/brembs/digital-scholarship-and-open-science-need-a-digital-infrastructur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www.timeshighereducation.com/news/journal-impact-factors-no-longer-credibl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p6VzaS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hyperlink" Target="http://dx.doi.org/10.1016/S0140-6736(13)62227-8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hyperlink" Target="http://www.bmj.com/content/351/bmj.h4320" TargetMode="External"/><Relationship Id="rId10" Type="http://schemas.openxmlformats.org/officeDocument/2006/relationships/hyperlink" Target="doi:10.1038/nature.2015.17694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osf.io/ezcuj/wiki/home/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lickr.com/photos/eg65/" TargetMode="External"/><Relationship Id="rId4" Type="http://schemas.openxmlformats.org/officeDocument/2006/relationships/hyperlink" Target="http://creativecommons.org/licenses/by-sa/4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6.xml"/><Relationship Id="rId5" Type="http://schemas.openxmlformats.org/officeDocument/2006/relationships/hyperlink" Target="http://pps.sagepub.com/lookup/doi/10.1177/1745691612459058" TargetMode="Externa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hyperlink" Target="http://lj.libraryjournal.com/2016/04/publishing/fracking-the-ecosystem-periodicals-price-survey-2016/" TargetMode="External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arl.org/stats/annualsurveys/arlstats/arlstats11.shtml" TargetMode="External"/><Relationship Id="rId11" Type="http://schemas.openxmlformats.org/officeDocument/2006/relationships/hyperlink" Target="https://www.theguardian.com/business/2013/mar/12/reed-elsevier-chief-engstrom-pay" TargetMode="External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hyperlink" Target="https://www.theguardian.com/science/2017/jun/27/profitable-business-scientific-publishing-bad-for-science" TargetMode="External"/><Relationship Id="rId9" Type="http://schemas.openxmlformats.org/officeDocument/2006/relationships/hyperlink" Target="http://www.economist.com/news/science-and-technology/21577035-open-access-scientific-publishing-gaining-ground-free-al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PbYLMM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07/s11192-015-1556-z" TargetMode="External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96.xml"/><Relationship Id="rId6" Type="http://schemas.openxmlformats.org/officeDocument/2006/relationships/hyperlink" Target="http://www.journalprices.com/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fc.cab.unipd.it/fedora/get/o:307442/bdef:Content/get" TargetMode="External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96.xml"/><Relationship Id="rId6" Type="http://schemas.openxmlformats.org/officeDocument/2006/relationships/hyperlink" Target="https://www.techdirt.com/articles/20170804/05454537924/elsevier-continues-to-build-monopoly-solution-all-aspects-scholarly-communication.shtml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hyperlink" Target="http://blogs.lse.ac.uk/impactofsocialsciences/2017/08/15/scholarly-communications-shouldnt-just-be-open-but-non-profit-too/" TargetMode="Externa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1.png"/><Relationship Id="rId5" Type="http://schemas.openxmlformats.org/officeDocument/2006/relationships/hyperlink" Target="http://www.sjscience.org/article?id=46" TargetMode="External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0.xml"/><Relationship Id="rId5" Type="http://schemas.openxmlformats.org/officeDocument/2006/relationships/hyperlink" Target="https://royalsociety.org/events/2015/04/future-of-scholarly-scientific-communication-part-1/" TargetMode="External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9.png"/><Relationship Id="rId4" Type="http://schemas.openxmlformats.org/officeDocument/2006/relationships/hyperlink" Target="https://goo.gl/PxoYzv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k.uni-oldenburg.de/conferences/crisp97/roosendaal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://figshare.com/articles/101_Innovations_in_Scholarly_Communication_the_Changing_Research_Workflow/1286826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figshare.com/articles/Barriers_to_Open_Science_for_junior_researchers/538371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ctrTitle"/>
          </p:nvPr>
        </p:nvSpPr>
        <p:spPr>
          <a:xfrm>
            <a:off x="541337" y="3421063"/>
            <a:ext cx="8099323" cy="1641475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4000" dirty="0"/>
              <a:t>Comunicare la scienza oggi</a:t>
            </a:r>
            <a:r>
              <a:rPr lang="it-IT" altLang="it-IT" sz="2800" dirty="0"/>
              <a:t/>
            </a:r>
            <a:br>
              <a:rPr lang="it-IT" altLang="it-IT" sz="2800" dirty="0"/>
            </a:br>
            <a:r>
              <a:rPr lang="it-IT" altLang="it-IT" sz="2800" dirty="0"/>
              <a:t>Open Access, Open Science: un altro mondo possibile</a:t>
            </a:r>
            <a:r>
              <a:rPr lang="it-IT" altLang="it-IT" sz="4000" dirty="0"/>
              <a:t/>
            </a:r>
            <a:br>
              <a:rPr lang="it-IT" altLang="it-IT" sz="4000" dirty="0"/>
            </a:br>
            <a:r>
              <a:rPr lang="it-IT" altLang="it-IT" sz="1200" dirty="0"/>
              <a:t/>
            </a:r>
            <a:br>
              <a:rPr lang="it-IT" altLang="it-IT" sz="1200" dirty="0"/>
            </a:br>
            <a:r>
              <a:rPr lang="it-IT" altLang="it-IT" sz="3200" dirty="0"/>
              <a:t>Elena Giglia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6342078" y="6037263"/>
            <a:ext cx="2641586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Torino, 20 settembre 2017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elena.giglia@unito.it</a:t>
            </a:r>
          </a:p>
        </p:txBody>
      </p:sp>
      <p:pic>
        <p:nvPicPr>
          <p:cNvPr id="58372" name="Immagin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405563"/>
            <a:ext cx="8048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CasellaDiTesto 4"/>
          <p:cNvSpPr txBox="1">
            <a:spLocks noChangeArrowheads="1"/>
          </p:cNvSpPr>
          <p:nvPr/>
        </p:nvSpPr>
        <p:spPr bwMode="auto">
          <a:xfrm>
            <a:off x="2298700" y="6688138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work is licensed under a 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Creative Commons Attribution-ShareAlike 4.0 International License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it-IT" alt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33DC2E4-50DF-403B-A459-15F134AB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45" y="-121435"/>
            <a:ext cx="7886700" cy="1325563"/>
          </a:xfrm>
        </p:spPr>
        <p:txBody>
          <a:bodyPr/>
          <a:lstStyle/>
          <a:p>
            <a:r>
              <a:rPr lang="it-IT" dirty="0"/>
              <a:t>… se no, non esisterebbe Sci-</a:t>
            </a:r>
            <a:r>
              <a:rPr lang="it-IT" dirty="0" err="1"/>
              <a:t>Hub</a:t>
            </a:r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="" xmlns:a16="http://schemas.microsoft.com/office/drawing/2014/main" id="{3550C259-34A2-4DCC-8107-E187ED3C7FF1}"/>
              </a:ext>
            </a:extLst>
          </p:cNvPr>
          <p:cNvGrpSpPr/>
          <p:nvPr/>
        </p:nvGrpSpPr>
        <p:grpSpPr>
          <a:xfrm>
            <a:off x="170133" y="1400646"/>
            <a:ext cx="6494920" cy="2948299"/>
            <a:chOff x="128188" y="1811707"/>
            <a:chExt cx="6494920" cy="2948299"/>
          </a:xfrm>
        </p:grpSpPr>
        <p:pic>
          <p:nvPicPr>
            <p:cNvPr id="3" name="Immagine 2">
              <a:extLst>
                <a:ext uri="{FF2B5EF4-FFF2-40B4-BE49-F238E27FC236}">
                  <a16:creationId xmlns="" xmlns:a16="http://schemas.microsoft.com/office/drawing/2014/main" id="{590D88CA-2508-4858-BC24-70E169236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476" t="26199" r="18692" b="16480"/>
            <a:stretch/>
          </p:blipFill>
          <p:spPr>
            <a:xfrm>
              <a:off x="128188" y="1811707"/>
              <a:ext cx="5836777" cy="2948299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="" xmlns:a16="http://schemas.microsoft.com/office/drawing/2014/main" id="{17BDDB9A-E7D0-45E0-AFCC-8D50A1D4A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140" t="6744" r="70000" b="87591"/>
            <a:stretch/>
          </p:blipFill>
          <p:spPr>
            <a:xfrm>
              <a:off x="251145" y="1811707"/>
              <a:ext cx="1358781" cy="291386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="" xmlns:a16="http://schemas.microsoft.com/office/drawing/2014/main" id="{FB5A6F6D-178B-4A93-B531-4D805975CFEF}"/>
                </a:ext>
              </a:extLst>
            </p:cNvPr>
            <p:cNvSpPr/>
            <p:nvPr/>
          </p:nvSpPr>
          <p:spPr>
            <a:xfrm>
              <a:off x="2051108" y="4544562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800" dirty="0">
                  <a:hlinkClick r:id="rId5"/>
                </a:rPr>
                <a:t>http://www.sciencemag.org/news/2016/04/whos-downloading-pirated-papers-everyone</a:t>
              </a:r>
              <a:r>
                <a:rPr lang="it-IT" sz="800" dirty="0"/>
                <a:t> </a:t>
              </a: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55AE6EF9-0862-4D42-8C42-09E9FA398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910" y="888462"/>
            <a:ext cx="3305262" cy="1780352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="" xmlns:a16="http://schemas.microsoft.com/office/drawing/2014/main" id="{8DF74EB1-411C-4DE3-A4D0-228C0B373320}"/>
              </a:ext>
            </a:extLst>
          </p:cNvPr>
          <p:cNvGrpSpPr/>
          <p:nvPr/>
        </p:nvGrpSpPr>
        <p:grpSpPr>
          <a:xfrm>
            <a:off x="5913023" y="3157170"/>
            <a:ext cx="3230977" cy="2168106"/>
            <a:chOff x="5913023" y="3157170"/>
            <a:chExt cx="3230977" cy="2168106"/>
          </a:xfrm>
        </p:grpSpPr>
        <p:pic>
          <p:nvPicPr>
            <p:cNvPr id="8" name="Immagine 7">
              <a:extLst>
                <a:ext uri="{FF2B5EF4-FFF2-40B4-BE49-F238E27FC236}">
                  <a16:creationId xmlns="" xmlns:a16="http://schemas.microsoft.com/office/drawing/2014/main" id="{609D2ED1-15F7-4296-8432-D8C3FE9AE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890" t="7923" r="41776" b="49925"/>
            <a:stretch/>
          </p:blipFill>
          <p:spPr>
            <a:xfrm>
              <a:off x="5913023" y="3157170"/>
              <a:ext cx="3230977" cy="2168106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="" xmlns:a16="http://schemas.microsoft.com/office/drawing/2014/main" id="{47F22354-02FC-456D-B68F-79476AD24F33}"/>
                </a:ext>
              </a:extLst>
            </p:cNvPr>
            <p:cNvSpPr/>
            <p:nvPr/>
          </p:nvSpPr>
          <p:spPr>
            <a:xfrm>
              <a:off x="6451450" y="5079055"/>
              <a:ext cx="25747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8"/>
                </a:rPr>
                <a:t>https://f1000research.com/articles/6-541/v1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="" xmlns:a16="http://schemas.microsoft.com/office/drawing/2014/main" id="{0BF687D1-202A-4858-A013-8EDC5061210F}"/>
              </a:ext>
            </a:extLst>
          </p:cNvPr>
          <p:cNvGrpSpPr/>
          <p:nvPr/>
        </p:nvGrpSpPr>
        <p:grpSpPr>
          <a:xfrm>
            <a:off x="170133" y="4364882"/>
            <a:ext cx="7566160" cy="2433113"/>
            <a:chOff x="170133" y="4424887"/>
            <a:chExt cx="7566160" cy="2433113"/>
          </a:xfrm>
        </p:grpSpPr>
        <p:grpSp>
          <p:nvGrpSpPr>
            <p:cNvPr id="15" name="Gruppo 14">
              <a:extLst>
                <a:ext uri="{FF2B5EF4-FFF2-40B4-BE49-F238E27FC236}">
                  <a16:creationId xmlns="" xmlns:a16="http://schemas.microsoft.com/office/drawing/2014/main" id="{3901FEAA-6F85-4A2F-8A6E-3638EB8AD613}"/>
                </a:ext>
              </a:extLst>
            </p:cNvPr>
            <p:cNvGrpSpPr/>
            <p:nvPr/>
          </p:nvGrpSpPr>
          <p:grpSpPr>
            <a:xfrm>
              <a:off x="170133" y="4424887"/>
              <a:ext cx="7566160" cy="2433113"/>
              <a:chOff x="170133" y="4424887"/>
              <a:chExt cx="7566160" cy="2433113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="" xmlns:a16="http://schemas.microsoft.com/office/drawing/2014/main" id="{C3A65183-3620-4F2B-BE5F-975C4A1FE0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8065" t="10564" r="38692" b="63168"/>
              <a:stretch/>
            </p:blipFill>
            <p:spPr>
              <a:xfrm>
                <a:off x="170133" y="4424887"/>
                <a:ext cx="3954170" cy="1351100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="" xmlns:a16="http://schemas.microsoft.com/office/drawing/2014/main" id="{70A492DF-A40E-4518-9302-4D5FF741BC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5701" t="67886" r="25888" b="8837"/>
              <a:stretch/>
            </p:blipFill>
            <p:spPr>
              <a:xfrm>
                <a:off x="2350092" y="5401218"/>
                <a:ext cx="5386201" cy="1456782"/>
              </a:xfrm>
              <a:prstGeom prst="rect">
                <a:avLst/>
              </a:prstGeom>
            </p:spPr>
          </p:pic>
          <p:sp>
            <p:nvSpPr>
              <p:cNvPr id="14" name="Rettangolo 13">
                <a:extLst>
                  <a:ext uri="{FF2B5EF4-FFF2-40B4-BE49-F238E27FC236}">
                    <a16:creationId xmlns="" xmlns:a16="http://schemas.microsoft.com/office/drawing/2014/main" id="{C51E69B5-EAA3-4546-9F66-99B16C4B12C2}"/>
                  </a:ext>
                </a:extLst>
              </p:cNvPr>
              <p:cNvSpPr/>
              <p:nvPr/>
            </p:nvSpPr>
            <p:spPr>
              <a:xfrm>
                <a:off x="5647787" y="6611779"/>
                <a:ext cx="20345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000" dirty="0">
                    <a:hlinkClick r:id="rId11"/>
                  </a:rPr>
                  <a:t>https://peerj.com/preprints/3100/</a:t>
                </a:r>
                <a:r>
                  <a:rPr lang="it-IT" sz="1000" dirty="0"/>
                  <a:t> </a:t>
                </a:r>
              </a:p>
            </p:txBody>
          </p:sp>
        </p:grpSp>
        <p:sp>
          <p:nvSpPr>
            <p:cNvPr id="16" name="Rettangolo 15">
              <a:extLst>
                <a:ext uri="{FF2B5EF4-FFF2-40B4-BE49-F238E27FC236}">
                  <a16:creationId xmlns="" xmlns:a16="http://schemas.microsoft.com/office/drawing/2014/main" id="{82D292F8-48BF-47CB-BA53-BCFA79B7397A}"/>
                </a:ext>
              </a:extLst>
            </p:cNvPr>
            <p:cNvSpPr/>
            <p:nvPr/>
          </p:nvSpPr>
          <p:spPr>
            <a:xfrm>
              <a:off x="3088521" y="5964572"/>
              <a:ext cx="4000176" cy="218114"/>
            </a:xfrm>
            <a:prstGeom prst="rect">
              <a:avLst/>
            </a:prstGeom>
            <a:solidFill>
              <a:srgbClr val="FF3300">
                <a:alpha val="4117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7863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="" xmlns:a16="http://schemas.microsoft.com/office/drawing/2014/main" id="{D13E6566-867C-4677-921B-8012820C26B6}"/>
              </a:ext>
            </a:extLst>
          </p:cNvPr>
          <p:cNvGrpSpPr/>
          <p:nvPr/>
        </p:nvGrpSpPr>
        <p:grpSpPr>
          <a:xfrm>
            <a:off x="169863" y="2760292"/>
            <a:ext cx="5370274" cy="2318957"/>
            <a:chOff x="528350" y="2147070"/>
            <a:chExt cx="6442256" cy="2781854"/>
          </a:xfrm>
        </p:grpSpPr>
        <p:pic>
          <p:nvPicPr>
            <p:cNvPr id="19" name="Immagine 18">
              <a:extLst>
                <a:ext uri="{FF2B5EF4-FFF2-40B4-BE49-F238E27FC236}">
                  <a16:creationId xmlns="" xmlns:a16="http://schemas.microsoft.com/office/drawing/2014/main" id="{B5AA082F-83D8-409B-B84C-726DD1CC3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530" b="16373"/>
            <a:stretch/>
          </p:blipFill>
          <p:spPr>
            <a:xfrm>
              <a:off x="528350" y="2147070"/>
              <a:ext cx="5017872" cy="2758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Rettangolo 19">
              <a:extLst>
                <a:ext uri="{FF2B5EF4-FFF2-40B4-BE49-F238E27FC236}">
                  <a16:creationId xmlns="" xmlns:a16="http://schemas.microsoft.com/office/drawing/2014/main" id="{A29AC82B-7AA9-47D7-97F9-066DCCE025C6}"/>
                </a:ext>
              </a:extLst>
            </p:cNvPr>
            <p:cNvSpPr/>
            <p:nvPr/>
          </p:nvSpPr>
          <p:spPr>
            <a:xfrm>
              <a:off x="2398606" y="4713481"/>
              <a:ext cx="4572000" cy="2154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800" dirty="0" err="1"/>
                <a:t>Jon</a:t>
              </a:r>
              <a:r>
                <a:rPr lang="it-IT" sz="800" dirty="0"/>
                <a:t> </a:t>
              </a:r>
              <a:r>
                <a:rPr lang="it-IT" sz="800" dirty="0" err="1"/>
                <a:t>Tennant</a:t>
              </a:r>
              <a:r>
                <a:rPr lang="it-IT" sz="800" dirty="0"/>
                <a:t>, </a:t>
              </a:r>
              <a:r>
                <a:rPr lang="it-IT" sz="800" dirty="0" err="1">
                  <a:hlinkClick r:id="rId4"/>
                </a:rPr>
                <a:t>Barriers</a:t>
              </a:r>
              <a:r>
                <a:rPr lang="it-IT" sz="800" dirty="0">
                  <a:hlinkClick r:id="rId4"/>
                </a:rPr>
                <a:t> for </a:t>
              </a:r>
              <a:r>
                <a:rPr lang="it-IT" sz="800" dirty="0" err="1">
                  <a:hlinkClick r:id="rId4"/>
                </a:rPr>
                <a:t>young</a:t>
              </a:r>
              <a:r>
                <a:rPr lang="it-IT" sz="800" dirty="0">
                  <a:hlinkClick r:id="rId4"/>
                </a:rPr>
                <a:t> </a:t>
              </a:r>
              <a:r>
                <a:rPr lang="it-IT" sz="800" dirty="0" err="1">
                  <a:hlinkClick r:id="rId4"/>
                </a:rPr>
                <a:t>researchers</a:t>
              </a:r>
              <a:r>
                <a:rPr lang="it-IT" sz="800" dirty="0"/>
                <a:t>, 7 </a:t>
              </a:r>
              <a:r>
                <a:rPr lang="it-IT" sz="800" dirty="0" err="1"/>
                <a:t>Sept</a:t>
              </a:r>
              <a:r>
                <a:rPr lang="it-IT" sz="800" dirty="0"/>
                <a:t>. 2017</a:t>
              </a:r>
            </a:p>
          </p:txBody>
        </p:sp>
      </p:grpSp>
      <p:sp>
        <p:nvSpPr>
          <p:cNvPr id="70658" name="Titolo 1"/>
          <p:cNvSpPr txBox="1">
            <a:spLocks noGrp="1"/>
          </p:cNvSpPr>
          <p:nvPr>
            <p:ph type="title"/>
          </p:nvPr>
        </p:nvSpPr>
        <p:spPr>
          <a:xfrm>
            <a:off x="-1265238" y="-131763"/>
            <a:ext cx="8229601" cy="1143001"/>
          </a:xfrm>
        </p:spPr>
        <p:txBody>
          <a:bodyPr/>
          <a:lstStyle/>
          <a:p>
            <a:pPr algn="l" eaLnBrk="1"/>
            <a:r>
              <a:rPr lang="it-IT" altLang="it-IT" dirty="0">
                <a:solidFill>
                  <a:schemeClr val="bg1"/>
                </a:solidFill>
                <a:latin typeface="Calibri" panose="020F0502020204030204" pitchFamily="34" charset="0"/>
              </a:rPr>
              <a:t>… ma, almeno, funziona</a:t>
            </a:r>
            <a:r>
              <a:rPr altLang="it-IT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169863" y="4699000"/>
            <a:ext cx="8974137" cy="2228850"/>
            <a:chOff x="11520" y="753745"/>
            <a:chExt cx="8973723" cy="2228676"/>
          </a:xfrm>
        </p:grpSpPr>
        <p:grpSp>
          <p:nvGrpSpPr>
            <p:cNvPr id="70668" name="Gruppo 5"/>
            <p:cNvGrpSpPr>
              <a:grpSpLocks/>
            </p:cNvGrpSpPr>
            <p:nvPr/>
          </p:nvGrpSpPr>
          <p:grpSpPr bwMode="auto">
            <a:xfrm>
              <a:off x="11520" y="1722782"/>
              <a:ext cx="8490830" cy="1126435"/>
              <a:chOff x="11520" y="1722782"/>
              <a:chExt cx="8490830" cy="1126435"/>
            </a:xfrm>
          </p:grpSpPr>
          <p:pic>
            <p:nvPicPr>
              <p:cNvPr id="70672" name="Immagin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0" b="34312"/>
              <a:stretch>
                <a:fillRect/>
              </a:stretch>
            </p:blipFill>
            <p:spPr bwMode="auto">
              <a:xfrm>
                <a:off x="11520" y="1722782"/>
                <a:ext cx="8490830" cy="1126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ttangolo 4"/>
              <p:cNvSpPr/>
              <p:nvPr/>
            </p:nvSpPr>
            <p:spPr>
              <a:xfrm>
                <a:off x="273445" y="2464936"/>
                <a:ext cx="5795695" cy="363510"/>
              </a:xfrm>
              <a:prstGeom prst="rect">
                <a:avLst/>
              </a:prstGeom>
              <a:solidFill>
                <a:srgbClr val="011863">
                  <a:alpha val="37000"/>
                </a:srgbClr>
              </a:solidFill>
              <a:ln>
                <a:solidFill>
                  <a:srgbClr val="0118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0669" name="Immagin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334" y="1135957"/>
              <a:ext cx="3517697" cy="113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0" name="Rettangolo 7"/>
            <p:cNvSpPr>
              <a:spLocks noChangeArrowheads="1"/>
            </p:cNvSpPr>
            <p:nvPr/>
          </p:nvSpPr>
          <p:spPr bwMode="auto">
            <a:xfrm>
              <a:off x="4351648" y="2736200"/>
              <a:ext cx="45720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hlinkClick r:id="rId7"/>
                </a:rPr>
                <a:t>https://www.theguardian.com/science/2017/feb/01/high-tech-war-on-science</a:t>
              </a:r>
              <a:r>
                <a:rPr kumimoji="0" lang="it-IT" altLang="it-IT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70671" name="Immagin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648" y="753745"/>
              <a:ext cx="2347595" cy="455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3">
            <a:extLst>
              <a:ext uri="{FF2B5EF4-FFF2-40B4-BE49-F238E27FC236}">
                <a16:creationId xmlns="" xmlns:a16="http://schemas.microsoft.com/office/drawing/2014/main" id="{E09941E3-591A-43A9-B575-B52A291FE368}"/>
              </a:ext>
            </a:extLst>
          </p:cNvPr>
          <p:cNvGrpSpPr/>
          <p:nvPr/>
        </p:nvGrpSpPr>
        <p:grpSpPr>
          <a:xfrm>
            <a:off x="4783210" y="1192388"/>
            <a:ext cx="5860577" cy="2517492"/>
            <a:chOff x="4783210" y="1192388"/>
            <a:chExt cx="5860577" cy="2517492"/>
          </a:xfrm>
        </p:grpSpPr>
        <p:pic>
          <p:nvPicPr>
            <p:cNvPr id="2" name="Immagine 1">
              <a:extLst>
                <a:ext uri="{FF2B5EF4-FFF2-40B4-BE49-F238E27FC236}">
                  <a16:creationId xmlns="" xmlns:a16="http://schemas.microsoft.com/office/drawing/2014/main" id="{94B8DA0F-F4D2-4148-B625-B9B797AA5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009" t="20052" r="35421" b="16461"/>
            <a:stretch/>
          </p:blipFill>
          <p:spPr>
            <a:xfrm>
              <a:off x="4783210" y="1192388"/>
              <a:ext cx="4026172" cy="2497485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="" xmlns:a16="http://schemas.microsoft.com/office/drawing/2014/main" id="{83583E9B-DD80-4EC0-8D0A-B66BFEC7DC85}"/>
                </a:ext>
              </a:extLst>
            </p:cNvPr>
            <p:cNvSpPr/>
            <p:nvPr/>
          </p:nvSpPr>
          <p:spPr>
            <a:xfrm>
              <a:off x="6071787" y="3463659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 err="1"/>
                <a:t>K.Shearer</a:t>
              </a:r>
              <a:r>
                <a:rPr lang="it-IT" sz="1000" dirty="0"/>
                <a:t>, </a:t>
              </a:r>
              <a:r>
                <a:rPr lang="it-IT" sz="1000" dirty="0" err="1">
                  <a:hlinkClick r:id="rId10"/>
                </a:rPr>
                <a:t>Next</a:t>
              </a:r>
              <a:r>
                <a:rPr lang="it-IT" sz="1000" dirty="0">
                  <a:hlinkClick r:id="rId10"/>
                </a:rPr>
                <a:t> </a:t>
              </a:r>
              <a:r>
                <a:rPr lang="it-IT" sz="1000" dirty="0" err="1">
                  <a:hlinkClick r:id="rId10"/>
                </a:rPr>
                <a:t>gen</a:t>
              </a:r>
              <a:r>
                <a:rPr lang="it-IT" sz="1000" dirty="0">
                  <a:hlinkClick r:id="rId10"/>
                </a:rPr>
                <a:t> repositories</a:t>
              </a:r>
              <a:r>
                <a:rPr lang="it-IT" sz="1000" dirty="0"/>
                <a:t>, 6 </a:t>
              </a:r>
              <a:r>
                <a:rPr lang="it-IT" sz="1000" dirty="0" err="1"/>
                <a:t>Sept</a:t>
              </a:r>
              <a:r>
                <a:rPr lang="it-IT" sz="1000" dirty="0"/>
                <a:t>.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270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la rapidità di pubblicazione?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75656" y="6453336"/>
            <a:ext cx="51507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Bjork – Solomon,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The publishing delay in scholarly peer-reviewed journals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Journal of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Informetrics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(2013) 7, 4, 914–923 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73402" y="1484784"/>
            <a:ext cx="8997195" cy="3801393"/>
            <a:chOff x="73402" y="1484784"/>
            <a:chExt cx="8997195" cy="3801393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02" y="1988840"/>
              <a:ext cx="8997195" cy="3297337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1979712" y="1484784"/>
              <a:ext cx="5040560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Tempi medi di pubblicazione su rivista per disciplina</a:t>
              </a:r>
            </a:p>
          </p:txBody>
        </p:sp>
      </p:grpSp>
      <p:sp>
        <p:nvSpPr>
          <p:cNvPr id="9" name="Rettangolo 8"/>
          <p:cNvSpPr/>
          <p:nvPr/>
        </p:nvSpPr>
        <p:spPr>
          <a:xfrm>
            <a:off x="1503900" y="5661248"/>
            <a:ext cx="561662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da 9 a 18 mesi…</a:t>
            </a:r>
          </a:p>
        </p:txBody>
      </p:sp>
    </p:spTree>
    <p:extLst>
      <p:ext uri="{BB962C8B-B14F-4D97-AF65-F5344CB8AC3E}">
        <p14:creationId xmlns:p14="http://schemas.microsoft.com/office/powerpoint/2010/main" val="270100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74340" y="-27384"/>
            <a:ext cx="7886700" cy="1325559"/>
          </a:xfrm>
        </p:spPr>
        <p:txBody>
          <a:bodyPr/>
          <a:lstStyle/>
          <a:p>
            <a:r>
              <a:rPr lang="it-IT" dirty="0"/>
              <a:t>… e la garanzia della </a:t>
            </a:r>
            <a:r>
              <a:rPr lang="it-IT" dirty="0" err="1"/>
              <a:t>peer</a:t>
            </a:r>
            <a:r>
              <a:rPr lang="it-IT" dirty="0"/>
              <a:t> </a:t>
            </a:r>
            <a:r>
              <a:rPr lang="it-IT" dirty="0" err="1"/>
              <a:t>review</a:t>
            </a:r>
            <a:r>
              <a:rPr lang="it-IT" dirty="0"/>
              <a:t>?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114323" y="4162358"/>
            <a:ext cx="5241087" cy="2695642"/>
            <a:chOff x="107504" y="4005064"/>
            <a:chExt cx="5241087" cy="2695642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4005064"/>
              <a:ext cx="5241087" cy="26956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ttangolo 9"/>
            <p:cNvSpPr/>
            <p:nvPr/>
          </p:nvSpPr>
          <p:spPr>
            <a:xfrm>
              <a:off x="1619672" y="6484317"/>
              <a:ext cx="14061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http://retractionwatch.com/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2" y="801278"/>
            <a:ext cx="5932066" cy="354731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932" y="1224092"/>
            <a:ext cx="3761558" cy="2627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uppo 16"/>
          <p:cNvGrpSpPr/>
          <p:nvPr/>
        </p:nvGrpSpPr>
        <p:grpSpPr>
          <a:xfrm>
            <a:off x="-488051" y="2202902"/>
            <a:ext cx="15399524" cy="5137011"/>
            <a:chOff x="3995936" y="4036878"/>
            <a:chExt cx="8568952" cy="2858452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8144" y="4036878"/>
              <a:ext cx="3411527" cy="2673270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3995936" y="6679886"/>
              <a:ext cx="8568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FC. </a:t>
              </a:r>
              <a:r>
                <a:rPr kumimoji="0" lang="it-IT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Fang</a:t>
              </a: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A. </a:t>
              </a:r>
              <a:r>
                <a:rPr kumimoji="0" lang="it-IT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Casadevall</a:t>
              </a: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8"/>
                </a:rPr>
                <a:t>Retracted Science and the Retraction Index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Infection</a:t>
              </a: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and </a:t>
              </a:r>
              <a:r>
                <a:rPr kumimoji="0" lang="it-IT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Immunity</a:t>
              </a: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2011; 79(10): 3855–3859</a:t>
              </a:r>
              <a:endPara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6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="" xmlns:a16="http://schemas.microsoft.com/office/drawing/2014/main" id="{E4525C03-D2D5-41F1-AB56-51D7175A77E7}"/>
              </a:ext>
            </a:extLst>
          </p:cNvPr>
          <p:cNvSpPr txBox="1">
            <a:spLocks/>
          </p:cNvSpPr>
          <p:nvPr/>
        </p:nvSpPr>
        <p:spPr>
          <a:xfrm>
            <a:off x="185431" y="0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</a:rPr>
              <a:t>[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</a:rPr>
              <a:t>fake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</a:rPr>
              <a:t> news,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</a:rPr>
              <a:t>fake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</a:rPr>
              <a:t> data…]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="" xmlns:a16="http://schemas.microsoft.com/office/drawing/2014/main" id="{502BECD9-CAE6-4699-B712-292C847F005D}"/>
              </a:ext>
            </a:extLst>
          </p:cNvPr>
          <p:cNvGrpSpPr/>
          <p:nvPr/>
        </p:nvGrpSpPr>
        <p:grpSpPr>
          <a:xfrm>
            <a:off x="144359" y="897149"/>
            <a:ext cx="8784185" cy="5829678"/>
            <a:chOff x="360202" y="922316"/>
            <a:chExt cx="8784185" cy="5829678"/>
          </a:xfrm>
        </p:grpSpPr>
        <p:grpSp>
          <p:nvGrpSpPr>
            <p:cNvPr id="17" name="Gruppo 16">
              <a:extLst>
                <a:ext uri="{FF2B5EF4-FFF2-40B4-BE49-F238E27FC236}">
                  <a16:creationId xmlns="" xmlns:a16="http://schemas.microsoft.com/office/drawing/2014/main" id="{FECB1A7B-C295-4750-B9CD-8E9C4C536CBE}"/>
                </a:ext>
              </a:extLst>
            </p:cNvPr>
            <p:cNvGrpSpPr/>
            <p:nvPr/>
          </p:nvGrpSpPr>
          <p:grpSpPr>
            <a:xfrm>
              <a:off x="360202" y="922316"/>
              <a:ext cx="8784185" cy="5829678"/>
              <a:chOff x="360202" y="922316"/>
              <a:chExt cx="8784185" cy="5829678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="" xmlns:a16="http://schemas.microsoft.com/office/drawing/2014/main" id="{32C11175-3D5F-442E-98E2-FE0AAE4949E5}"/>
                  </a:ext>
                </a:extLst>
              </p:cNvPr>
              <p:cNvGrpSpPr/>
              <p:nvPr/>
            </p:nvGrpSpPr>
            <p:grpSpPr>
              <a:xfrm>
                <a:off x="360202" y="922316"/>
                <a:ext cx="8784185" cy="5829678"/>
                <a:chOff x="360202" y="922316"/>
                <a:chExt cx="8784185" cy="5829678"/>
              </a:xfrm>
            </p:grpSpPr>
            <p:grpSp>
              <p:nvGrpSpPr>
                <p:cNvPr id="10" name="Gruppo 9">
                  <a:extLst>
                    <a:ext uri="{FF2B5EF4-FFF2-40B4-BE49-F238E27FC236}">
                      <a16:creationId xmlns="" xmlns:a16="http://schemas.microsoft.com/office/drawing/2014/main" id="{5EE5ACB1-673D-4FAE-A7D9-D48967E199E8}"/>
                    </a:ext>
                  </a:extLst>
                </p:cNvPr>
                <p:cNvGrpSpPr/>
                <p:nvPr/>
              </p:nvGrpSpPr>
              <p:grpSpPr>
                <a:xfrm>
                  <a:off x="360202" y="922316"/>
                  <a:ext cx="8784185" cy="5829678"/>
                  <a:chOff x="360202" y="922316"/>
                  <a:chExt cx="8784185" cy="5829678"/>
                </a:xfrm>
              </p:grpSpPr>
              <p:pic>
                <p:nvPicPr>
                  <p:cNvPr id="7" name="Immagine 6">
                    <a:extLst>
                      <a:ext uri="{FF2B5EF4-FFF2-40B4-BE49-F238E27FC236}">
                        <a16:creationId xmlns="" xmlns:a16="http://schemas.microsoft.com/office/drawing/2014/main" id="{0B6A1DDA-0E23-4112-9CFF-BFC068C62B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24587" t="13181" r="36606" b="63823"/>
                  <a:stretch/>
                </p:blipFill>
                <p:spPr>
                  <a:xfrm>
                    <a:off x="360202" y="1493241"/>
                    <a:ext cx="5058560" cy="1686187"/>
                  </a:xfrm>
                  <a:prstGeom prst="rect">
                    <a:avLst/>
                  </a:prstGeom>
                </p:spPr>
              </p:pic>
              <p:pic>
                <p:nvPicPr>
                  <p:cNvPr id="8" name="Immagine 7">
                    <a:extLst>
                      <a:ext uri="{FF2B5EF4-FFF2-40B4-BE49-F238E27FC236}">
                        <a16:creationId xmlns="" xmlns:a16="http://schemas.microsoft.com/office/drawing/2014/main" id="{7320787A-14BC-4BF7-A66A-1A15990307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805592" y="3179428"/>
                    <a:ext cx="6230652" cy="3572566"/>
                  </a:xfrm>
                  <a:prstGeom prst="rect">
                    <a:avLst/>
                  </a:prstGeom>
                </p:spPr>
              </p:pic>
              <p:pic>
                <p:nvPicPr>
                  <p:cNvPr id="9" name="Immagine 8">
                    <a:extLst>
                      <a:ext uri="{FF2B5EF4-FFF2-40B4-BE49-F238E27FC236}">
                        <a16:creationId xmlns="" xmlns:a16="http://schemas.microsoft.com/office/drawing/2014/main" id="{013AD23A-A5FA-474A-B551-C307CC868F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3303" t="45148" r="34587" b="26473"/>
                  <a:stretch/>
                </p:blipFill>
                <p:spPr>
                  <a:xfrm>
                    <a:off x="5293841" y="922316"/>
                    <a:ext cx="3850546" cy="145968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" name="CasellaDiTesto 10">
                  <a:extLst>
                    <a:ext uri="{FF2B5EF4-FFF2-40B4-BE49-F238E27FC236}">
                      <a16:creationId xmlns="" xmlns:a16="http://schemas.microsoft.com/office/drawing/2014/main" id="{EFA358D7-14D5-4A72-8FB4-6A646FB2FB82}"/>
                    </a:ext>
                  </a:extLst>
                </p:cNvPr>
                <p:cNvSpPr txBox="1"/>
                <p:nvPr/>
              </p:nvSpPr>
              <p:spPr>
                <a:xfrm>
                  <a:off x="7072869" y="4404220"/>
                  <a:ext cx="146065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000" dirty="0">
                      <a:hlinkClick r:id="rId6"/>
                    </a:rPr>
                    <a:t>The </a:t>
                  </a:r>
                  <a:r>
                    <a:rPr lang="it-IT" sz="1000" dirty="0" err="1">
                      <a:hlinkClick r:id="rId6"/>
                    </a:rPr>
                    <a:t>Guardian</a:t>
                  </a:r>
                  <a:r>
                    <a:rPr lang="it-IT" sz="1000" dirty="0"/>
                    <a:t>, Feb. 2017</a:t>
                  </a:r>
                </a:p>
              </p:txBody>
            </p:sp>
          </p:grpSp>
          <p:cxnSp>
            <p:nvCxnSpPr>
              <p:cNvPr id="14" name="Connettore diritto 13">
                <a:extLst>
                  <a:ext uri="{FF2B5EF4-FFF2-40B4-BE49-F238E27FC236}">
                    <a16:creationId xmlns="" xmlns:a16="http://schemas.microsoft.com/office/drawing/2014/main" id="{5EA1B00A-8C7C-4532-A2B6-3290990602B4}"/>
                  </a:ext>
                </a:extLst>
              </p:cNvPr>
              <p:cNvCxnSpPr/>
              <p:nvPr/>
            </p:nvCxnSpPr>
            <p:spPr>
              <a:xfrm>
                <a:off x="1627464" y="2533475"/>
                <a:ext cx="373310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>
                <a:extLst>
                  <a:ext uri="{FF2B5EF4-FFF2-40B4-BE49-F238E27FC236}">
                    <a16:creationId xmlns="" xmlns:a16="http://schemas.microsoft.com/office/drawing/2014/main" id="{CFD3C349-2494-44E4-BEB1-4D01E88D810B}"/>
                  </a:ext>
                </a:extLst>
              </p:cNvPr>
              <p:cNvCxnSpPr/>
              <p:nvPr/>
            </p:nvCxnSpPr>
            <p:spPr>
              <a:xfrm>
                <a:off x="436228" y="2751589"/>
                <a:ext cx="93956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Rettangolo 17">
              <a:extLst>
                <a:ext uri="{FF2B5EF4-FFF2-40B4-BE49-F238E27FC236}">
                  <a16:creationId xmlns="" xmlns:a16="http://schemas.microsoft.com/office/drawing/2014/main" id="{D85E5A19-E276-4B20-8D88-F8B281266BB5}"/>
                </a:ext>
              </a:extLst>
            </p:cNvPr>
            <p:cNvSpPr/>
            <p:nvPr/>
          </p:nvSpPr>
          <p:spPr>
            <a:xfrm>
              <a:off x="2910980" y="3556932"/>
              <a:ext cx="5821959" cy="847288"/>
            </a:xfrm>
            <a:prstGeom prst="rect">
              <a:avLst/>
            </a:prstGeom>
            <a:solidFill>
              <a:srgbClr val="FF3300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68092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5132308B-2C05-4F1B-8069-7A0BC866A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229" y="5119309"/>
            <a:ext cx="4852837" cy="161558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5536" y="6488668"/>
            <a:ext cx="4658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Brembs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Digital Scholarship and Open Science need a digital infrastructure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Nov. 2015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91" y="2400430"/>
            <a:ext cx="6687081" cy="408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olo 5"/>
          <p:cNvSpPr txBox="1">
            <a:spLocks/>
          </p:cNvSpPr>
          <p:nvPr/>
        </p:nvSpPr>
        <p:spPr>
          <a:xfrm>
            <a:off x="395536" y="-99392"/>
            <a:ext cx="8712968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… e il prestigio dell’Impact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Factor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? / 1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DB5366F3-29DE-41A6-8B79-1CCE68DE753E}"/>
              </a:ext>
            </a:extLst>
          </p:cNvPr>
          <p:cNvGrpSpPr/>
          <p:nvPr/>
        </p:nvGrpSpPr>
        <p:grpSpPr>
          <a:xfrm>
            <a:off x="3842638" y="1353492"/>
            <a:ext cx="6597461" cy="2843450"/>
            <a:chOff x="3842638" y="1353492"/>
            <a:chExt cx="6597461" cy="2843450"/>
          </a:xfrm>
        </p:grpSpPr>
        <p:pic>
          <p:nvPicPr>
            <p:cNvPr id="6" name="Immagine 5">
              <a:extLst>
                <a:ext uri="{FF2B5EF4-FFF2-40B4-BE49-F238E27FC236}">
                  <a16:creationId xmlns="" xmlns:a16="http://schemas.microsoft.com/office/drawing/2014/main" id="{192E95DF-2098-4232-8E38-7394D49960C5}"/>
                </a:ext>
              </a:extLst>
            </p:cNvPr>
            <p:cNvPicPr/>
            <p:nvPr/>
          </p:nvPicPr>
          <p:blipFill rotWithShape="1">
            <a:blip r:embed="rId6"/>
            <a:srcRect l="19299" t="17155" r="24517" b="27504"/>
            <a:stretch/>
          </p:blipFill>
          <p:spPr bwMode="auto">
            <a:xfrm>
              <a:off x="3842638" y="1353492"/>
              <a:ext cx="5132428" cy="2843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="" xmlns:a16="http://schemas.microsoft.com/office/drawing/2014/main" id="{92224E45-AFCD-43B5-B8D3-9A3C95521F97}"/>
                </a:ext>
              </a:extLst>
            </p:cNvPr>
            <p:cNvSpPr/>
            <p:nvPr/>
          </p:nvSpPr>
          <p:spPr>
            <a:xfrm>
              <a:off x="5868099" y="1753851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 err="1"/>
                <a:t>J.Tennant</a:t>
              </a:r>
              <a:r>
                <a:rPr lang="it-IT" sz="1000" dirty="0"/>
                <a:t> </a:t>
              </a:r>
              <a:r>
                <a:rPr lang="it-IT" sz="1000" dirty="0" err="1">
                  <a:hlinkClick r:id="rId7"/>
                </a:rPr>
                <a:t>Barriers</a:t>
              </a:r>
              <a:r>
                <a:rPr lang="it-IT" sz="1000" dirty="0">
                  <a:hlinkClick r:id="rId7"/>
                </a:rPr>
                <a:t> for </a:t>
              </a:r>
              <a:r>
                <a:rPr lang="it-IT" sz="1000" dirty="0" err="1">
                  <a:hlinkClick r:id="rId7"/>
                </a:rPr>
                <a:t>young</a:t>
              </a:r>
              <a:r>
                <a:rPr lang="it-IT" sz="1000" dirty="0">
                  <a:hlinkClick r:id="rId7"/>
                </a:rPr>
                <a:t> </a:t>
              </a:r>
              <a:r>
                <a:rPr lang="it-IT" sz="1000" dirty="0" err="1">
                  <a:hlinkClick r:id="rId7"/>
                </a:rPr>
                <a:t>researchers</a:t>
              </a:r>
              <a:r>
                <a:rPr lang="it-IT" sz="1000" dirty="0"/>
                <a:t>, 7 </a:t>
              </a:r>
              <a:r>
                <a:rPr lang="it-IT" sz="1000" dirty="0" err="1"/>
                <a:t>Sept</a:t>
              </a:r>
              <a:r>
                <a:rPr lang="it-IT" sz="1000" dirty="0"/>
                <a:t> 2017</a:t>
              </a:r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A8D904F-CBCB-4548-A977-025F8A3471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578" t="13344" r="35826" b="17339"/>
          <a:stretch/>
        </p:blipFill>
        <p:spPr>
          <a:xfrm>
            <a:off x="310393" y="1226167"/>
            <a:ext cx="2797728" cy="356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2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51520" y="1556792"/>
            <a:ext cx="3923229" cy="4018224"/>
            <a:chOff x="539552" y="1988840"/>
            <a:chExt cx="3923229" cy="401822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1988840"/>
              <a:ext cx="3923229" cy="4018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CasellaDiTesto 3"/>
            <p:cNvSpPr txBox="1"/>
            <p:nvPr/>
          </p:nvSpPr>
          <p:spPr>
            <a:xfrm>
              <a:off x="1907704" y="1988840"/>
              <a:ext cx="20714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Times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Higher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Education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5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Nov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2015</a:t>
              </a:r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36" y="1045532"/>
            <a:ext cx="4383404" cy="87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414" y="2008383"/>
            <a:ext cx="4274586" cy="94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olo 5"/>
          <p:cNvSpPr>
            <a:spLocks noGrp="1"/>
          </p:cNvSpPr>
          <p:nvPr>
            <p:ph type="title"/>
          </p:nvPr>
        </p:nvSpPr>
        <p:spPr>
          <a:xfrm>
            <a:off x="0" y="86613"/>
            <a:ext cx="8712968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e il prestigio dell’Impact </a:t>
            </a:r>
            <a:r>
              <a:rPr lang="it-IT" dirty="0" err="1">
                <a:solidFill>
                  <a:schemeClr val="bg1"/>
                </a:solidFill>
              </a:rPr>
              <a:t>Factor</a:t>
            </a:r>
            <a:r>
              <a:rPr lang="it-IT" dirty="0">
                <a:solidFill>
                  <a:schemeClr val="bg1"/>
                </a:solidFill>
              </a:rPr>
              <a:t>? / 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E6C225FC-BE79-424C-B1FC-029B359912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496" y="2399224"/>
            <a:ext cx="4816257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140202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e la valutazione? «Ossessione»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288" y="1203413"/>
            <a:ext cx="4816257" cy="405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6" y="4470943"/>
            <a:ext cx="4712616" cy="254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l="1" t="72080" r="-1401"/>
          <a:stretch/>
        </p:blipFill>
        <p:spPr>
          <a:xfrm>
            <a:off x="5317672" y="4187351"/>
            <a:ext cx="3888432" cy="122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13F3BDD4-98AB-4DFC-8F56-9254FA0D0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337" y="1434872"/>
            <a:ext cx="4048095" cy="303607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F54AF8F0-E8D8-436B-921E-CF0EE51E0820}"/>
              </a:ext>
            </a:extLst>
          </p:cNvPr>
          <p:cNvSpPr/>
          <p:nvPr/>
        </p:nvSpPr>
        <p:spPr>
          <a:xfrm>
            <a:off x="4840448" y="1736521"/>
            <a:ext cx="3046252" cy="838899"/>
          </a:xfrm>
          <a:prstGeom prst="rect">
            <a:avLst/>
          </a:prstGeom>
          <a:solidFill>
            <a:srgbClr val="FFFF00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6C3E38C4-0454-463D-B36B-9FC0E13ABC6A}"/>
              </a:ext>
            </a:extLst>
          </p:cNvPr>
          <p:cNvSpPr/>
          <p:nvPr/>
        </p:nvSpPr>
        <p:spPr>
          <a:xfrm>
            <a:off x="771787" y="1803633"/>
            <a:ext cx="2885813" cy="746620"/>
          </a:xfrm>
          <a:prstGeom prst="rect">
            <a:avLst/>
          </a:prstGeom>
          <a:solidFill>
            <a:srgbClr val="FFFF00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0" name="Figura a mano libera: forma 9">
            <a:extLst>
              <a:ext uri="{FF2B5EF4-FFF2-40B4-BE49-F238E27FC236}">
                <a16:creationId xmlns="" xmlns:a16="http://schemas.microsoft.com/office/drawing/2014/main" id="{4E3DD258-0F9F-423F-9D2E-BD63F33A556F}"/>
              </a:ext>
            </a:extLst>
          </p:cNvPr>
          <p:cNvSpPr/>
          <p:nvPr/>
        </p:nvSpPr>
        <p:spPr>
          <a:xfrm>
            <a:off x="729842" y="2557677"/>
            <a:ext cx="3212984" cy="1552929"/>
          </a:xfrm>
          <a:custGeom>
            <a:avLst/>
            <a:gdLst>
              <a:gd name="connsiteX0" fmla="*/ 1006679 w 3212984"/>
              <a:gd name="connsiteY0" fmla="*/ 42910 h 1552929"/>
              <a:gd name="connsiteX1" fmla="*/ 1006679 w 3212984"/>
              <a:gd name="connsiteY1" fmla="*/ 227468 h 1552929"/>
              <a:gd name="connsiteX2" fmla="*/ 989901 w 3212984"/>
              <a:gd name="connsiteY2" fmla="*/ 252635 h 1552929"/>
              <a:gd name="connsiteX3" fmla="*/ 956345 w 3212984"/>
              <a:gd name="connsiteY3" fmla="*/ 261024 h 1552929"/>
              <a:gd name="connsiteX4" fmla="*/ 889233 w 3212984"/>
              <a:gd name="connsiteY4" fmla="*/ 252635 h 1552929"/>
              <a:gd name="connsiteX5" fmla="*/ 838899 w 3212984"/>
              <a:gd name="connsiteY5" fmla="*/ 235857 h 1552929"/>
              <a:gd name="connsiteX6" fmla="*/ 696286 w 3212984"/>
              <a:gd name="connsiteY6" fmla="*/ 244246 h 1552929"/>
              <a:gd name="connsiteX7" fmla="*/ 620786 w 3212984"/>
              <a:gd name="connsiteY7" fmla="*/ 277802 h 1552929"/>
              <a:gd name="connsiteX8" fmla="*/ 595619 w 3212984"/>
              <a:gd name="connsiteY8" fmla="*/ 286191 h 1552929"/>
              <a:gd name="connsiteX9" fmla="*/ 461395 w 3212984"/>
              <a:gd name="connsiteY9" fmla="*/ 277802 h 1552929"/>
              <a:gd name="connsiteX10" fmla="*/ 436228 w 3212984"/>
              <a:gd name="connsiteY10" fmla="*/ 269413 h 1552929"/>
              <a:gd name="connsiteX11" fmla="*/ 302004 w 3212984"/>
              <a:gd name="connsiteY11" fmla="*/ 261024 h 1552929"/>
              <a:gd name="connsiteX12" fmla="*/ 251670 w 3212984"/>
              <a:gd name="connsiteY12" fmla="*/ 244246 h 1552929"/>
              <a:gd name="connsiteX13" fmla="*/ 226503 w 3212984"/>
              <a:gd name="connsiteY13" fmla="*/ 235857 h 1552929"/>
              <a:gd name="connsiteX14" fmla="*/ 167780 w 3212984"/>
              <a:gd name="connsiteY14" fmla="*/ 219079 h 1552929"/>
              <a:gd name="connsiteX15" fmla="*/ 92279 w 3212984"/>
              <a:gd name="connsiteY15" fmla="*/ 227468 h 1552929"/>
              <a:gd name="connsiteX16" fmla="*/ 33556 w 3212984"/>
              <a:gd name="connsiteY16" fmla="*/ 277802 h 1552929"/>
              <a:gd name="connsiteX17" fmla="*/ 25167 w 3212984"/>
              <a:gd name="connsiteY17" fmla="*/ 311358 h 1552929"/>
              <a:gd name="connsiteX18" fmla="*/ 8389 w 3212984"/>
              <a:gd name="connsiteY18" fmla="*/ 361692 h 1552929"/>
              <a:gd name="connsiteX19" fmla="*/ 25167 w 3212984"/>
              <a:gd name="connsiteY19" fmla="*/ 554639 h 1552929"/>
              <a:gd name="connsiteX20" fmla="*/ 33556 w 3212984"/>
              <a:gd name="connsiteY20" fmla="*/ 604973 h 1552929"/>
              <a:gd name="connsiteX21" fmla="*/ 25167 w 3212984"/>
              <a:gd name="connsiteY21" fmla="*/ 739196 h 1552929"/>
              <a:gd name="connsiteX22" fmla="*/ 8389 w 3212984"/>
              <a:gd name="connsiteY22" fmla="*/ 764363 h 1552929"/>
              <a:gd name="connsiteX23" fmla="*/ 0 w 3212984"/>
              <a:gd name="connsiteY23" fmla="*/ 789530 h 1552929"/>
              <a:gd name="connsiteX24" fmla="*/ 16778 w 3212984"/>
              <a:gd name="connsiteY24" fmla="*/ 948921 h 1552929"/>
              <a:gd name="connsiteX25" fmla="*/ 25167 w 3212984"/>
              <a:gd name="connsiteY25" fmla="*/ 974088 h 1552929"/>
              <a:gd name="connsiteX26" fmla="*/ 41945 w 3212984"/>
              <a:gd name="connsiteY26" fmla="*/ 999255 h 1552929"/>
              <a:gd name="connsiteX27" fmla="*/ 33556 w 3212984"/>
              <a:gd name="connsiteY27" fmla="*/ 1108312 h 1552929"/>
              <a:gd name="connsiteX28" fmla="*/ 25167 w 3212984"/>
              <a:gd name="connsiteY28" fmla="*/ 1167035 h 1552929"/>
              <a:gd name="connsiteX29" fmla="*/ 33556 w 3212984"/>
              <a:gd name="connsiteY29" fmla="*/ 1359982 h 1552929"/>
              <a:gd name="connsiteX30" fmla="*/ 58723 w 3212984"/>
              <a:gd name="connsiteY30" fmla="*/ 1376760 h 1552929"/>
              <a:gd name="connsiteX31" fmla="*/ 92279 w 3212984"/>
              <a:gd name="connsiteY31" fmla="*/ 1393538 h 1552929"/>
              <a:gd name="connsiteX32" fmla="*/ 125835 w 3212984"/>
              <a:gd name="connsiteY32" fmla="*/ 1401927 h 1552929"/>
              <a:gd name="connsiteX33" fmla="*/ 310393 w 3212984"/>
              <a:gd name="connsiteY33" fmla="*/ 1427094 h 1552929"/>
              <a:gd name="connsiteX34" fmla="*/ 360727 w 3212984"/>
              <a:gd name="connsiteY34" fmla="*/ 1460650 h 1552929"/>
              <a:gd name="connsiteX35" fmla="*/ 402672 w 3212984"/>
              <a:gd name="connsiteY35" fmla="*/ 1477428 h 1552929"/>
              <a:gd name="connsiteX36" fmla="*/ 427839 w 3212984"/>
              <a:gd name="connsiteY36" fmla="*/ 1494206 h 1552929"/>
              <a:gd name="connsiteX37" fmla="*/ 453006 w 3212984"/>
              <a:gd name="connsiteY37" fmla="*/ 1502595 h 1552929"/>
              <a:gd name="connsiteX38" fmla="*/ 503340 w 3212984"/>
              <a:gd name="connsiteY38" fmla="*/ 1527762 h 1552929"/>
              <a:gd name="connsiteX39" fmla="*/ 679508 w 3212984"/>
              <a:gd name="connsiteY39" fmla="*/ 1519373 h 1552929"/>
              <a:gd name="connsiteX40" fmla="*/ 704675 w 3212984"/>
              <a:gd name="connsiteY40" fmla="*/ 1502595 h 1552929"/>
              <a:gd name="connsiteX41" fmla="*/ 738231 w 3212984"/>
              <a:gd name="connsiteY41" fmla="*/ 1494206 h 1552929"/>
              <a:gd name="connsiteX42" fmla="*/ 822121 w 3212984"/>
              <a:gd name="connsiteY42" fmla="*/ 1527762 h 1552929"/>
              <a:gd name="connsiteX43" fmla="*/ 872455 w 3212984"/>
              <a:gd name="connsiteY43" fmla="*/ 1536151 h 1552929"/>
              <a:gd name="connsiteX44" fmla="*/ 897622 w 3212984"/>
              <a:gd name="connsiteY44" fmla="*/ 1544540 h 1552929"/>
              <a:gd name="connsiteX45" fmla="*/ 998290 w 3212984"/>
              <a:gd name="connsiteY45" fmla="*/ 1552929 h 1552929"/>
              <a:gd name="connsiteX46" fmla="*/ 1157681 w 3212984"/>
              <a:gd name="connsiteY46" fmla="*/ 1536151 h 1552929"/>
              <a:gd name="connsiteX47" fmla="*/ 1191237 w 3212984"/>
              <a:gd name="connsiteY47" fmla="*/ 1519373 h 1552929"/>
              <a:gd name="connsiteX48" fmla="*/ 1241571 w 3212984"/>
              <a:gd name="connsiteY48" fmla="*/ 1485817 h 1552929"/>
              <a:gd name="connsiteX49" fmla="*/ 1249960 w 3212984"/>
              <a:gd name="connsiteY49" fmla="*/ 1460650 h 1552929"/>
              <a:gd name="connsiteX50" fmla="*/ 1266738 w 3212984"/>
              <a:gd name="connsiteY50" fmla="*/ 1435483 h 1552929"/>
              <a:gd name="connsiteX51" fmla="*/ 1283516 w 3212984"/>
              <a:gd name="connsiteY51" fmla="*/ 1351593 h 1552929"/>
              <a:gd name="connsiteX52" fmla="*/ 1300294 w 3212984"/>
              <a:gd name="connsiteY52" fmla="*/ 1225758 h 1552929"/>
              <a:gd name="connsiteX53" fmla="*/ 1325461 w 3212984"/>
              <a:gd name="connsiteY53" fmla="*/ 1217369 h 1552929"/>
              <a:gd name="connsiteX54" fmla="*/ 1442907 w 3212984"/>
              <a:gd name="connsiteY54" fmla="*/ 1234147 h 1552929"/>
              <a:gd name="connsiteX55" fmla="*/ 1510019 w 3212984"/>
              <a:gd name="connsiteY55" fmla="*/ 1267703 h 1552929"/>
              <a:gd name="connsiteX56" fmla="*/ 1543575 w 3212984"/>
              <a:gd name="connsiteY56" fmla="*/ 1284481 h 1552929"/>
              <a:gd name="connsiteX57" fmla="*/ 1585519 w 3212984"/>
              <a:gd name="connsiteY57" fmla="*/ 1292870 h 1552929"/>
              <a:gd name="connsiteX58" fmla="*/ 1610686 w 3212984"/>
              <a:gd name="connsiteY58" fmla="*/ 1309648 h 1552929"/>
              <a:gd name="connsiteX59" fmla="*/ 1669409 w 3212984"/>
              <a:gd name="connsiteY59" fmla="*/ 1326426 h 1552929"/>
              <a:gd name="connsiteX60" fmla="*/ 1786855 w 3212984"/>
              <a:gd name="connsiteY60" fmla="*/ 1318037 h 1552929"/>
              <a:gd name="connsiteX61" fmla="*/ 1828800 w 3212984"/>
              <a:gd name="connsiteY61" fmla="*/ 1309648 h 1552929"/>
              <a:gd name="connsiteX62" fmla="*/ 1862356 w 3212984"/>
              <a:gd name="connsiteY62" fmla="*/ 1284481 h 1552929"/>
              <a:gd name="connsiteX63" fmla="*/ 1921079 w 3212984"/>
              <a:gd name="connsiteY63" fmla="*/ 1267703 h 1552929"/>
              <a:gd name="connsiteX64" fmla="*/ 2063692 w 3212984"/>
              <a:gd name="connsiteY64" fmla="*/ 1284481 h 1552929"/>
              <a:gd name="connsiteX65" fmla="*/ 2114026 w 3212984"/>
              <a:gd name="connsiteY65" fmla="*/ 1301259 h 1552929"/>
              <a:gd name="connsiteX66" fmla="*/ 2206305 w 3212984"/>
              <a:gd name="connsiteY66" fmla="*/ 1351593 h 1552929"/>
              <a:gd name="connsiteX67" fmla="*/ 2239861 w 3212984"/>
              <a:gd name="connsiteY67" fmla="*/ 1359982 h 1552929"/>
              <a:gd name="connsiteX68" fmla="*/ 2298584 w 3212984"/>
              <a:gd name="connsiteY68" fmla="*/ 1376760 h 1552929"/>
              <a:gd name="connsiteX69" fmla="*/ 2340529 w 3212984"/>
              <a:gd name="connsiteY69" fmla="*/ 1385149 h 1552929"/>
              <a:gd name="connsiteX70" fmla="*/ 2600587 w 3212984"/>
              <a:gd name="connsiteY70" fmla="*/ 1334815 h 1552929"/>
              <a:gd name="connsiteX71" fmla="*/ 2617365 w 3212984"/>
              <a:gd name="connsiteY71" fmla="*/ 1309648 h 1552929"/>
              <a:gd name="connsiteX72" fmla="*/ 2625754 w 3212984"/>
              <a:gd name="connsiteY72" fmla="*/ 1276092 h 1552929"/>
              <a:gd name="connsiteX73" fmla="*/ 2650921 w 3212984"/>
              <a:gd name="connsiteY73" fmla="*/ 1267703 h 1552929"/>
              <a:gd name="connsiteX74" fmla="*/ 2751589 w 3212984"/>
              <a:gd name="connsiteY74" fmla="*/ 1276092 h 1552929"/>
              <a:gd name="connsiteX75" fmla="*/ 2776756 w 3212984"/>
              <a:gd name="connsiteY75" fmla="*/ 1284481 h 1552929"/>
              <a:gd name="connsiteX76" fmla="*/ 3053593 w 3212984"/>
              <a:gd name="connsiteY76" fmla="*/ 1284481 h 1552929"/>
              <a:gd name="connsiteX77" fmla="*/ 3145872 w 3212984"/>
              <a:gd name="connsiteY77" fmla="*/ 1234147 h 1552929"/>
              <a:gd name="connsiteX78" fmla="*/ 3179428 w 3212984"/>
              <a:gd name="connsiteY78" fmla="*/ 1183813 h 1552929"/>
              <a:gd name="connsiteX79" fmla="*/ 3187817 w 3212984"/>
              <a:gd name="connsiteY79" fmla="*/ 1158646 h 1552929"/>
              <a:gd name="connsiteX80" fmla="*/ 3212984 w 3212984"/>
              <a:gd name="connsiteY80" fmla="*/ 1074756 h 1552929"/>
              <a:gd name="connsiteX81" fmla="*/ 3162650 w 3212984"/>
              <a:gd name="connsiteY81" fmla="*/ 873420 h 1552929"/>
              <a:gd name="connsiteX82" fmla="*/ 3137483 w 3212984"/>
              <a:gd name="connsiteY82" fmla="*/ 856642 h 1552929"/>
              <a:gd name="connsiteX83" fmla="*/ 3103927 w 3212984"/>
              <a:gd name="connsiteY83" fmla="*/ 806308 h 1552929"/>
              <a:gd name="connsiteX84" fmla="*/ 3137483 w 3212984"/>
              <a:gd name="connsiteY84" fmla="*/ 655306 h 1552929"/>
              <a:gd name="connsiteX85" fmla="*/ 3179428 w 3212984"/>
              <a:gd name="connsiteY85" fmla="*/ 579806 h 1552929"/>
              <a:gd name="connsiteX86" fmla="*/ 3162650 w 3212984"/>
              <a:gd name="connsiteY86" fmla="*/ 537861 h 1552929"/>
              <a:gd name="connsiteX87" fmla="*/ 3137483 w 3212984"/>
              <a:gd name="connsiteY87" fmla="*/ 521083 h 1552929"/>
              <a:gd name="connsiteX88" fmla="*/ 3129094 w 3212984"/>
              <a:gd name="connsiteY88" fmla="*/ 495916 h 1552929"/>
              <a:gd name="connsiteX89" fmla="*/ 3120705 w 3212984"/>
              <a:gd name="connsiteY89" fmla="*/ 462360 h 1552929"/>
              <a:gd name="connsiteX90" fmla="*/ 3103927 w 3212984"/>
              <a:gd name="connsiteY90" fmla="*/ 403637 h 1552929"/>
              <a:gd name="connsiteX91" fmla="*/ 3120705 w 3212984"/>
              <a:gd name="connsiteY91" fmla="*/ 294580 h 1552929"/>
              <a:gd name="connsiteX92" fmla="*/ 3145872 w 3212984"/>
              <a:gd name="connsiteY92" fmla="*/ 219079 h 1552929"/>
              <a:gd name="connsiteX93" fmla="*/ 3137483 w 3212984"/>
              <a:gd name="connsiteY93" fmla="*/ 118411 h 1552929"/>
              <a:gd name="connsiteX94" fmla="*/ 3103927 w 3212984"/>
              <a:gd name="connsiteY94" fmla="*/ 110022 h 1552929"/>
              <a:gd name="connsiteX95" fmla="*/ 2978092 w 3212984"/>
              <a:gd name="connsiteY95" fmla="*/ 93244 h 1552929"/>
              <a:gd name="connsiteX96" fmla="*/ 2952925 w 3212984"/>
              <a:gd name="connsiteY96" fmla="*/ 76466 h 1552929"/>
              <a:gd name="connsiteX97" fmla="*/ 2927758 w 3212984"/>
              <a:gd name="connsiteY97" fmla="*/ 9354 h 1552929"/>
              <a:gd name="connsiteX98" fmla="*/ 2877424 w 3212984"/>
              <a:gd name="connsiteY98" fmla="*/ 965 h 1552929"/>
              <a:gd name="connsiteX99" fmla="*/ 2701255 w 3212984"/>
              <a:gd name="connsiteY99" fmla="*/ 965 h 15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212984" h="1552929">
                <a:moveTo>
                  <a:pt x="1006679" y="42910"/>
                </a:moveTo>
                <a:cubicBezTo>
                  <a:pt x="1011013" y="103589"/>
                  <a:pt x="1023188" y="166935"/>
                  <a:pt x="1006679" y="227468"/>
                </a:cubicBezTo>
                <a:cubicBezTo>
                  <a:pt x="1004026" y="237195"/>
                  <a:pt x="998290" y="247042"/>
                  <a:pt x="989901" y="252635"/>
                </a:cubicBezTo>
                <a:cubicBezTo>
                  <a:pt x="980308" y="259030"/>
                  <a:pt x="967530" y="258228"/>
                  <a:pt x="956345" y="261024"/>
                </a:cubicBezTo>
                <a:cubicBezTo>
                  <a:pt x="933974" y="258228"/>
                  <a:pt x="911277" y="257359"/>
                  <a:pt x="889233" y="252635"/>
                </a:cubicBezTo>
                <a:cubicBezTo>
                  <a:pt x="871940" y="248929"/>
                  <a:pt x="838899" y="235857"/>
                  <a:pt x="838899" y="235857"/>
                </a:cubicBezTo>
                <a:cubicBezTo>
                  <a:pt x="791361" y="238653"/>
                  <a:pt x="743670" y="239508"/>
                  <a:pt x="696286" y="244246"/>
                </a:cubicBezTo>
                <a:cubicBezTo>
                  <a:pt x="677998" y="246075"/>
                  <a:pt x="626687" y="275179"/>
                  <a:pt x="620786" y="277802"/>
                </a:cubicBezTo>
                <a:cubicBezTo>
                  <a:pt x="612705" y="281393"/>
                  <a:pt x="604008" y="283395"/>
                  <a:pt x="595619" y="286191"/>
                </a:cubicBezTo>
                <a:cubicBezTo>
                  <a:pt x="550878" y="283395"/>
                  <a:pt x="505977" y="282495"/>
                  <a:pt x="461395" y="277802"/>
                </a:cubicBezTo>
                <a:cubicBezTo>
                  <a:pt x="452601" y="276876"/>
                  <a:pt x="445022" y="270339"/>
                  <a:pt x="436228" y="269413"/>
                </a:cubicBezTo>
                <a:cubicBezTo>
                  <a:pt x="391646" y="264720"/>
                  <a:pt x="346745" y="263820"/>
                  <a:pt x="302004" y="261024"/>
                </a:cubicBezTo>
                <a:lnTo>
                  <a:pt x="251670" y="244246"/>
                </a:lnTo>
                <a:cubicBezTo>
                  <a:pt x="243281" y="241450"/>
                  <a:pt x="235082" y="238002"/>
                  <a:pt x="226503" y="235857"/>
                </a:cubicBezTo>
                <a:cubicBezTo>
                  <a:pt x="184368" y="225323"/>
                  <a:pt x="203885" y="231114"/>
                  <a:pt x="167780" y="219079"/>
                </a:cubicBezTo>
                <a:cubicBezTo>
                  <a:pt x="142613" y="221875"/>
                  <a:pt x="116845" y="221327"/>
                  <a:pt x="92279" y="227468"/>
                </a:cubicBezTo>
                <a:cubicBezTo>
                  <a:pt x="75244" y="231727"/>
                  <a:pt x="40833" y="270525"/>
                  <a:pt x="33556" y="277802"/>
                </a:cubicBezTo>
                <a:cubicBezTo>
                  <a:pt x="30760" y="288987"/>
                  <a:pt x="28480" y="300315"/>
                  <a:pt x="25167" y="311358"/>
                </a:cubicBezTo>
                <a:cubicBezTo>
                  <a:pt x="20085" y="328298"/>
                  <a:pt x="8389" y="361692"/>
                  <a:pt x="8389" y="361692"/>
                </a:cubicBezTo>
                <a:cubicBezTo>
                  <a:pt x="14031" y="440682"/>
                  <a:pt x="15380" y="481236"/>
                  <a:pt x="25167" y="554639"/>
                </a:cubicBezTo>
                <a:cubicBezTo>
                  <a:pt x="27415" y="571499"/>
                  <a:pt x="30760" y="588195"/>
                  <a:pt x="33556" y="604973"/>
                </a:cubicBezTo>
                <a:cubicBezTo>
                  <a:pt x="30760" y="649714"/>
                  <a:pt x="32159" y="694916"/>
                  <a:pt x="25167" y="739196"/>
                </a:cubicBezTo>
                <a:cubicBezTo>
                  <a:pt x="23595" y="749155"/>
                  <a:pt x="12898" y="755345"/>
                  <a:pt x="8389" y="764363"/>
                </a:cubicBezTo>
                <a:cubicBezTo>
                  <a:pt x="4434" y="772272"/>
                  <a:pt x="2796" y="781141"/>
                  <a:pt x="0" y="789530"/>
                </a:cubicBezTo>
                <a:cubicBezTo>
                  <a:pt x="6210" y="882676"/>
                  <a:pt x="-999" y="886703"/>
                  <a:pt x="16778" y="948921"/>
                </a:cubicBezTo>
                <a:cubicBezTo>
                  <a:pt x="19207" y="957424"/>
                  <a:pt x="21212" y="966179"/>
                  <a:pt x="25167" y="974088"/>
                </a:cubicBezTo>
                <a:cubicBezTo>
                  <a:pt x="29676" y="983106"/>
                  <a:pt x="36352" y="990866"/>
                  <a:pt x="41945" y="999255"/>
                </a:cubicBezTo>
                <a:cubicBezTo>
                  <a:pt x="39149" y="1035607"/>
                  <a:pt x="37184" y="1072033"/>
                  <a:pt x="33556" y="1108312"/>
                </a:cubicBezTo>
                <a:cubicBezTo>
                  <a:pt x="31589" y="1127987"/>
                  <a:pt x="25167" y="1147262"/>
                  <a:pt x="25167" y="1167035"/>
                </a:cubicBezTo>
                <a:cubicBezTo>
                  <a:pt x="25167" y="1231411"/>
                  <a:pt x="23385" y="1296414"/>
                  <a:pt x="33556" y="1359982"/>
                </a:cubicBezTo>
                <a:cubicBezTo>
                  <a:pt x="35149" y="1369938"/>
                  <a:pt x="49969" y="1371758"/>
                  <a:pt x="58723" y="1376760"/>
                </a:cubicBezTo>
                <a:cubicBezTo>
                  <a:pt x="69581" y="1382965"/>
                  <a:pt x="80570" y="1389147"/>
                  <a:pt x="92279" y="1393538"/>
                </a:cubicBezTo>
                <a:cubicBezTo>
                  <a:pt x="103074" y="1397586"/>
                  <a:pt x="114503" y="1399802"/>
                  <a:pt x="125835" y="1401927"/>
                </a:cubicBezTo>
                <a:cubicBezTo>
                  <a:pt x="223655" y="1420268"/>
                  <a:pt x="217906" y="1417845"/>
                  <a:pt x="310393" y="1427094"/>
                </a:cubicBezTo>
                <a:cubicBezTo>
                  <a:pt x="376925" y="1449271"/>
                  <a:pt x="288910" y="1415765"/>
                  <a:pt x="360727" y="1460650"/>
                </a:cubicBezTo>
                <a:cubicBezTo>
                  <a:pt x="373497" y="1468631"/>
                  <a:pt x="389203" y="1470694"/>
                  <a:pt x="402672" y="1477428"/>
                </a:cubicBezTo>
                <a:cubicBezTo>
                  <a:pt x="411690" y="1481937"/>
                  <a:pt x="418821" y="1489697"/>
                  <a:pt x="427839" y="1494206"/>
                </a:cubicBezTo>
                <a:cubicBezTo>
                  <a:pt x="435748" y="1498161"/>
                  <a:pt x="445097" y="1498640"/>
                  <a:pt x="453006" y="1502595"/>
                </a:cubicBezTo>
                <a:cubicBezTo>
                  <a:pt x="518055" y="1535120"/>
                  <a:pt x="440082" y="1506676"/>
                  <a:pt x="503340" y="1527762"/>
                </a:cubicBezTo>
                <a:cubicBezTo>
                  <a:pt x="562063" y="1524966"/>
                  <a:pt x="621173" y="1526665"/>
                  <a:pt x="679508" y="1519373"/>
                </a:cubicBezTo>
                <a:cubicBezTo>
                  <a:pt x="689512" y="1518122"/>
                  <a:pt x="695408" y="1506567"/>
                  <a:pt x="704675" y="1502595"/>
                </a:cubicBezTo>
                <a:cubicBezTo>
                  <a:pt x="715272" y="1498053"/>
                  <a:pt x="727046" y="1497002"/>
                  <a:pt x="738231" y="1494206"/>
                </a:cubicBezTo>
                <a:cubicBezTo>
                  <a:pt x="864590" y="1519478"/>
                  <a:pt x="689702" y="1479609"/>
                  <a:pt x="822121" y="1527762"/>
                </a:cubicBezTo>
                <a:cubicBezTo>
                  <a:pt x="838106" y="1533575"/>
                  <a:pt x="855851" y="1532461"/>
                  <a:pt x="872455" y="1536151"/>
                </a:cubicBezTo>
                <a:cubicBezTo>
                  <a:pt x="881087" y="1538069"/>
                  <a:pt x="888857" y="1543371"/>
                  <a:pt x="897622" y="1544540"/>
                </a:cubicBezTo>
                <a:cubicBezTo>
                  <a:pt x="930999" y="1548990"/>
                  <a:pt x="964734" y="1550133"/>
                  <a:pt x="998290" y="1552929"/>
                </a:cubicBezTo>
                <a:cubicBezTo>
                  <a:pt x="1051420" y="1547336"/>
                  <a:pt x="1105047" y="1545305"/>
                  <a:pt x="1157681" y="1536151"/>
                </a:cubicBezTo>
                <a:cubicBezTo>
                  <a:pt x="1170002" y="1534008"/>
                  <a:pt x="1180514" y="1525807"/>
                  <a:pt x="1191237" y="1519373"/>
                </a:cubicBezTo>
                <a:cubicBezTo>
                  <a:pt x="1208528" y="1508998"/>
                  <a:pt x="1241571" y="1485817"/>
                  <a:pt x="1241571" y="1485817"/>
                </a:cubicBezTo>
                <a:cubicBezTo>
                  <a:pt x="1244367" y="1477428"/>
                  <a:pt x="1246005" y="1468559"/>
                  <a:pt x="1249960" y="1460650"/>
                </a:cubicBezTo>
                <a:cubicBezTo>
                  <a:pt x="1254469" y="1451632"/>
                  <a:pt x="1263773" y="1445119"/>
                  <a:pt x="1266738" y="1435483"/>
                </a:cubicBezTo>
                <a:cubicBezTo>
                  <a:pt x="1275124" y="1408227"/>
                  <a:pt x="1279747" y="1379860"/>
                  <a:pt x="1283516" y="1351593"/>
                </a:cubicBezTo>
                <a:cubicBezTo>
                  <a:pt x="1289109" y="1309648"/>
                  <a:pt x="1287672" y="1266148"/>
                  <a:pt x="1300294" y="1225758"/>
                </a:cubicBezTo>
                <a:cubicBezTo>
                  <a:pt x="1302932" y="1217318"/>
                  <a:pt x="1317072" y="1220165"/>
                  <a:pt x="1325461" y="1217369"/>
                </a:cubicBezTo>
                <a:cubicBezTo>
                  <a:pt x="1342800" y="1219103"/>
                  <a:pt x="1414098" y="1222143"/>
                  <a:pt x="1442907" y="1234147"/>
                </a:cubicBezTo>
                <a:cubicBezTo>
                  <a:pt x="1465994" y="1243767"/>
                  <a:pt x="1487648" y="1256518"/>
                  <a:pt x="1510019" y="1267703"/>
                </a:cubicBezTo>
                <a:cubicBezTo>
                  <a:pt x="1521204" y="1273296"/>
                  <a:pt x="1531312" y="1282028"/>
                  <a:pt x="1543575" y="1284481"/>
                </a:cubicBezTo>
                <a:lnTo>
                  <a:pt x="1585519" y="1292870"/>
                </a:lnTo>
                <a:cubicBezTo>
                  <a:pt x="1593908" y="1298463"/>
                  <a:pt x="1601668" y="1305139"/>
                  <a:pt x="1610686" y="1309648"/>
                </a:cubicBezTo>
                <a:cubicBezTo>
                  <a:pt x="1622721" y="1315665"/>
                  <a:pt x="1658658" y="1323738"/>
                  <a:pt x="1669409" y="1326426"/>
                </a:cubicBezTo>
                <a:cubicBezTo>
                  <a:pt x="1708558" y="1323630"/>
                  <a:pt x="1747822" y="1322146"/>
                  <a:pt x="1786855" y="1318037"/>
                </a:cubicBezTo>
                <a:cubicBezTo>
                  <a:pt x="1801035" y="1316544"/>
                  <a:pt x="1815770" y="1315439"/>
                  <a:pt x="1828800" y="1309648"/>
                </a:cubicBezTo>
                <a:cubicBezTo>
                  <a:pt x="1841577" y="1303970"/>
                  <a:pt x="1850217" y="1291418"/>
                  <a:pt x="1862356" y="1284481"/>
                </a:cubicBezTo>
                <a:cubicBezTo>
                  <a:pt x="1871717" y="1279132"/>
                  <a:pt x="1913815" y="1269519"/>
                  <a:pt x="1921079" y="1267703"/>
                </a:cubicBezTo>
                <a:cubicBezTo>
                  <a:pt x="1967977" y="1271611"/>
                  <a:pt x="2017515" y="1271887"/>
                  <a:pt x="2063692" y="1284481"/>
                </a:cubicBezTo>
                <a:cubicBezTo>
                  <a:pt x="2080754" y="1289134"/>
                  <a:pt x="2097865" y="1294076"/>
                  <a:pt x="2114026" y="1301259"/>
                </a:cubicBezTo>
                <a:cubicBezTo>
                  <a:pt x="2173092" y="1327511"/>
                  <a:pt x="2097706" y="1324443"/>
                  <a:pt x="2206305" y="1351593"/>
                </a:cubicBezTo>
                <a:cubicBezTo>
                  <a:pt x="2217490" y="1354389"/>
                  <a:pt x="2228738" y="1356948"/>
                  <a:pt x="2239861" y="1359982"/>
                </a:cubicBezTo>
                <a:cubicBezTo>
                  <a:pt x="2259501" y="1365338"/>
                  <a:pt x="2278834" y="1371823"/>
                  <a:pt x="2298584" y="1376760"/>
                </a:cubicBezTo>
                <a:cubicBezTo>
                  <a:pt x="2312417" y="1380218"/>
                  <a:pt x="2326547" y="1382353"/>
                  <a:pt x="2340529" y="1385149"/>
                </a:cubicBezTo>
                <a:cubicBezTo>
                  <a:pt x="2605123" y="1375699"/>
                  <a:pt x="2532320" y="1444042"/>
                  <a:pt x="2600587" y="1334815"/>
                </a:cubicBezTo>
                <a:cubicBezTo>
                  <a:pt x="2605931" y="1326265"/>
                  <a:pt x="2611772" y="1318037"/>
                  <a:pt x="2617365" y="1309648"/>
                </a:cubicBezTo>
                <a:cubicBezTo>
                  <a:pt x="2620161" y="1298463"/>
                  <a:pt x="2618552" y="1285095"/>
                  <a:pt x="2625754" y="1276092"/>
                </a:cubicBezTo>
                <a:cubicBezTo>
                  <a:pt x="2631278" y="1269187"/>
                  <a:pt x="2642078" y="1267703"/>
                  <a:pt x="2650921" y="1267703"/>
                </a:cubicBezTo>
                <a:cubicBezTo>
                  <a:pt x="2684593" y="1267703"/>
                  <a:pt x="2718033" y="1273296"/>
                  <a:pt x="2751589" y="1276092"/>
                </a:cubicBezTo>
                <a:cubicBezTo>
                  <a:pt x="2759978" y="1278888"/>
                  <a:pt x="2768253" y="1282052"/>
                  <a:pt x="2776756" y="1284481"/>
                </a:cubicBezTo>
                <a:cubicBezTo>
                  <a:pt x="2876508" y="1312982"/>
                  <a:pt x="2886923" y="1290228"/>
                  <a:pt x="3053593" y="1284481"/>
                </a:cubicBezTo>
                <a:cubicBezTo>
                  <a:pt x="3129723" y="1246416"/>
                  <a:pt x="3099894" y="1264799"/>
                  <a:pt x="3145872" y="1234147"/>
                </a:cubicBezTo>
                <a:cubicBezTo>
                  <a:pt x="3157057" y="1217369"/>
                  <a:pt x="3173051" y="1202943"/>
                  <a:pt x="3179428" y="1183813"/>
                </a:cubicBezTo>
                <a:cubicBezTo>
                  <a:pt x="3182224" y="1175424"/>
                  <a:pt x="3185276" y="1167116"/>
                  <a:pt x="3187817" y="1158646"/>
                </a:cubicBezTo>
                <a:cubicBezTo>
                  <a:pt x="3216628" y="1062610"/>
                  <a:pt x="3193986" y="1131751"/>
                  <a:pt x="3212984" y="1074756"/>
                </a:cubicBezTo>
                <a:cubicBezTo>
                  <a:pt x="3199804" y="986890"/>
                  <a:pt x="3218272" y="929042"/>
                  <a:pt x="3162650" y="873420"/>
                </a:cubicBezTo>
                <a:cubicBezTo>
                  <a:pt x="3155521" y="866291"/>
                  <a:pt x="3145872" y="862235"/>
                  <a:pt x="3137483" y="856642"/>
                </a:cubicBezTo>
                <a:cubicBezTo>
                  <a:pt x="3126298" y="839864"/>
                  <a:pt x="3100612" y="826198"/>
                  <a:pt x="3103927" y="806308"/>
                </a:cubicBezTo>
                <a:cubicBezTo>
                  <a:pt x="3110371" y="767645"/>
                  <a:pt x="3116831" y="696609"/>
                  <a:pt x="3137483" y="655306"/>
                </a:cubicBezTo>
                <a:cubicBezTo>
                  <a:pt x="3195175" y="539924"/>
                  <a:pt x="3156229" y="649402"/>
                  <a:pt x="3179428" y="579806"/>
                </a:cubicBezTo>
                <a:cubicBezTo>
                  <a:pt x="3173835" y="565824"/>
                  <a:pt x="3171403" y="550115"/>
                  <a:pt x="3162650" y="537861"/>
                </a:cubicBezTo>
                <a:cubicBezTo>
                  <a:pt x="3156790" y="529657"/>
                  <a:pt x="3143781" y="528956"/>
                  <a:pt x="3137483" y="521083"/>
                </a:cubicBezTo>
                <a:cubicBezTo>
                  <a:pt x="3131959" y="514178"/>
                  <a:pt x="3131523" y="504419"/>
                  <a:pt x="3129094" y="495916"/>
                </a:cubicBezTo>
                <a:cubicBezTo>
                  <a:pt x="3125927" y="484830"/>
                  <a:pt x="3123872" y="473446"/>
                  <a:pt x="3120705" y="462360"/>
                </a:cubicBezTo>
                <a:cubicBezTo>
                  <a:pt x="3096635" y="378115"/>
                  <a:pt x="3130152" y="508538"/>
                  <a:pt x="3103927" y="403637"/>
                </a:cubicBezTo>
                <a:cubicBezTo>
                  <a:pt x="3109520" y="367285"/>
                  <a:pt x="3112554" y="330445"/>
                  <a:pt x="3120705" y="294580"/>
                </a:cubicBezTo>
                <a:cubicBezTo>
                  <a:pt x="3126584" y="268711"/>
                  <a:pt x="3145872" y="219079"/>
                  <a:pt x="3145872" y="219079"/>
                </a:cubicBezTo>
                <a:cubicBezTo>
                  <a:pt x="3143076" y="185523"/>
                  <a:pt x="3149571" y="149839"/>
                  <a:pt x="3137483" y="118411"/>
                </a:cubicBezTo>
                <a:cubicBezTo>
                  <a:pt x="3133344" y="107650"/>
                  <a:pt x="3115271" y="112084"/>
                  <a:pt x="3103927" y="110022"/>
                </a:cubicBezTo>
                <a:cubicBezTo>
                  <a:pt x="3078457" y="105391"/>
                  <a:pt x="3001464" y="96165"/>
                  <a:pt x="2978092" y="93244"/>
                </a:cubicBezTo>
                <a:cubicBezTo>
                  <a:pt x="2969703" y="87651"/>
                  <a:pt x="2959223" y="84339"/>
                  <a:pt x="2952925" y="76466"/>
                </a:cubicBezTo>
                <a:cubicBezTo>
                  <a:pt x="2934979" y="54033"/>
                  <a:pt x="2955986" y="30525"/>
                  <a:pt x="2927758" y="9354"/>
                </a:cubicBezTo>
                <a:cubicBezTo>
                  <a:pt x="2914150" y="-852"/>
                  <a:pt x="2894422" y="1595"/>
                  <a:pt x="2877424" y="965"/>
                </a:cubicBezTo>
                <a:cubicBezTo>
                  <a:pt x="2818741" y="-1208"/>
                  <a:pt x="2759978" y="965"/>
                  <a:pt x="2701255" y="965"/>
                </a:cubicBezTo>
              </a:path>
            </a:pathLst>
          </a:custGeom>
          <a:solidFill>
            <a:srgbClr val="FFFF00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AE43B464-1505-44D4-93FA-A1E4EE7962C2}"/>
              </a:ext>
            </a:extLst>
          </p:cNvPr>
          <p:cNvSpPr/>
          <p:nvPr/>
        </p:nvSpPr>
        <p:spPr>
          <a:xfrm>
            <a:off x="922789" y="4748169"/>
            <a:ext cx="3422708" cy="947956"/>
          </a:xfrm>
          <a:prstGeom prst="rect">
            <a:avLst/>
          </a:prstGeom>
          <a:solidFill>
            <a:srgbClr val="FFFF00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BB31260A-DA9D-4F80-A1E6-3C0C622145B1}"/>
              </a:ext>
            </a:extLst>
          </p:cNvPr>
          <p:cNvSpPr/>
          <p:nvPr/>
        </p:nvSpPr>
        <p:spPr>
          <a:xfrm>
            <a:off x="5645791" y="4253218"/>
            <a:ext cx="2919369" cy="771788"/>
          </a:xfrm>
          <a:prstGeom prst="rect">
            <a:avLst/>
          </a:prstGeom>
          <a:solidFill>
            <a:srgbClr val="FFFF00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="" xmlns:a16="http://schemas.microsoft.com/office/drawing/2014/main" id="{D5DB1B48-122C-4CA2-8928-576156C4C360}"/>
              </a:ext>
            </a:extLst>
          </p:cNvPr>
          <p:cNvGrpSpPr/>
          <p:nvPr/>
        </p:nvGrpSpPr>
        <p:grpSpPr>
          <a:xfrm>
            <a:off x="7417719" y="141456"/>
            <a:ext cx="2257514" cy="1182727"/>
            <a:chOff x="7417719" y="141456"/>
            <a:chExt cx="2257514" cy="118272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89007" y="141456"/>
              <a:ext cx="1225402" cy="1182727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="" xmlns:a16="http://schemas.microsoft.com/office/drawing/2014/main" id="{9BB4EAF4-0A04-466E-B681-B77F7FDC1BB1}"/>
                </a:ext>
              </a:extLst>
            </p:cNvPr>
            <p:cNvSpPr/>
            <p:nvPr/>
          </p:nvSpPr>
          <p:spPr>
            <a:xfrm>
              <a:off x="7417719" y="1055435"/>
              <a:ext cx="225751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>
                  <a:hlinkClick r:id="rId8"/>
                </a:rPr>
                <a:t>https://goo.gl/p6VzaS</a:t>
              </a:r>
              <a:r>
                <a:rPr lang="it-IT" sz="10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8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e la riproducibilità? / 1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4175448" y="4485710"/>
            <a:ext cx="4968552" cy="2294226"/>
            <a:chOff x="3995936" y="3573016"/>
            <a:chExt cx="4968552" cy="2294226"/>
          </a:xfrm>
        </p:grpSpPr>
        <p:grpSp>
          <p:nvGrpSpPr>
            <p:cNvPr id="19" name="Gruppo 18"/>
            <p:cNvGrpSpPr/>
            <p:nvPr/>
          </p:nvGrpSpPr>
          <p:grpSpPr>
            <a:xfrm>
              <a:off x="3995936" y="3573016"/>
              <a:ext cx="4968552" cy="2294226"/>
              <a:chOff x="4067944" y="2348880"/>
              <a:chExt cx="4968552" cy="2294226"/>
            </a:xfrm>
          </p:grpSpPr>
          <p:pic>
            <p:nvPicPr>
              <p:cNvPr id="20" name="Immagine 19"/>
              <p:cNvPicPr/>
              <p:nvPr/>
            </p:nvPicPr>
            <p:blipFill>
              <a:blip r:embed="rId3" cstate="print"/>
              <a:srcRect l="13942" t="61501" r="38868" b="21648"/>
              <a:stretch>
                <a:fillRect/>
              </a:stretch>
            </p:blipFill>
            <p:spPr bwMode="auto">
              <a:xfrm>
                <a:off x="4067944" y="3645024"/>
                <a:ext cx="4968552" cy="998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Immagine 21"/>
              <p:cNvPicPr/>
              <p:nvPr/>
            </p:nvPicPr>
            <p:blipFill>
              <a:blip r:embed="rId4" cstate="print"/>
              <a:srcRect l="13596" t="32719" r="38937" b="37515"/>
              <a:stretch>
                <a:fillRect/>
              </a:stretch>
            </p:blipFill>
            <p:spPr bwMode="auto">
              <a:xfrm>
                <a:off x="4427984" y="2348880"/>
                <a:ext cx="3697374" cy="1304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" name="Rettangolo 28"/>
            <p:cNvSpPr/>
            <p:nvPr/>
          </p:nvSpPr>
          <p:spPr>
            <a:xfrm>
              <a:off x="5917867" y="3879255"/>
              <a:ext cx="214834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5"/>
                </a:rPr>
                <a:t>http://www.bmj.com/content/351/bmj.h4320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3587010" y="116632"/>
            <a:ext cx="5660721" cy="3697864"/>
            <a:chOff x="3587010" y="193873"/>
            <a:chExt cx="5660721" cy="3697864"/>
          </a:xfrm>
        </p:grpSpPr>
        <p:grpSp>
          <p:nvGrpSpPr>
            <p:cNvPr id="38" name="Gruppo 37"/>
            <p:cNvGrpSpPr/>
            <p:nvPr/>
          </p:nvGrpSpPr>
          <p:grpSpPr>
            <a:xfrm>
              <a:off x="3587010" y="193873"/>
              <a:ext cx="5660721" cy="3697864"/>
              <a:chOff x="3587010" y="193873"/>
              <a:chExt cx="5660721" cy="3697864"/>
            </a:xfrm>
          </p:grpSpPr>
          <p:grpSp>
            <p:nvGrpSpPr>
              <p:cNvPr id="37" name="Gruppo 36"/>
              <p:cNvGrpSpPr/>
              <p:nvPr/>
            </p:nvGrpSpPr>
            <p:grpSpPr>
              <a:xfrm>
                <a:off x="5917867" y="193873"/>
                <a:ext cx="3066554" cy="1353429"/>
                <a:chOff x="558323" y="1270516"/>
                <a:chExt cx="3066554" cy="1353429"/>
              </a:xfrm>
            </p:grpSpPr>
            <p:pic>
              <p:nvPicPr>
                <p:cNvPr id="32" name="Immagine 3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8323" y="1270516"/>
                  <a:ext cx="3066554" cy="135342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3" name="Rettangolo 32"/>
                <p:cNvSpPr/>
                <p:nvPr/>
              </p:nvSpPr>
              <p:spPr>
                <a:xfrm>
                  <a:off x="1805906" y="1712286"/>
                  <a:ext cx="1733167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hlinkClick r:id="rId7"/>
                    </a:rPr>
                    <a:t>doi:10.1016/S0140-6736(13)62227-8</a:t>
                  </a:r>
                  <a:r>
                    <a:rPr kumimoji="0" lang="it-IT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  <p:pic>
            <p:nvPicPr>
              <p:cNvPr id="35" name="Immagine 3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7010" y="1504145"/>
                <a:ext cx="5660721" cy="23875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36" name="Rettangolo 35"/>
            <p:cNvSpPr/>
            <p:nvPr/>
          </p:nvSpPr>
          <p:spPr>
            <a:xfrm>
              <a:off x="3678114" y="2818680"/>
              <a:ext cx="5400600" cy="6767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uppo 45"/>
          <p:cNvGrpSpPr/>
          <p:nvPr/>
        </p:nvGrpSpPr>
        <p:grpSpPr>
          <a:xfrm>
            <a:off x="192763" y="3445615"/>
            <a:ext cx="4218898" cy="2325932"/>
            <a:chOff x="192763" y="3445615"/>
            <a:chExt cx="4218898" cy="2325932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2763" y="3445615"/>
              <a:ext cx="4218898" cy="2325932"/>
            </a:xfrm>
            <a:prstGeom prst="rect">
              <a:avLst/>
            </a:prstGeom>
          </p:spPr>
        </p:pic>
        <p:sp>
          <p:nvSpPr>
            <p:cNvPr id="41" name="Rettangolo 40"/>
            <p:cNvSpPr/>
            <p:nvPr/>
          </p:nvSpPr>
          <p:spPr>
            <a:xfrm>
              <a:off x="2543580" y="5556103"/>
              <a:ext cx="153279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0"/>
                </a:rPr>
                <a:t>doi:10.1038/nature.2015.17694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43" name="Connettore 1 42"/>
            <p:cNvCxnSpPr/>
            <p:nvPr/>
          </p:nvCxnSpPr>
          <p:spPr>
            <a:xfrm>
              <a:off x="192763" y="5137870"/>
              <a:ext cx="38031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/>
          </p:nvCxnSpPr>
          <p:spPr>
            <a:xfrm>
              <a:off x="192763" y="5301208"/>
              <a:ext cx="2027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Immagin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204" y="764762"/>
            <a:ext cx="2969009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e la riproducibilità? / 2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179512" y="980728"/>
            <a:ext cx="4381427" cy="4268956"/>
            <a:chOff x="179512" y="980728"/>
            <a:chExt cx="4381427" cy="4268956"/>
          </a:xfrm>
        </p:grpSpPr>
        <p:pic>
          <p:nvPicPr>
            <p:cNvPr id="5" name="Immagine 4"/>
            <p:cNvPicPr/>
            <p:nvPr/>
          </p:nvPicPr>
          <p:blipFill rotWithShape="1">
            <a:blip r:embed="rId3"/>
            <a:srcRect l="12139" t="45379" r="38525" b="10625"/>
            <a:stretch/>
          </p:blipFill>
          <p:spPr bwMode="auto">
            <a:xfrm>
              <a:off x="323528" y="3124295"/>
              <a:ext cx="4237411" cy="2125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Immagine 5"/>
            <p:cNvPicPr/>
            <p:nvPr/>
          </p:nvPicPr>
          <p:blipFill rotWithShape="1">
            <a:blip r:embed="rId4"/>
            <a:srcRect l="3579" t="15495" r="45529" b="22524"/>
            <a:stretch/>
          </p:blipFill>
          <p:spPr bwMode="auto">
            <a:xfrm>
              <a:off x="179512" y="980728"/>
              <a:ext cx="3114675" cy="2133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9" name="Connettore 1 8"/>
            <p:cNvCxnSpPr/>
            <p:nvPr/>
          </p:nvCxnSpPr>
          <p:spPr>
            <a:xfrm>
              <a:off x="467544" y="4437112"/>
              <a:ext cx="3456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467544" y="5013176"/>
              <a:ext cx="33843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467544" y="5157192"/>
              <a:ext cx="18722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4133175" y="3889684"/>
            <a:ext cx="5010825" cy="2962275"/>
            <a:chOff x="4133175" y="3889684"/>
            <a:chExt cx="5010825" cy="2962275"/>
          </a:xfrm>
        </p:grpSpPr>
        <p:pic>
          <p:nvPicPr>
            <p:cNvPr id="7" name="Immagine 6"/>
            <p:cNvPicPr/>
            <p:nvPr/>
          </p:nvPicPr>
          <p:blipFill rotWithShape="1">
            <a:blip r:embed="rId5"/>
            <a:srcRect l="9182" t="7194" r="10354" b="6751"/>
            <a:stretch/>
          </p:blipFill>
          <p:spPr bwMode="auto">
            <a:xfrm>
              <a:off x="4219575" y="3889684"/>
              <a:ext cx="4924425" cy="2962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Rettangolo 15"/>
            <p:cNvSpPr/>
            <p:nvPr/>
          </p:nvSpPr>
          <p:spPr>
            <a:xfrm>
              <a:off x="4133175" y="6597352"/>
              <a:ext cx="15456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https://osf.io/ezcuj/wiki/home/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044" y="677374"/>
            <a:ext cx="4331123" cy="316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/>
          <p:cNvPicPr/>
          <p:nvPr/>
        </p:nvPicPr>
        <p:blipFill rotWithShape="1">
          <a:blip r:embed="rId8"/>
          <a:srcRect l="18365" t="8301" r="18604" b="5644"/>
          <a:stretch/>
        </p:blipFill>
        <p:spPr bwMode="auto">
          <a:xfrm>
            <a:off x="5151244" y="1560365"/>
            <a:ext cx="3888431" cy="298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61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15731" y="68793"/>
            <a:ext cx="7886700" cy="1325563"/>
          </a:xfrm>
        </p:spPr>
        <p:txBody>
          <a:bodyPr/>
          <a:lstStyle/>
          <a:p>
            <a:r>
              <a:rPr lang="it-IT" dirty="0"/>
              <a:t>Sarò breve…</a:t>
            </a:r>
          </a:p>
        </p:txBody>
      </p:sp>
      <p:pic>
        <p:nvPicPr>
          <p:cNvPr id="5" name="Immagin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1" y="6434667"/>
            <a:ext cx="804672" cy="28346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20403" y="6487299"/>
            <a:ext cx="9144000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900" dirty="0"/>
              <a:t>This work is licensed under a </a:t>
            </a:r>
            <a:r>
              <a:rPr lang="en-US" sz="900" dirty="0">
                <a:hlinkClick r:id="rId4"/>
              </a:rPr>
              <a:t>Creative Commons Attribution-</a:t>
            </a:r>
            <a:r>
              <a:rPr lang="en-US" sz="900" dirty="0" err="1">
                <a:hlinkClick r:id="rId4"/>
              </a:rPr>
              <a:t>ShareAlike</a:t>
            </a:r>
            <a:r>
              <a:rPr lang="en-US" sz="900" dirty="0">
                <a:hlinkClick r:id="rId4"/>
              </a:rPr>
              <a:t> 4.0 International License</a:t>
            </a:r>
            <a:r>
              <a:rPr lang="en-US" sz="900" dirty="0"/>
              <a:t> </a:t>
            </a:r>
            <a:r>
              <a:rPr lang="en-US" sz="900" dirty="0" err="1"/>
              <a:t>Tutte</a:t>
            </a:r>
            <a:r>
              <a:rPr lang="en-US" sz="900" dirty="0"/>
              <a:t> le </a:t>
            </a:r>
            <a:r>
              <a:rPr lang="en-US" sz="900" dirty="0" err="1"/>
              <a:t>foto</a:t>
            </a:r>
            <a:r>
              <a:rPr lang="en-US" sz="900" dirty="0"/>
              <a:t> </a:t>
            </a:r>
            <a:r>
              <a:rPr lang="en-US" sz="900" dirty="0" err="1"/>
              <a:t>sono</a:t>
            </a:r>
            <a:r>
              <a:rPr lang="en-US" sz="900" dirty="0"/>
              <a:t> </a:t>
            </a:r>
            <a:r>
              <a:rPr lang="en-US" sz="900" dirty="0" err="1"/>
              <a:t>mie</a:t>
            </a:r>
            <a:r>
              <a:rPr lang="en-US" sz="900" dirty="0"/>
              <a:t>, </a:t>
            </a:r>
            <a:r>
              <a:rPr lang="en-US" sz="900" dirty="0" err="1"/>
              <a:t>disponibili</a:t>
            </a:r>
            <a:r>
              <a:rPr lang="en-US" sz="900" dirty="0"/>
              <a:t> </a:t>
            </a:r>
            <a:r>
              <a:rPr lang="en-US" sz="900" dirty="0" err="1"/>
              <a:t>su</a:t>
            </a:r>
            <a:r>
              <a:rPr lang="en-US" sz="900" dirty="0"/>
              <a:t> </a:t>
            </a:r>
            <a:r>
              <a:rPr lang="en-US" sz="900" dirty="0">
                <a:hlinkClick r:id="rId5"/>
              </a:rPr>
              <a:t>https://www.flickr.com/photos/eg65/</a:t>
            </a:r>
            <a:r>
              <a:rPr lang="en-US" sz="900" dirty="0"/>
              <a:t> </a:t>
            </a:r>
            <a:endParaRPr lang="it-IT" sz="900" dirty="0"/>
          </a:p>
        </p:txBody>
      </p:sp>
      <p:sp>
        <p:nvSpPr>
          <p:cNvPr id="7" name="Rettangolo 6"/>
          <p:cNvSpPr/>
          <p:nvPr/>
        </p:nvSpPr>
        <p:spPr>
          <a:xfrm>
            <a:off x="3716867" y="4798503"/>
            <a:ext cx="5334000" cy="1636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it-IT" sz="2400" dirty="0">
                <a:solidFill>
                  <a:schemeClr val="tx1"/>
                </a:solidFill>
              </a:rPr>
              <a:t>Comunicazione scientifica oggi: funziona?</a:t>
            </a:r>
          </a:p>
          <a:p>
            <a:pPr marL="342900" indent="-342900">
              <a:buAutoNum type="arabicParenR"/>
            </a:pPr>
            <a:r>
              <a:rPr lang="it-IT" sz="2400" dirty="0">
                <a:solidFill>
                  <a:schemeClr val="tx1"/>
                </a:solidFill>
              </a:rPr>
              <a:t>L’alternativa Open</a:t>
            </a:r>
          </a:p>
          <a:p>
            <a:pPr marL="342900" indent="-342900">
              <a:buAutoNum type="arabicParenR"/>
            </a:pPr>
            <a:r>
              <a:rPr lang="it-IT" sz="2400" dirty="0">
                <a:solidFill>
                  <a:schemeClr val="tx1"/>
                </a:solidFill>
              </a:rPr>
              <a:t>Fare Open Access in pratica</a:t>
            </a:r>
          </a:p>
        </p:txBody>
      </p:sp>
    </p:spTree>
    <p:extLst>
      <p:ext uri="{BB962C8B-B14F-4D97-AF65-F5344CB8AC3E}">
        <p14:creationId xmlns:p14="http://schemas.microsoft.com/office/powerpoint/2010/main" val="220009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B80468B-FBAC-451F-8EB8-16F1C2DD6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78" t="25087" r="42201" b="37890"/>
          <a:stretch/>
        </p:blipFill>
        <p:spPr>
          <a:xfrm>
            <a:off x="4544315" y="447701"/>
            <a:ext cx="4043493" cy="190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40895" y="0"/>
            <a:ext cx="7886700" cy="9395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… e la verità?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859" y="1124744"/>
            <a:ext cx="5553937" cy="524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5383960" y="4065804"/>
            <a:ext cx="3203848" cy="165618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solution requires making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incentives for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“getting it right” competitive with the incentives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“getting it published”.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97215" y="6642556"/>
            <a:ext cx="7776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BA.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Nosek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al.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Scientific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 Utopia: II.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Restructuring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Incentives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 and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Practices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to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Promote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Truth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Over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Publishability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Perspectives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it-IT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Psychological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Science, 2012, 7: 615- 631</a:t>
            </a:r>
          </a:p>
        </p:txBody>
      </p:sp>
    </p:spTree>
    <p:extLst>
      <p:ext uri="{BB962C8B-B14F-4D97-AF65-F5344CB8AC3E}">
        <p14:creationId xmlns:p14="http://schemas.microsoft.com/office/powerpoint/2010/main" val="9034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="" xmlns:a16="http://schemas.microsoft.com/office/drawing/2014/main" id="{A654F314-668A-477D-9CDE-9E5C5869C32A}"/>
              </a:ext>
            </a:extLst>
          </p:cNvPr>
          <p:cNvGrpSpPr/>
          <p:nvPr/>
        </p:nvGrpSpPr>
        <p:grpSpPr>
          <a:xfrm>
            <a:off x="126308" y="3109338"/>
            <a:ext cx="2594718" cy="2064997"/>
            <a:chOff x="126308" y="3109338"/>
            <a:chExt cx="2594718" cy="2064997"/>
          </a:xfrm>
        </p:grpSpPr>
        <p:pic>
          <p:nvPicPr>
            <p:cNvPr id="5" name="Immagine 4">
              <a:extLst>
                <a:ext uri="{FF2B5EF4-FFF2-40B4-BE49-F238E27FC236}">
                  <a16:creationId xmlns="" xmlns:a16="http://schemas.microsoft.com/office/drawing/2014/main" id="{B31AAFB7-8C69-4305-A0AF-EC770FC50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61" t="26201" r="34918" b="16726"/>
            <a:stretch/>
          </p:blipFill>
          <p:spPr>
            <a:xfrm>
              <a:off x="146731" y="3109338"/>
              <a:ext cx="2574295" cy="206499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="" xmlns:a16="http://schemas.microsoft.com/office/drawing/2014/main" id="{9C3BF726-2B9D-4625-95E5-730C609E60D5}"/>
                </a:ext>
              </a:extLst>
            </p:cNvPr>
            <p:cNvSpPr txBox="1"/>
            <p:nvPr/>
          </p:nvSpPr>
          <p:spPr>
            <a:xfrm>
              <a:off x="126308" y="3139244"/>
              <a:ext cx="11753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>
                  <a:hlinkClick r:id="rId4"/>
                </a:rPr>
                <a:t>Buranyi</a:t>
              </a:r>
              <a:r>
                <a:rPr lang="it-IT" sz="1000" dirty="0"/>
                <a:t>, </a:t>
              </a:r>
              <a:r>
                <a:rPr lang="it-IT" sz="1000" dirty="0" err="1"/>
                <a:t>June</a:t>
              </a:r>
              <a:r>
                <a:rPr lang="it-IT" sz="1000" dirty="0"/>
                <a:t> 2017</a:t>
              </a: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501" y="25596"/>
            <a:ext cx="7499176" cy="868958"/>
          </a:xfrm>
        </p:spPr>
        <p:txBody>
          <a:bodyPr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…l’efficacia?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6041797" y="-63344"/>
            <a:ext cx="2017596" cy="2801416"/>
            <a:chOff x="6948264" y="1779712"/>
            <a:chExt cx="2017596" cy="2801416"/>
          </a:xfrm>
        </p:grpSpPr>
        <p:pic>
          <p:nvPicPr>
            <p:cNvPr id="6" name="Immagine 5"/>
            <p:cNvPicPr/>
            <p:nvPr/>
          </p:nvPicPr>
          <p:blipFill>
            <a:blip r:embed="rId5" cstate="print"/>
            <a:srcRect l="38964" t="31234" r="40052" b="20781"/>
            <a:stretch>
              <a:fillRect/>
            </a:stretch>
          </p:blipFill>
          <p:spPr bwMode="auto">
            <a:xfrm>
              <a:off x="6948264" y="1988840"/>
              <a:ext cx="2017596" cy="2592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CasellaDiTesto 6"/>
            <p:cNvSpPr txBox="1"/>
            <p:nvPr/>
          </p:nvSpPr>
          <p:spPr>
            <a:xfrm>
              <a:off x="7020272" y="1779712"/>
              <a:ext cx="8034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ARL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Statistics</a:t>
              </a:r>
              <a:endPara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7308304" y="2564904"/>
              <a:ext cx="864096" cy="432048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+402%</a:t>
              </a:r>
            </a:p>
          </p:txBody>
        </p:sp>
      </p:grpSp>
      <p:sp>
        <p:nvSpPr>
          <p:cNvPr id="10" name="Rettangolo arrotondato 9"/>
          <p:cNvSpPr/>
          <p:nvPr/>
        </p:nvSpPr>
        <p:spPr>
          <a:xfrm>
            <a:off x="191501" y="2030496"/>
            <a:ext cx="2088232" cy="504056"/>
          </a:xfrm>
          <a:prstGeom prst="roundRect">
            <a:avLst/>
          </a:prstGeom>
        </p:spPr>
        <p:style>
          <a:lnRef idx="0">
            <a:schemeClr val="accent6"/>
          </a:lnRef>
          <a:fillRef idx="1001">
            <a:schemeClr val="lt1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diritti riuso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387354" y="2168698"/>
            <a:ext cx="2088232" cy="504056"/>
          </a:xfrm>
          <a:prstGeom prst="roundRect">
            <a:avLst/>
          </a:prstGeom>
        </p:spPr>
        <p:style>
          <a:lnRef idx="0">
            <a:schemeClr val="accent6"/>
          </a:lnRef>
          <a:fillRef idx="1001">
            <a:schemeClr val="lt1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abbonamento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550342" y="2319522"/>
            <a:ext cx="2088232" cy="504056"/>
          </a:xfrm>
          <a:prstGeom prst="roundRect">
            <a:avLst/>
          </a:prstGeom>
        </p:spPr>
        <p:style>
          <a:lnRef idx="0">
            <a:schemeClr val="accent6"/>
          </a:lnRef>
          <a:fillRef idx="1001">
            <a:schemeClr val="lt1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finanziamento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723485" y="2458581"/>
            <a:ext cx="2088232" cy="504056"/>
          </a:xfrm>
          <a:prstGeom prst="roundRect">
            <a:avLst/>
          </a:prstGeom>
        </p:spPr>
        <p:style>
          <a:lnRef idx="0">
            <a:schemeClr val="accent6"/>
          </a:lnRef>
          <a:fillRef idx="1001">
            <a:schemeClr val="lt1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stipendio</a:t>
            </a:r>
          </a:p>
        </p:txBody>
      </p:sp>
      <p:grpSp>
        <p:nvGrpSpPr>
          <p:cNvPr id="32" name="Gruppo 31"/>
          <p:cNvGrpSpPr/>
          <p:nvPr/>
        </p:nvGrpSpPr>
        <p:grpSpPr>
          <a:xfrm>
            <a:off x="4944877" y="4924400"/>
            <a:ext cx="4013852" cy="1823033"/>
            <a:chOff x="5043466" y="5013176"/>
            <a:chExt cx="4013852" cy="1823033"/>
          </a:xfrm>
        </p:grpSpPr>
        <p:pic>
          <p:nvPicPr>
            <p:cNvPr id="26" name="Immagine 25"/>
            <p:cNvPicPr/>
            <p:nvPr/>
          </p:nvPicPr>
          <p:blipFill>
            <a:blip r:embed="rId7" cstate="print"/>
            <a:srcRect l="19129" t="48030" r="54178" b="28529"/>
            <a:stretch>
              <a:fillRect/>
            </a:stretch>
          </p:blipFill>
          <p:spPr bwMode="auto">
            <a:xfrm>
              <a:off x="6156176" y="5229200"/>
              <a:ext cx="2885914" cy="15828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ttangolo arrotondato 26"/>
            <p:cNvSpPr/>
            <p:nvPr/>
          </p:nvSpPr>
          <p:spPr>
            <a:xfrm>
              <a:off x="5043466" y="6248858"/>
              <a:ext cx="1728192" cy="576064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Elsevier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+38%</a:t>
              </a:r>
            </a:p>
          </p:txBody>
        </p:sp>
        <p:pic>
          <p:nvPicPr>
            <p:cNvPr id="28" name="Immagine 27"/>
            <p:cNvPicPr/>
            <p:nvPr/>
          </p:nvPicPr>
          <p:blipFill>
            <a:blip r:embed="rId8" cstate="print"/>
            <a:srcRect l="19907" t="28881" r="71695" b="64397"/>
            <a:stretch>
              <a:fillRect/>
            </a:stretch>
          </p:blipFill>
          <p:spPr bwMode="auto">
            <a:xfrm>
              <a:off x="6588224" y="5013176"/>
              <a:ext cx="1481311" cy="740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CasellaDiTesto 28"/>
            <p:cNvSpPr txBox="1"/>
            <p:nvPr/>
          </p:nvSpPr>
          <p:spPr>
            <a:xfrm>
              <a:off x="7772992" y="6605377"/>
              <a:ext cx="12843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/>
                </a:rPr>
                <a:t>Free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/>
                </a:rPr>
                <a:t>for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/>
                </a:rPr>
                <a:t>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/>
                </a:rPr>
                <a:t>all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/>
                </a:rPr>
                <a:t>, 4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/>
                </a:rPr>
                <a:t>may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/>
                </a:rPr>
                <a:t> 2013</a:t>
              </a:r>
              <a:endPara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Connettore 1 30"/>
            <p:cNvCxnSpPr/>
            <p:nvPr/>
          </p:nvCxnSpPr>
          <p:spPr>
            <a:xfrm>
              <a:off x="7308304" y="6237312"/>
              <a:ext cx="158417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uppo 14"/>
          <p:cNvGrpSpPr/>
          <p:nvPr/>
        </p:nvGrpSpPr>
        <p:grpSpPr>
          <a:xfrm>
            <a:off x="7181064" y="2851236"/>
            <a:ext cx="2888894" cy="1846836"/>
            <a:chOff x="2897507" y="5661248"/>
            <a:chExt cx="2389697" cy="152770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97507" y="5661248"/>
              <a:ext cx="1457890" cy="15277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ttangolo 13"/>
            <p:cNvSpPr/>
            <p:nvPr/>
          </p:nvSpPr>
          <p:spPr>
            <a:xfrm>
              <a:off x="3638610" y="6960439"/>
              <a:ext cx="1648594" cy="17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Elsevier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 CEO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0" name="Rettangolo 19"/>
          <p:cNvSpPr/>
          <p:nvPr/>
        </p:nvSpPr>
        <p:spPr>
          <a:xfrm>
            <a:off x="323528" y="907676"/>
            <a:ext cx="1956205" cy="428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paradosso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2240665" y="4980882"/>
            <a:ext cx="1944714" cy="117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tagli ai budget=</a:t>
            </a:r>
            <a:b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minore possibilità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leggere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essere letti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107505" y="6160082"/>
            <a:ext cx="2704212" cy="637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nell’era del web in cui tutto è disponibile…</a:t>
            </a:r>
          </a:p>
        </p:txBody>
      </p:sp>
      <p:sp>
        <p:nvSpPr>
          <p:cNvPr id="3" name="Rettangolo 2"/>
          <p:cNvSpPr/>
          <p:nvPr/>
        </p:nvSpPr>
        <p:spPr>
          <a:xfrm>
            <a:off x="3188043" y="907676"/>
            <a:ext cx="2537254" cy="871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2.100.000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2811717" y="2868843"/>
            <a:ext cx="4572000" cy="1980882"/>
            <a:chOff x="2811717" y="2868843"/>
            <a:chExt cx="4572000" cy="1980882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84860" y="2868843"/>
              <a:ext cx="4105513" cy="1942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tangolo 15"/>
            <p:cNvSpPr/>
            <p:nvPr/>
          </p:nvSpPr>
          <p:spPr>
            <a:xfrm>
              <a:off x="2811717" y="4634281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3"/>
                </a:rPr>
                <a:t>http://lj.libraryjournal.com/2016/04/publishing/fracking-the-ecosystem-periodicals-price-survey-2016/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29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5" grpId="0" animBg="1"/>
      <p:bldP spid="33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69890DE-C4DE-42B7-B2AD-33AAC8A6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014"/>
            <a:ext cx="7886700" cy="1325559"/>
          </a:xfrm>
        </p:spPr>
        <p:txBody>
          <a:bodyPr/>
          <a:lstStyle/>
          <a:p>
            <a:r>
              <a:rPr lang="it-IT" dirty="0" smtClean="0"/>
              <a:t>… e l’efficacia? / 2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4B61F357-F814-40A9-9C2B-C6FE2DBDF54C}"/>
              </a:ext>
            </a:extLst>
          </p:cNvPr>
          <p:cNvSpPr/>
          <p:nvPr/>
        </p:nvSpPr>
        <p:spPr>
          <a:xfrm>
            <a:off x="7435041" y="6489463"/>
            <a:ext cx="1452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>
                <a:hlinkClick r:id="rId3"/>
              </a:rPr>
              <a:t>https://goo.gl/PbYLMM</a:t>
            </a:r>
            <a:r>
              <a:rPr lang="it-IT" sz="1000" dirty="0"/>
              <a:t> 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125598" y="2205963"/>
            <a:ext cx="7352413" cy="4529721"/>
            <a:chOff x="192319" y="2205963"/>
            <a:chExt cx="7352413" cy="4529721"/>
          </a:xfrm>
        </p:grpSpPr>
        <p:pic>
          <p:nvPicPr>
            <p:cNvPr id="5" name="Immagine 4">
              <a:extLst>
                <a:ext uri="{FF2B5EF4-FFF2-40B4-BE49-F238E27FC236}">
                  <a16:creationId xmlns="" xmlns:a16="http://schemas.microsoft.com/office/drawing/2014/main" id="{F243A74F-768D-4FD0-AB80-57F26BBC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319" y="2205963"/>
              <a:ext cx="7352413" cy="4529721"/>
            </a:xfrm>
            <a:prstGeom prst="rect">
              <a:avLst/>
            </a:prstGeom>
          </p:spPr>
        </p:pic>
        <p:cxnSp>
          <p:nvCxnSpPr>
            <p:cNvPr id="12" name="Connettore 1 11"/>
            <p:cNvCxnSpPr/>
            <p:nvPr/>
          </p:nvCxnSpPr>
          <p:spPr>
            <a:xfrm>
              <a:off x="6717838" y="3466454"/>
              <a:ext cx="59635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424409" y="3705355"/>
              <a:ext cx="67614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87822" y="3925018"/>
              <a:ext cx="66345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>
            <a:off x="1405752" y="540062"/>
            <a:ext cx="7738248" cy="2953896"/>
            <a:chOff x="3749908" y="1787"/>
            <a:chExt cx="7738248" cy="2953896"/>
          </a:xfrm>
        </p:grpSpPr>
        <p:grpSp>
          <p:nvGrpSpPr>
            <p:cNvPr id="4" name="Gruppo 3"/>
            <p:cNvGrpSpPr/>
            <p:nvPr/>
          </p:nvGrpSpPr>
          <p:grpSpPr>
            <a:xfrm>
              <a:off x="3749908" y="1787"/>
              <a:ext cx="7738248" cy="2953896"/>
              <a:chOff x="3416177" y="291070"/>
              <a:chExt cx="7738248" cy="2953896"/>
            </a:xfrm>
          </p:grpSpPr>
          <p:grpSp>
            <p:nvGrpSpPr>
              <p:cNvPr id="8" name="Gruppo 7">
                <a:extLst>
                  <a:ext uri="{FF2B5EF4-FFF2-40B4-BE49-F238E27FC236}">
                    <a16:creationId xmlns="" xmlns:a16="http://schemas.microsoft.com/office/drawing/2014/main" id="{1F13F50C-34E2-437C-BADD-C696F64D953B}"/>
                  </a:ext>
                </a:extLst>
              </p:cNvPr>
              <p:cNvGrpSpPr/>
              <p:nvPr/>
            </p:nvGrpSpPr>
            <p:grpSpPr>
              <a:xfrm>
                <a:off x="3416177" y="1076718"/>
                <a:ext cx="7738248" cy="2168248"/>
                <a:chOff x="3416177" y="1076718"/>
                <a:chExt cx="7738248" cy="2168248"/>
              </a:xfrm>
            </p:grpSpPr>
            <p:pic>
              <p:nvPicPr>
                <p:cNvPr id="6" name="Immagine 5">
                  <a:extLst>
                    <a:ext uri="{FF2B5EF4-FFF2-40B4-BE49-F238E27FC236}">
                      <a16:creationId xmlns="" xmlns:a16="http://schemas.microsoft.com/office/drawing/2014/main" id="{6A4167DC-F3AB-406E-AE08-357FD55BC0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4587" t="23255" r="24587" b="51427"/>
                <a:stretch/>
              </p:blipFill>
              <p:spPr>
                <a:xfrm>
                  <a:off x="3416177" y="1076718"/>
                  <a:ext cx="7738248" cy="2168248"/>
                </a:xfrm>
                <a:prstGeom prst="rect">
                  <a:avLst/>
                </a:prstGeom>
              </p:spPr>
            </p:pic>
            <p:sp>
              <p:nvSpPr>
                <p:cNvPr id="7" name="Rettangolo 6">
                  <a:extLst>
                    <a:ext uri="{FF2B5EF4-FFF2-40B4-BE49-F238E27FC236}">
                      <a16:creationId xmlns="" xmlns:a16="http://schemas.microsoft.com/office/drawing/2014/main" id="{01A408A1-C0F1-4F7B-A239-D1B1DACB89C4}"/>
                    </a:ext>
                  </a:extLst>
                </p:cNvPr>
                <p:cNvSpPr/>
                <p:nvPr/>
              </p:nvSpPr>
              <p:spPr>
                <a:xfrm>
                  <a:off x="3716010" y="2082046"/>
                  <a:ext cx="7315200" cy="1115736"/>
                </a:xfrm>
                <a:prstGeom prst="rect">
                  <a:avLst/>
                </a:prstGeom>
                <a:solidFill>
                  <a:srgbClr val="FF3300">
                    <a:alpha val="4392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9" name="Immagine 8">
                <a:extLst>
                  <a:ext uri="{FF2B5EF4-FFF2-40B4-BE49-F238E27FC236}">
                    <a16:creationId xmlns="" xmlns:a16="http://schemas.microsoft.com/office/drawing/2014/main" id="{EC43077A-4FDB-4E93-B6FA-B6B608E0B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4862" t="38624" r="23303" b="44903"/>
              <a:stretch/>
            </p:blipFill>
            <p:spPr>
              <a:xfrm>
                <a:off x="5992034" y="291070"/>
                <a:ext cx="4739779" cy="847288"/>
              </a:xfrm>
              <a:prstGeom prst="rect">
                <a:avLst/>
              </a:prstGeom>
            </p:spPr>
          </p:pic>
        </p:grp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45521" y="501573"/>
              <a:ext cx="2231329" cy="695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87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1517" y="-4799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[Qualità e prezzo non correlano]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1649" t="13849" r="3099" b="9653"/>
          <a:stretch/>
        </p:blipFill>
        <p:spPr>
          <a:xfrm>
            <a:off x="4340118" y="4576244"/>
            <a:ext cx="4710748" cy="220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168444" y="4969933"/>
            <a:ext cx="3920956" cy="1540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Abbonamenti tradizionali: scarsissima correlazione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OA: maggiore competizione (editori) e scarsità di fondi (autori) portano a una certa attenzione nella scelta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 gli articoli la correlazione è più alta)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6387100" y="868031"/>
            <a:ext cx="2914484" cy="3853973"/>
            <a:chOff x="6387100" y="868031"/>
            <a:chExt cx="2914484" cy="3853973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/>
            <a:srcRect t="17295" r="1072"/>
            <a:stretch/>
          </p:blipFill>
          <p:spPr>
            <a:xfrm>
              <a:off x="7063046" y="868031"/>
              <a:ext cx="1562592" cy="2767485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7100" y="2639801"/>
              <a:ext cx="2914484" cy="2082203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7165413" y="4328348"/>
              <a:ext cx="188545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6"/>
                </a:rPr>
                <a:t>http://www.journalprices.com/</a:t>
              </a: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="" xmlns:a16="http://schemas.microsoft.com/office/drawing/2014/main" id="{594E8D3D-A4D2-499F-A1CA-276CDF0BF16C}"/>
              </a:ext>
            </a:extLst>
          </p:cNvPr>
          <p:cNvGrpSpPr/>
          <p:nvPr/>
        </p:nvGrpSpPr>
        <p:grpSpPr>
          <a:xfrm>
            <a:off x="153738" y="1320763"/>
            <a:ext cx="6104466" cy="1936444"/>
            <a:chOff x="153738" y="1320763"/>
            <a:chExt cx="6104466" cy="1936444"/>
          </a:xfrm>
        </p:grpSpPr>
        <p:grpSp>
          <p:nvGrpSpPr>
            <p:cNvPr id="5" name="Gruppo 4"/>
            <p:cNvGrpSpPr/>
            <p:nvPr/>
          </p:nvGrpSpPr>
          <p:grpSpPr>
            <a:xfrm>
              <a:off x="2071337" y="2223163"/>
              <a:ext cx="3977790" cy="1034044"/>
              <a:chOff x="227421" y="677333"/>
              <a:chExt cx="3977790" cy="1034044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7"/>
              <a:srcRect r="1666" b="38059"/>
              <a:stretch/>
            </p:blipFill>
            <p:spPr>
              <a:xfrm>
                <a:off x="227421" y="677333"/>
                <a:ext cx="3836580" cy="1034044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1582377" y="988605"/>
                <a:ext cx="262283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hlinkClick r:id="rId8"/>
                  </a:rPr>
                  <a:t>http://dx.doi.org/10.1007/s11192-015-1556-z</a:t>
                </a: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p:grpSp>
        <p:grpSp>
          <p:nvGrpSpPr>
            <p:cNvPr id="37" name="Gruppo 36"/>
            <p:cNvGrpSpPr/>
            <p:nvPr/>
          </p:nvGrpSpPr>
          <p:grpSpPr>
            <a:xfrm>
              <a:off x="153738" y="1320763"/>
              <a:ext cx="6104466" cy="896573"/>
              <a:chOff x="168444" y="1372495"/>
              <a:chExt cx="6104466" cy="896573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9"/>
              <a:srcRect l="5535" t="1509" r="3098" b="71885"/>
              <a:stretch/>
            </p:blipFill>
            <p:spPr>
              <a:xfrm>
                <a:off x="168444" y="1372495"/>
                <a:ext cx="6104466" cy="89657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15" name="Connettore 1 14"/>
              <p:cNvCxnSpPr/>
              <p:nvPr/>
            </p:nvCxnSpPr>
            <p:spPr>
              <a:xfrm>
                <a:off x="281517" y="1639181"/>
                <a:ext cx="556048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>
              <a:xfrm>
                <a:off x="168444" y="1854200"/>
                <a:ext cx="2879556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/>
              <p:cNvCxnSpPr/>
              <p:nvPr/>
            </p:nvCxnSpPr>
            <p:spPr>
              <a:xfrm>
                <a:off x="168444" y="2032000"/>
                <a:ext cx="233768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322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="" xmlns:a16="http://schemas.microsoft.com/office/drawing/2014/main" id="{3EC8420B-85F7-428E-8C80-85882CEE67DA}"/>
              </a:ext>
            </a:extLst>
          </p:cNvPr>
          <p:cNvGrpSpPr/>
          <p:nvPr/>
        </p:nvGrpSpPr>
        <p:grpSpPr>
          <a:xfrm>
            <a:off x="2945106" y="662331"/>
            <a:ext cx="6303756" cy="4393071"/>
            <a:chOff x="2945106" y="662331"/>
            <a:chExt cx="6303756" cy="4393071"/>
          </a:xfrm>
        </p:grpSpPr>
        <p:pic>
          <p:nvPicPr>
            <p:cNvPr id="4" name="Immagine 3">
              <a:extLst>
                <a:ext uri="{FF2B5EF4-FFF2-40B4-BE49-F238E27FC236}">
                  <a16:creationId xmlns="" xmlns:a16="http://schemas.microsoft.com/office/drawing/2014/main" id="{3C26723D-E278-4152-A598-1E31BF736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5106" y="662331"/>
              <a:ext cx="5967343" cy="43930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tangolo 4">
              <a:extLst>
                <a:ext uri="{FF2B5EF4-FFF2-40B4-BE49-F238E27FC236}">
                  <a16:creationId xmlns="" xmlns:a16="http://schemas.microsoft.com/office/drawing/2014/main" id="{FF09CE37-63DE-4281-9A21-984BE4AACD6F}"/>
                </a:ext>
              </a:extLst>
            </p:cNvPr>
            <p:cNvSpPr/>
            <p:nvPr/>
          </p:nvSpPr>
          <p:spPr>
            <a:xfrm>
              <a:off x="5486400" y="1521151"/>
              <a:ext cx="3315768" cy="1290415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/>
                <a:t>STM : 50%</a:t>
              </a:r>
            </a:p>
            <a:p>
              <a:pPr algn="ctr"/>
              <a:r>
                <a:rPr lang="it-IT" sz="2800" dirty="0"/>
                <a:t>SS: 70%</a:t>
              </a:r>
            </a:p>
            <a:p>
              <a:pPr algn="ctr"/>
              <a:r>
                <a:rPr lang="it-IT" sz="2800" dirty="0"/>
                <a:t>HUM: 20%</a:t>
              </a:r>
            </a:p>
          </p:txBody>
        </p:sp>
        <p:sp>
          <p:nvSpPr>
            <p:cNvPr id="6" name="Rettangolo 5">
              <a:extLst>
                <a:ext uri="{FF2B5EF4-FFF2-40B4-BE49-F238E27FC236}">
                  <a16:creationId xmlns="" xmlns:a16="http://schemas.microsoft.com/office/drawing/2014/main" id="{B8B33F05-56AF-476F-A6FB-220B28E2FA34}"/>
                </a:ext>
              </a:extLst>
            </p:cNvPr>
            <p:cNvSpPr/>
            <p:nvPr/>
          </p:nvSpPr>
          <p:spPr>
            <a:xfrm>
              <a:off x="4676862" y="4809181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/>
                <a:t>http://journals.plos.org/plosone/article?id=10.1371/journal.pone.0127502</a:t>
              </a: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19A35F8-E0A7-4334-8A63-33647C058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51" y="365126"/>
            <a:ext cx="4152029" cy="614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837B93B-49B8-4982-8E40-1572B7FD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Oligopolio? Monopolio…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="" xmlns:a16="http://schemas.microsoft.com/office/drawing/2014/main" id="{39A65206-8815-427F-92E4-FF4090169740}"/>
              </a:ext>
            </a:extLst>
          </p:cNvPr>
          <p:cNvGrpSpPr/>
          <p:nvPr/>
        </p:nvGrpSpPr>
        <p:grpSpPr>
          <a:xfrm>
            <a:off x="3219527" y="2971232"/>
            <a:ext cx="7010853" cy="3401226"/>
            <a:chOff x="3370524" y="3255948"/>
            <a:chExt cx="7010853" cy="3401226"/>
          </a:xfrm>
        </p:grpSpPr>
        <p:pic>
          <p:nvPicPr>
            <p:cNvPr id="8" name="Immagine 7">
              <a:extLst>
                <a:ext uri="{FF2B5EF4-FFF2-40B4-BE49-F238E27FC236}">
                  <a16:creationId xmlns="" xmlns:a16="http://schemas.microsoft.com/office/drawing/2014/main" id="{0E828921-FD73-4633-88E9-14AC77AA8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0524" y="3255948"/>
              <a:ext cx="5302871" cy="34012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ttangolo 8">
              <a:extLst>
                <a:ext uri="{FF2B5EF4-FFF2-40B4-BE49-F238E27FC236}">
                  <a16:creationId xmlns="" xmlns:a16="http://schemas.microsoft.com/office/drawing/2014/main" id="{E7F77E49-3051-48BD-BC9E-823C78B58749}"/>
                </a:ext>
              </a:extLst>
            </p:cNvPr>
            <p:cNvSpPr/>
            <p:nvPr/>
          </p:nvSpPr>
          <p:spPr>
            <a:xfrm>
              <a:off x="5809377" y="471034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 err="1"/>
                <a:t>G.Moody</a:t>
              </a:r>
              <a:r>
                <a:rPr lang="it-IT" sz="1000" dirty="0"/>
                <a:t>, </a:t>
              </a:r>
              <a:r>
                <a:rPr lang="it-IT" sz="1000" dirty="0" err="1">
                  <a:hlinkClick r:id="rId6"/>
                </a:rPr>
                <a:t>Elsevier</a:t>
              </a:r>
              <a:r>
                <a:rPr lang="it-IT" sz="1000" dirty="0">
                  <a:hlinkClick r:id="rId6"/>
                </a:rPr>
                <a:t> </a:t>
              </a:r>
              <a:r>
                <a:rPr lang="it-IT" sz="1000" dirty="0" err="1">
                  <a:hlinkClick r:id="rId6"/>
                </a:rPr>
                <a:t>monopoly</a:t>
              </a:r>
              <a:r>
                <a:rPr lang="it-IT" sz="1000" dirty="0">
                  <a:hlinkClick r:id="rId6"/>
                </a:rPr>
                <a:t> </a:t>
              </a:r>
              <a:r>
                <a:rPr lang="it-IT" sz="1000" dirty="0"/>
                <a:t>… </a:t>
              </a:r>
              <a:r>
                <a:rPr lang="it-IT" sz="1000" dirty="0" err="1"/>
                <a:t>Aug</a:t>
              </a:r>
              <a:r>
                <a:rPr lang="it-IT" sz="1000" dirty="0"/>
                <a:t> 10 2017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="" xmlns:a16="http://schemas.microsoft.com/office/drawing/2014/main" id="{C3C43006-46DF-4C99-9C0A-16938A0E25EC}"/>
              </a:ext>
            </a:extLst>
          </p:cNvPr>
          <p:cNvGrpSpPr/>
          <p:nvPr/>
        </p:nvGrpSpPr>
        <p:grpSpPr>
          <a:xfrm>
            <a:off x="799470" y="2826102"/>
            <a:ext cx="5649995" cy="2944623"/>
            <a:chOff x="799470" y="2826102"/>
            <a:chExt cx="5649995" cy="2944623"/>
          </a:xfrm>
        </p:grpSpPr>
        <p:pic>
          <p:nvPicPr>
            <p:cNvPr id="11" name="Immagine 10">
              <a:extLst>
                <a:ext uri="{FF2B5EF4-FFF2-40B4-BE49-F238E27FC236}">
                  <a16:creationId xmlns="" xmlns:a16="http://schemas.microsoft.com/office/drawing/2014/main" id="{A4584AB1-4485-4C90-B6F3-8D454A97B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470" y="2826102"/>
              <a:ext cx="3877392" cy="2944623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="" xmlns:a16="http://schemas.microsoft.com/office/drawing/2014/main" id="{BDFCBAFF-6C4A-41EF-8E40-64F9B8CD4A77}"/>
                </a:ext>
              </a:extLst>
            </p:cNvPr>
            <p:cNvSpPr/>
            <p:nvPr/>
          </p:nvSpPr>
          <p:spPr>
            <a:xfrm>
              <a:off x="1877465" y="5473057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/>
                <a:t>W. </a:t>
              </a:r>
              <a:r>
                <a:rPr lang="it-IT" sz="1000" dirty="0" err="1"/>
                <a:t>Haak</a:t>
              </a:r>
              <a:r>
                <a:rPr lang="it-IT" sz="1000" dirty="0"/>
                <a:t>, </a:t>
              </a:r>
              <a:r>
                <a:rPr lang="it-IT" sz="1000" dirty="0" err="1">
                  <a:hlinkClick r:id="rId8"/>
                </a:rPr>
                <a:t>Elsevier</a:t>
              </a:r>
              <a:r>
                <a:rPr lang="it-IT" sz="1000" dirty="0">
                  <a:hlinkClick r:id="rId8"/>
                </a:rPr>
                <a:t> and data</a:t>
              </a:r>
              <a:r>
                <a:rPr lang="it-IT" sz="1000" dirty="0"/>
                <a:t>, </a:t>
              </a:r>
              <a:r>
                <a:rPr lang="it-IT" sz="1000" dirty="0" err="1"/>
                <a:t>Venice</a:t>
              </a:r>
              <a:r>
                <a:rPr lang="it-IT" sz="1000" dirty="0"/>
                <a:t> 25 </a:t>
              </a:r>
              <a:r>
                <a:rPr lang="it-IT" sz="1000" dirty="0" err="1"/>
                <a:t>Nov</a:t>
              </a:r>
              <a:r>
                <a:rPr lang="it-IT" sz="1000" dirty="0"/>
                <a:t> 2016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B96C05DA-6FC9-46D6-A5FA-5B19AF4DF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03" y="1322843"/>
            <a:ext cx="3779848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6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30513"/>
            <a:ext cx="8429682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ma… la comunicazione scientifica è un mercato?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="" xmlns:a16="http://schemas.microsoft.com/office/drawing/2014/main" id="{9385F4A6-9049-4D57-BCDA-AD99DA008FD9}"/>
              </a:ext>
            </a:extLst>
          </p:cNvPr>
          <p:cNvGrpSpPr/>
          <p:nvPr/>
        </p:nvGrpSpPr>
        <p:grpSpPr>
          <a:xfrm>
            <a:off x="403925" y="1833719"/>
            <a:ext cx="8478828" cy="5024281"/>
            <a:chOff x="395536" y="1548131"/>
            <a:chExt cx="8478828" cy="5024281"/>
          </a:xfrm>
        </p:grpSpPr>
        <p:grpSp>
          <p:nvGrpSpPr>
            <p:cNvPr id="7" name="Gruppo 6"/>
            <p:cNvGrpSpPr/>
            <p:nvPr/>
          </p:nvGrpSpPr>
          <p:grpSpPr>
            <a:xfrm>
              <a:off x="395536" y="1548131"/>
              <a:ext cx="8478828" cy="5024281"/>
              <a:chOff x="395536" y="1384767"/>
              <a:chExt cx="8478828" cy="5024281"/>
            </a:xfrm>
          </p:grpSpPr>
          <p:grpSp>
            <p:nvGrpSpPr>
              <p:cNvPr id="5" name="Gruppo 4"/>
              <p:cNvGrpSpPr/>
              <p:nvPr/>
            </p:nvGrpSpPr>
            <p:grpSpPr>
              <a:xfrm>
                <a:off x="395536" y="1384767"/>
                <a:ext cx="8478828" cy="5024281"/>
                <a:chOff x="395536" y="1384767"/>
                <a:chExt cx="8478828" cy="5024281"/>
              </a:xfrm>
            </p:grpSpPr>
            <p:pic>
              <p:nvPicPr>
                <p:cNvPr id="3" name="Immagine 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5536" y="2852936"/>
                  <a:ext cx="8478828" cy="355611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53469" y="1384767"/>
                  <a:ext cx="4078577" cy="177409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6" name="Rettangolo 5"/>
              <p:cNvSpPr/>
              <p:nvPr/>
            </p:nvSpPr>
            <p:spPr>
              <a:xfrm>
                <a:off x="6615901" y="2868360"/>
                <a:ext cx="185499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5"/>
                  </a:rPr>
                  <a:t>http://www.sjscience.org/article?id=46</a:t>
                </a:r>
                <a:r>
                  <a:rPr kumimoji="0" lang="it-IT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cxnSp>
          <p:nvCxnSpPr>
            <p:cNvPr id="9" name="Connettore diritto 8">
              <a:extLst>
                <a:ext uri="{FF2B5EF4-FFF2-40B4-BE49-F238E27FC236}">
                  <a16:creationId xmlns="" xmlns:a16="http://schemas.microsoft.com/office/drawing/2014/main" id="{98089750-A2A1-4101-86EB-96C48E835CBB}"/>
                </a:ext>
              </a:extLst>
            </p:cNvPr>
            <p:cNvCxnSpPr/>
            <p:nvPr/>
          </p:nvCxnSpPr>
          <p:spPr>
            <a:xfrm>
              <a:off x="645952" y="3875714"/>
              <a:ext cx="74829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="" xmlns:a16="http://schemas.microsoft.com/office/drawing/2014/main" id="{02A74ECA-5083-4AFA-9AF2-1CA137874EE7}"/>
                </a:ext>
              </a:extLst>
            </p:cNvPr>
            <p:cNvCxnSpPr/>
            <p:nvPr/>
          </p:nvCxnSpPr>
          <p:spPr>
            <a:xfrm>
              <a:off x="629174" y="4194496"/>
              <a:ext cx="60065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Rettangolo 14">
              <a:extLst>
                <a:ext uri="{FF2B5EF4-FFF2-40B4-BE49-F238E27FC236}">
                  <a16:creationId xmlns="" xmlns:a16="http://schemas.microsoft.com/office/drawing/2014/main" id="{81AB3A53-30D5-4575-86AF-9924B0A252EE}"/>
                </a:ext>
              </a:extLst>
            </p:cNvPr>
            <p:cNvSpPr/>
            <p:nvPr/>
          </p:nvSpPr>
          <p:spPr>
            <a:xfrm>
              <a:off x="629174" y="4928076"/>
              <a:ext cx="6224632" cy="251669"/>
            </a:xfrm>
            <a:prstGeom prst="rect">
              <a:avLst/>
            </a:prstGeom>
            <a:solidFill>
              <a:srgbClr val="C00000">
                <a:alpha val="5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="" xmlns:a16="http://schemas.microsoft.com/office/drawing/2014/main" id="{68B219D4-F081-4816-A64D-815447CD9A1F}"/>
                </a:ext>
              </a:extLst>
            </p:cNvPr>
            <p:cNvSpPr/>
            <p:nvPr/>
          </p:nvSpPr>
          <p:spPr>
            <a:xfrm>
              <a:off x="562062" y="5843875"/>
              <a:ext cx="7908834" cy="582092"/>
            </a:xfrm>
            <a:prstGeom prst="rect">
              <a:avLst/>
            </a:prstGeom>
            <a:solidFill>
              <a:srgbClr val="C00000">
                <a:alpha val="5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="" xmlns:a16="http://schemas.microsoft.com/office/drawing/2014/main" id="{73E5294B-4426-4342-B363-E7E84C777452}"/>
              </a:ext>
            </a:extLst>
          </p:cNvPr>
          <p:cNvGrpSpPr/>
          <p:nvPr/>
        </p:nvGrpSpPr>
        <p:grpSpPr>
          <a:xfrm>
            <a:off x="0" y="1356228"/>
            <a:ext cx="4727576" cy="2135610"/>
            <a:chOff x="0" y="1356228"/>
            <a:chExt cx="4727576" cy="2135610"/>
          </a:xfrm>
        </p:grpSpPr>
        <p:pic>
          <p:nvPicPr>
            <p:cNvPr id="19" name="Immagine 18">
              <a:extLst>
                <a:ext uri="{FF2B5EF4-FFF2-40B4-BE49-F238E27FC236}">
                  <a16:creationId xmlns="" xmlns:a16="http://schemas.microsoft.com/office/drawing/2014/main" id="{632EEEDC-2337-47F8-973C-1A242467A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596" t="37971" r="39541" b="31203"/>
            <a:stretch/>
          </p:blipFill>
          <p:spPr>
            <a:xfrm>
              <a:off x="114553" y="1356228"/>
              <a:ext cx="4204987" cy="20914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CasellaDiTesto 19">
              <a:extLst>
                <a:ext uri="{FF2B5EF4-FFF2-40B4-BE49-F238E27FC236}">
                  <a16:creationId xmlns="" xmlns:a16="http://schemas.microsoft.com/office/drawing/2014/main" id="{97E8E1E9-6FF4-470A-A53F-D04F38967449}"/>
                </a:ext>
              </a:extLst>
            </p:cNvPr>
            <p:cNvSpPr txBox="1"/>
            <p:nvPr/>
          </p:nvSpPr>
          <p:spPr>
            <a:xfrm>
              <a:off x="0" y="3276394"/>
              <a:ext cx="47275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 err="1"/>
                <a:t>J.Pooley</a:t>
              </a:r>
              <a:r>
                <a:rPr lang="it-IT" sz="800" dirty="0"/>
                <a:t>, </a:t>
              </a:r>
              <a:r>
                <a:rPr lang="en-US" sz="800" dirty="0">
                  <a:hlinkClick r:id="rId7"/>
                </a:rPr>
                <a:t>Scholarly communications shouldn’t just be open, but non-profit too</a:t>
              </a:r>
              <a:r>
                <a:rPr lang="en-US" sz="800" dirty="0"/>
                <a:t>, LSE Impact Blog, Aug 15, 2017</a:t>
              </a:r>
              <a:endParaRPr lang="it-IT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3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="" xmlns:a16="http://schemas.microsoft.com/office/drawing/2014/main" id="{981E967F-6459-495E-BABB-31D7BBE55033}"/>
              </a:ext>
            </a:extLst>
          </p:cNvPr>
          <p:cNvGrpSpPr/>
          <p:nvPr/>
        </p:nvGrpSpPr>
        <p:grpSpPr>
          <a:xfrm>
            <a:off x="2381719" y="1635148"/>
            <a:ext cx="6237817" cy="5151546"/>
            <a:chOff x="2289440" y="1609981"/>
            <a:chExt cx="6237817" cy="5151546"/>
          </a:xfrm>
        </p:grpSpPr>
        <p:pic>
          <p:nvPicPr>
            <p:cNvPr id="4" name="Immagine 3">
              <a:extLst>
                <a:ext uri="{FF2B5EF4-FFF2-40B4-BE49-F238E27FC236}">
                  <a16:creationId xmlns="" xmlns:a16="http://schemas.microsoft.com/office/drawing/2014/main" id="{407CA83D-E583-4960-8ED9-F2DB9DF9B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91" t="19352" r="41009" b="23537"/>
            <a:stretch/>
          </p:blipFill>
          <p:spPr>
            <a:xfrm>
              <a:off x="2289440" y="1609981"/>
              <a:ext cx="6237817" cy="5151546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="" xmlns:a16="http://schemas.microsoft.com/office/drawing/2014/main" id="{C548A55C-476E-4F30-BFC9-7E353E4825BF}"/>
                </a:ext>
              </a:extLst>
            </p:cNvPr>
            <p:cNvSpPr/>
            <p:nvPr/>
          </p:nvSpPr>
          <p:spPr>
            <a:xfrm>
              <a:off x="2525086" y="5998128"/>
              <a:ext cx="5771626" cy="763399"/>
            </a:xfrm>
            <a:prstGeom prst="rect">
              <a:avLst/>
            </a:prstGeom>
            <a:solidFill>
              <a:srgbClr val="FF3300">
                <a:alpha val="4117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="" xmlns:a16="http://schemas.microsoft.com/office/drawing/2014/main" id="{3E84EB1F-2E87-4E60-A86C-83CF14CA7632}"/>
                </a:ext>
              </a:extLst>
            </p:cNvPr>
            <p:cNvCxnSpPr>
              <a:stCxn id="6" idx="1"/>
            </p:cNvCxnSpPr>
            <p:nvPr/>
          </p:nvCxnSpPr>
          <p:spPr>
            <a:xfrm>
              <a:off x="2525086" y="6379828"/>
              <a:ext cx="5427677" cy="41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7886700" cy="1325559"/>
          </a:xfrm>
        </p:spPr>
        <p:txBody>
          <a:bodyPr/>
          <a:lstStyle/>
          <a:p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Competizione = doping</a:t>
            </a:r>
            <a:endParaRPr lang="it-IT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3440" y="1022752"/>
            <a:ext cx="4572000" cy="913881"/>
            <a:chOff x="683568" y="5904286"/>
            <a:chExt cx="4572000" cy="913881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600" y="5904286"/>
              <a:ext cx="3432345" cy="865707"/>
            </a:xfrm>
            <a:prstGeom prst="rect">
              <a:avLst/>
            </a:prstGeom>
          </p:spPr>
        </p:pic>
        <p:sp>
          <p:nvSpPr>
            <p:cNvPr id="22" name="Rettangolo 21"/>
            <p:cNvSpPr/>
            <p:nvPr/>
          </p:nvSpPr>
          <p:spPr>
            <a:xfrm>
              <a:off x="683568" y="6602723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5"/>
                </a:rPr>
                <a:t>https://royalsociety.org/events/2015/04/future-of-scholarly-scientific-communication-part-1/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274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="" xmlns:a16="http://schemas.microsoft.com/office/drawing/2014/main" id="{3A9DFB9C-3764-464A-82C1-712A9A932422}"/>
              </a:ext>
            </a:extLst>
          </p:cNvPr>
          <p:cNvGrpSpPr/>
          <p:nvPr/>
        </p:nvGrpSpPr>
        <p:grpSpPr>
          <a:xfrm>
            <a:off x="1883104" y="492852"/>
            <a:ext cx="5568350" cy="5432095"/>
            <a:chOff x="1883104" y="492852"/>
            <a:chExt cx="5568350" cy="5432095"/>
          </a:xfrm>
        </p:grpSpPr>
        <p:pic>
          <p:nvPicPr>
            <p:cNvPr id="4" name="Immagine 3">
              <a:extLst>
                <a:ext uri="{FF2B5EF4-FFF2-40B4-BE49-F238E27FC236}">
                  <a16:creationId xmlns="" xmlns:a16="http://schemas.microsoft.com/office/drawing/2014/main" id="{B351957C-B79F-4ED2-89FA-D651581D6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3104" y="492852"/>
              <a:ext cx="5432095" cy="5432095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="" xmlns:a16="http://schemas.microsoft.com/office/drawing/2014/main" id="{2BC5C467-5365-4932-AC0B-8422487B96E8}"/>
                </a:ext>
              </a:extLst>
            </p:cNvPr>
            <p:cNvSpPr/>
            <p:nvPr/>
          </p:nvSpPr>
          <p:spPr>
            <a:xfrm>
              <a:off x="4062385" y="5678726"/>
              <a:ext cx="3389069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it-IT" sz="1000" dirty="0"/>
                <a:t>©Tom Toro, http://tomtoro.com/cartoons/#jp-carousel-135  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66534F82-BCD6-4563-BACB-178AAF55C635}"/>
              </a:ext>
            </a:extLst>
          </p:cNvPr>
          <p:cNvSpPr txBox="1"/>
          <p:nvPr/>
        </p:nvSpPr>
        <p:spPr>
          <a:xfrm>
            <a:off x="4772239" y="6581001"/>
            <a:ext cx="4304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Photo: NOAA National </a:t>
            </a:r>
            <a:r>
              <a:rPr lang="it-IT" sz="1200" dirty="0" err="1"/>
              <a:t>Weather</a:t>
            </a:r>
            <a:r>
              <a:rPr lang="it-IT" sz="1200" dirty="0"/>
              <a:t> Service National </a:t>
            </a:r>
            <a:r>
              <a:rPr lang="it-IT" sz="1200" dirty="0" err="1"/>
              <a:t>Hurricane</a:t>
            </a:r>
            <a:r>
              <a:rPr lang="it-IT" sz="1200" dirty="0"/>
              <a:t> Center</a:t>
            </a:r>
          </a:p>
        </p:txBody>
      </p:sp>
    </p:spTree>
    <p:extLst>
      <p:ext uri="{BB962C8B-B14F-4D97-AF65-F5344CB8AC3E}">
        <p14:creationId xmlns:p14="http://schemas.microsoft.com/office/powerpoint/2010/main" val="104279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2B1A03C-D349-4C26-A18A-F930AEAA8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…intanto, in Europa…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="" xmlns:a16="http://schemas.microsoft.com/office/drawing/2014/main" id="{5225928F-43CC-4A30-BA12-0BEAFD7F4441}"/>
              </a:ext>
            </a:extLst>
          </p:cNvPr>
          <p:cNvGrpSpPr/>
          <p:nvPr/>
        </p:nvGrpSpPr>
        <p:grpSpPr>
          <a:xfrm>
            <a:off x="7222921" y="671118"/>
            <a:ext cx="1448553" cy="1837189"/>
            <a:chOff x="7222921" y="671118"/>
            <a:chExt cx="1448553" cy="1837189"/>
          </a:xfrm>
        </p:grpSpPr>
        <p:pic>
          <p:nvPicPr>
            <p:cNvPr id="4" name="Immagine 3">
              <a:extLst>
                <a:ext uri="{FF2B5EF4-FFF2-40B4-BE49-F238E27FC236}">
                  <a16:creationId xmlns="" xmlns:a16="http://schemas.microsoft.com/office/drawing/2014/main" id="{DE72C25A-5EE7-4E7C-A1C5-BDA49674E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642" t="10734" r="31743" b="4454"/>
            <a:stretch/>
          </p:blipFill>
          <p:spPr>
            <a:xfrm>
              <a:off x="7222921" y="671118"/>
              <a:ext cx="1448553" cy="18371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tangolo 4">
              <a:extLst>
                <a:ext uri="{FF2B5EF4-FFF2-40B4-BE49-F238E27FC236}">
                  <a16:creationId xmlns="" xmlns:a16="http://schemas.microsoft.com/office/drawing/2014/main" id="{28D6F8E1-E515-4048-9972-16EA321D9EAA}"/>
                </a:ext>
              </a:extLst>
            </p:cNvPr>
            <p:cNvSpPr/>
            <p:nvPr/>
          </p:nvSpPr>
          <p:spPr>
            <a:xfrm>
              <a:off x="7326234" y="2258671"/>
              <a:ext cx="134524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4"/>
                </a:rPr>
                <a:t>https://goo.gl/PxoYzv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="" xmlns:a16="http://schemas.microsoft.com/office/drawing/2014/main" id="{4D35B144-CD13-4AC1-AB5A-79DEB74597F4}"/>
              </a:ext>
            </a:extLst>
          </p:cNvPr>
          <p:cNvGrpSpPr/>
          <p:nvPr/>
        </p:nvGrpSpPr>
        <p:grpSpPr>
          <a:xfrm>
            <a:off x="354435" y="3783434"/>
            <a:ext cx="8613397" cy="2172749"/>
            <a:chOff x="354435" y="3783434"/>
            <a:chExt cx="8613397" cy="2172749"/>
          </a:xfrm>
        </p:grpSpPr>
        <p:pic>
          <p:nvPicPr>
            <p:cNvPr id="3" name="Immagine 2">
              <a:extLst>
                <a:ext uri="{FF2B5EF4-FFF2-40B4-BE49-F238E27FC236}">
                  <a16:creationId xmlns="" xmlns:a16="http://schemas.microsoft.com/office/drawing/2014/main" id="{75A7D90B-B4CA-4453-AAE9-2BEA3F3E0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68" t="38705" r="16193" b="30469"/>
            <a:stretch/>
          </p:blipFill>
          <p:spPr>
            <a:xfrm>
              <a:off x="354435" y="3783434"/>
              <a:ext cx="8613397" cy="2172749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="" xmlns:a16="http://schemas.microsoft.com/office/drawing/2014/main" id="{95C1A0D4-10AA-426A-BB71-62A489A44D47}"/>
                </a:ext>
              </a:extLst>
            </p:cNvPr>
            <p:cNvSpPr/>
            <p:nvPr/>
          </p:nvSpPr>
          <p:spPr>
            <a:xfrm>
              <a:off x="7784983" y="4303552"/>
              <a:ext cx="1082180" cy="209725"/>
            </a:xfrm>
            <a:prstGeom prst="rect">
              <a:avLst/>
            </a:prstGeom>
            <a:solidFill>
              <a:srgbClr val="04759B">
                <a:alpha val="43137"/>
              </a:srgbClr>
            </a:solidFill>
            <a:ln>
              <a:solidFill>
                <a:srgbClr val="047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="" xmlns:a16="http://schemas.microsoft.com/office/drawing/2014/main" id="{08F19E7A-866B-451A-A8AD-84F1CEF00293}"/>
                </a:ext>
              </a:extLst>
            </p:cNvPr>
            <p:cNvSpPr/>
            <p:nvPr/>
          </p:nvSpPr>
          <p:spPr>
            <a:xfrm>
              <a:off x="427839" y="4530055"/>
              <a:ext cx="8539993" cy="453006"/>
            </a:xfrm>
            <a:prstGeom prst="rect">
              <a:avLst/>
            </a:prstGeom>
            <a:solidFill>
              <a:srgbClr val="04759B">
                <a:alpha val="43137"/>
              </a:srgbClr>
            </a:solidFill>
            <a:ln>
              <a:solidFill>
                <a:srgbClr val="047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="" xmlns:a16="http://schemas.microsoft.com/office/drawing/2014/main" id="{7BE4651D-E560-455A-AECA-86D6509E4229}"/>
                </a:ext>
              </a:extLst>
            </p:cNvPr>
            <p:cNvSpPr/>
            <p:nvPr/>
          </p:nvSpPr>
          <p:spPr>
            <a:xfrm>
              <a:off x="444617" y="5008227"/>
              <a:ext cx="2332139" cy="218114"/>
            </a:xfrm>
            <a:prstGeom prst="rect">
              <a:avLst/>
            </a:prstGeom>
            <a:solidFill>
              <a:srgbClr val="04759B">
                <a:alpha val="43137"/>
              </a:srgbClr>
            </a:solidFill>
            <a:ln>
              <a:solidFill>
                <a:srgbClr val="047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="" xmlns:a16="http://schemas.microsoft.com/office/drawing/2014/main" id="{5311C251-7067-42A6-B9CF-21E4301A2C85}"/>
                </a:ext>
              </a:extLst>
            </p:cNvPr>
            <p:cNvSpPr/>
            <p:nvPr/>
          </p:nvSpPr>
          <p:spPr>
            <a:xfrm>
              <a:off x="427839" y="5461233"/>
              <a:ext cx="4781724" cy="209725"/>
            </a:xfrm>
            <a:prstGeom prst="rect">
              <a:avLst/>
            </a:prstGeom>
            <a:solidFill>
              <a:srgbClr val="04759B">
                <a:alpha val="43137"/>
              </a:srgbClr>
            </a:solidFill>
            <a:ln>
              <a:solidFill>
                <a:srgbClr val="047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4716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ED61FD5-237C-4124-B391-3BA29465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137" y="5532441"/>
            <a:ext cx="7886700" cy="1325559"/>
          </a:xfrm>
        </p:spPr>
        <p:txBody>
          <a:bodyPr/>
          <a:lstStyle/>
          <a:p>
            <a:pPr algn="r"/>
            <a:r>
              <a:rPr lang="it-IT" b="1" dirty="0" smtClean="0">
                <a:solidFill>
                  <a:schemeClr val="bg1"/>
                </a:solidFill>
              </a:rPr>
              <a:t>… buon lavoro!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e</a:t>
            </a:r>
            <a:r>
              <a:rPr lang="it-IT" sz="2000" dirty="0" smtClean="0">
                <a:solidFill>
                  <a:schemeClr val="bg1"/>
                </a:solidFill>
              </a:rPr>
              <a:t>lena.giglia@unito.it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3"/>
          <p:cNvSpPr>
            <a:spLocks noGrp="1"/>
          </p:cNvSpPr>
          <p:nvPr>
            <p:ph type="title"/>
          </p:nvPr>
        </p:nvSpPr>
        <p:spPr>
          <a:xfrm>
            <a:off x="112713" y="228600"/>
            <a:ext cx="6435725" cy="841375"/>
          </a:xfrm>
          <a:solidFill>
            <a:schemeClr val="bg1">
              <a:alpha val="58823"/>
            </a:schemeClr>
          </a:solidFill>
        </p:spPr>
        <p:txBody>
          <a:bodyPr/>
          <a:lstStyle/>
          <a:p>
            <a:r>
              <a:rPr lang="it-IT" altLang="it-IT"/>
              <a:t>Qualcosa da portare via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85738" y="1289553"/>
            <a:ext cx="6802291" cy="701675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Access/Open Science è un’opportunità,</a:t>
            </a:r>
            <a:b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non una minaccia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486201" y="4655126"/>
            <a:ext cx="8555037" cy="701675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Science e Open Innovation hanno un legame stretto</a:t>
            </a: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745689" y="2065338"/>
            <a:ext cx="8398311" cy="1481138"/>
            <a:chOff x="-876790" y="3398976"/>
            <a:chExt cx="8398894" cy="148089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4029" y="3398976"/>
              <a:ext cx="1948075" cy="1480890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3978" name="CasellaDiTesto 8"/>
            <p:cNvSpPr txBox="1">
              <a:spLocks noChangeArrowheads="1"/>
            </p:cNvSpPr>
            <p:nvPr/>
          </p:nvSpPr>
          <p:spPr bwMode="auto">
            <a:xfrm>
              <a:off x="-876790" y="3668089"/>
              <a:ext cx="6836146" cy="929376"/>
            </a:xfrm>
            <a:prstGeom prst="rect">
              <a:avLst/>
            </a:prstGeom>
            <a:solidFill>
              <a:schemeClr val="bg1">
                <a:alpha val="5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Il valore dell’APERTURA è fondamentale come POTENZIALE, al di là dei ritorni immediati</a:t>
              </a:r>
            </a:p>
          </p:txBody>
        </p:sp>
      </p:grp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111618" y="5711855"/>
            <a:ext cx="8728075" cy="703262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Fare Open Access e farlo correttamente è molto semplice…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11618" y="3687046"/>
            <a:ext cx="8364538" cy="70167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anchor="ctr">
            <a:normAutofit fontScale="92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Open Access e Open Science sono strumenti, non l’obiettivo</a:t>
            </a:r>
          </a:p>
        </p:txBody>
      </p:sp>
    </p:spTree>
    <p:extLst>
      <p:ext uri="{BB962C8B-B14F-4D97-AF65-F5344CB8AC3E}">
        <p14:creationId xmlns:p14="http://schemas.microsoft.com/office/powerpoint/2010/main" val="70910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5345" y="2256639"/>
            <a:ext cx="7835316" cy="1369490"/>
          </a:xfrm>
          <a:solidFill>
            <a:schemeClr val="bg1"/>
          </a:solidFill>
        </p:spPr>
        <p:txBody>
          <a:bodyPr/>
          <a:lstStyle/>
          <a:p>
            <a:r>
              <a:rPr lang="it-IT" altLang="it-IT" sz="3200" b="1" dirty="0"/>
              <a:t>Open Access? Open Science? …concetti ancora «stranieri», ma forse basta conoscerli meglio…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13" y="3319879"/>
            <a:ext cx="5349795" cy="34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437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Comunicazione scientifica è …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Open Access, ovvero...                                                   Aviano 23 settembre 2015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4193943" y="6146082"/>
            <a:ext cx="1800200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VALUTAZIONE DELLA RICERCA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5889848" y="5272943"/>
            <a:ext cx="2935560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Nuovi modelli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 loro sostenibilità)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5519700" y="4509879"/>
            <a:ext cx="3475620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Costi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(reali e di mercato – «anelastico»)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5004048" y="4158957"/>
            <a:ext cx="1800200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Economia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 profitti)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123536" y="5559074"/>
            <a:ext cx="1800200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Tecnologia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6876256" y="1027090"/>
            <a:ext cx="1949152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CONSERVAZIONE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324000" y="908720"/>
            <a:ext cx="1800200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Accesso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3051947" y="1027090"/>
            <a:ext cx="1800200" cy="155968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GESTIONE DEI DIRITTI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(autori, lettori, editori)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599460" y="5995147"/>
            <a:ext cx="2954796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Canali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(monografie, riviste…)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407659" y="1840877"/>
            <a:ext cx="1800200" cy="55970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Produzione</a:t>
            </a:r>
          </a:p>
        </p:txBody>
      </p:sp>
    </p:spTree>
    <p:extLst>
      <p:ext uri="{BB962C8B-B14F-4D97-AF65-F5344CB8AC3E}">
        <p14:creationId xmlns:p14="http://schemas.microsoft.com/office/powerpoint/2010/main" val="27873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467544" y="2204864"/>
            <a:ext cx="162018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0127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[Impact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0127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Factor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0127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70" y="141973"/>
            <a:ext cx="8856984" cy="1325559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  <a:latin typeface="+mn-lt"/>
              </a:rPr>
              <a:t>Comunicazione scientifica:</a:t>
            </a:r>
            <a:r>
              <a:rPr lang="it-IT" b="0" dirty="0">
                <a:solidFill>
                  <a:schemeClr val="bg1"/>
                </a:solidFill>
                <a:effectLst/>
                <a:latin typeface="+mn-lt"/>
              </a:rPr>
              <a:t> le funzioni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3351" y="6525344"/>
            <a:ext cx="8777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Rosendaal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H. –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Geurts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Forces and functions in scientific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communication:an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 analysis of their interplay,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CRISP 1997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79912" y="3284984"/>
            <a:ext cx="1440160" cy="864096"/>
          </a:xfrm>
          <a:prstGeom prst="rect">
            <a:avLst/>
          </a:prstGeom>
          <a:solidFill>
            <a:srgbClr val="101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</a:t>
            </a:r>
          </a:p>
        </p:txBody>
      </p:sp>
      <p:grpSp>
        <p:nvGrpSpPr>
          <p:cNvPr id="27" name="Gruppo 26"/>
          <p:cNvGrpSpPr/>
          <p:nvPr/>
        </p:nvGrpSpPr>
        <p:grpSpPr>
          <a:xfrm>
            <a:off x="2858318" y="1291825"/>
            <a:ext cx="1656184" cy="1986690"/>
            <a:chOff x="3131771" y="1795881"/>
            <a:chExt cx="1656184" cy="1986690"/>
          </a:xfrm>
        </p:grpSpPr>
        <p:sp>
          <p:nvSpPr>
            <p:cNvPr id="9" name="Rettangolo 8"/>
            <p:cNvSpPr/>
            <p:nvPr/>
          </p:nvSpPr>
          <p:spPr>
            <a:xfrm>
              <a:off x="3131771" y="1795881"/>
              <a:ext cx="165618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12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REGISTRATION</a:t>
              </a:r>
            </a:p>
          </p:txBody>
        </p:sp>
        <p:cxnSp>
          <p:nvCxnSpPr>
            <p:cNvPr id="17" name="Connettore 1 16"/>
            <p:cNvCxnSpPr>
              <a:stCxn id="9" idx="2"/>
            </p:cNvCxnSpPr>
            <p:nvPr/>
          </p:nvCxnSpPr>
          <p:spPr>
            <a:xfrm>
              <a:off x="3959863" y="2731985"/>
              <a:ext cx="453341" cy="10505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o 27"/>
          <p:cNvGrpSpPr/>
          <p:nvPr/>
        </p:nvGrpSpPr>
        <p:grpSpPr>
          <a:xfrm>
            <a:off x="5220072" y="2263933"/>
            <a:ext cx="2007410" cy="1021051"/>
            <a:chOff x="5220072" y="2263933"/>
            <a:chExt cx="2007410" cy="1021051"/>
          </a:xfrm>
        </p:grpSpPr>
        <p:sp>
          <p:nvSpPr>
            <p:cNvPr id="14" name="Rettangolo 13"/>
            <p:cNvSpPr/>
            <p:nvPr/>
          </p:nvSpPr>
          <p:spPr>
            <a:xfrm>
              <a:off x="5571298" y="2263933"/>
              <a:ext cx="165618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12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CERTIFICATION</a:t>
              </a:r>
            </a:p>
          </p:txBody>
        </p:sp>
        <p:cxnSp>
          <p:nvCxnSpPr>
            <p:cNvPr id="19" name="Connettore 1 18"/>
            <p:cNvCxnSpPr/>
            <p:nvPr/>
          </p:nvCxnSpPr>
          <p:spPr>
            <a:xfrm flipV="1">
              <a:off x="5220072" y="3200037"/>
              <a:ext cx="360040" cy="849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/>
          <p:cNvGrpSpPr/>
          <p:nvPr/>
        </p:nvGrpSpPr>
        <p:grpSpPr>
          <a:xfrm>
            <a:off x="5220072" y="4149080"/>
            <a:ext cx="2016224" cy="1188132"/>
            <a:chOff x="5220072" y="4149080"/>
            <a:chExt cx="2016224" cy="1188132"/>
          </a:xfrm>
        </p:grpSpPr>
        <p:sp>
          <p:nvSpPr>
            <p:cNvPr id="15" name="Rettangolo 14"/>
            <p:cNvSpPr/>
            <p:nvPr/>
          </p:nvSpPr>
          <p:spPr>
            <a:xfrm>
              <a:off x="5580112" y="4401108"/>
              <a:ext cx="165618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12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AWARENESS</a:t>
              </a:r>
            </a:p>
          </p:txBody>
        </p:sp>
        <p:cxnSp>
          <p:nvCxnSpPr>
            <p:cNvPr id="22" name="Connettore 1 21"/>
            <p:cNvCxnSpPr/>
            <p:nvPr/>
          </p:nvCxnSpPr>
          <p:spPr>
            <a:xfrm>
              <a:off x="5220072" y="4149080"/>
              <a:ext cx="504056" cy="3600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29"/>
          <p:cNvGrpSpPr/>
          <p:nvPr/>
        </p:nvGrpSpPr>
        <p:grpSpPr>
          <a:xfrm>
            <a:off x="2843808" y="4149080"/>
            <a:ext cx="1656184" cy="1446770"/>
            <a:chOff x="2843808" y="4149080"/>
            <a:chExt cx="1656184" cy="1446770"/>
          </a:xfrm>
        </p:grpSpPr>
        <p:sp>
          <p:nvSpPr>
            <p:cNvPr id="13" name="Rettangolo 12"/>
            <p:cNvSpPr/>
            <p:nvPr/>
          </p:nvSpPr>
          <p:spPr>
            <a:xfrm>
              <a:off x="2843808" y="4659746"/>
              <a:ext cx="165618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12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ARCHIVING</a:t>
              </a:r>
            </a:p>
          </p:txBody>
        </p:sp>
        <p:cxnSp>
          <p:nvCxnSpPr>
            <p:cNvPr id="24" name="Connettore 1 23"/>
            <p:cNvCxnSpPr>
              <a:stCxn id="6" idx="2"/>
              <a:endCxn id="13" idx="0"/>
            </p:cNvCxnSpPr>
            <p:nvPr/>
          </p:nvCxnSpPr>
          <p:spPr>
            <a:xfrm flipH="1">
              <a:off x="3671900" y="4149080"/>
              <a:ext cx="828092" cy="51066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1259632" y="3060334"/>
            <a:ext cx="2520280" cy="936104"/>
            <a:chOff x="1259632" y="3060334"/>
            <a:chExt cx="2520280" cy="936104"/>
          </a:xfrm>
        </p:grpSpPr>
        <p:sp>
          <p:nvSpPr>
            <p:cNvPr id="12" name="Rettangolo 11"/>
            <p:cNvSpPr/>
            <p:nvPr/>
          </p:nvSpPr>
          <p:spPr>
            <a:xfrm>
              <a:off x="1259632" y="3060334"/>
              <a:ext cx="165618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12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REWARD</a:t>
              </a:r>
            </a:p>
          </p:txBody>
        </p:sp>
        <p:cxnSp>
          <p:nvCxnSpPr>
            <p:cNvPr id="26" name="Connettore 1 25"/>
            <p:cNvCxnSpPr>
              <a:stCxn id="12" idx="3"/>
              <a:endCxn id="6" idx="1"/>
            </p:cNvCxnSpPr>
            <p:nvPr/>
          </p:nvCxnSpPr>
          <p:spPr>
            <a:xfrm>
              <a:off x="2915816" y="3528386"/>
              <a:ext cx="864096" cy="1886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r="10625" b="6883"/>
          <a:stretch/>
        </p:blipFill>
        <p:spPr>
          <a:xfrm>
            <a:off x="3707904" y="2317427"/>
            <a:ext cx="1634480" cy="23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51524" y="-99395"/>
            <a:ext cx="7499177" cy="868954"/>
          </a:xfrm>
        </p:spPr>
        <p:txBody>
          <a:bodyPr anchorCtr="0"/>
          <a:lstStyle/>
          <a:p>
            <a:pPr lvl="0" algn="l"/>
            <a:r>
              <a:rPr lang="it-IT">
                <a:solidFill>
                  <a:srgbClr val="FFFFFF"/>
                </a:solidFill>
              </a:rPr>
              <a:t>Contorni più sfumati…</a:t>
            </a:r>
          </a:p>
        </p:txBody>
      </p:sp>
      <p:grpSp>
        <p:nvGrpSpPr>
          <p:cNvPr id="3" name="Gruppo 6"/>
          <p:cNvGrpSpPr/>
          <p:nvPr/>
        </p:nvGrpSpPr>
        <p:grpSpPr>
          <a:xfrm>
            <a:off x="35497" y="216246"/>
            <a:ext cx="9036493" cy="6493794"/>
            <a:chOff x="35497" y="216246"/>
            <a:chExt cx="9036493" cy="6493794"/>
          </a:xfrm>
        </p:grpSpPr>
        <p:pic>
          <p:nvPicPr>
            <p:cNvPr id="4" name="Picture 2" descr="http://previews.figshare.com/1863601/860/p_01.png"/>
            <p:cNvPicPr>
              <a:picLocks noChangeAspect="1"/>
            </p:cNvPicPr>
            <p:nvPr/>
          </p:nvPicPr>
          <p:blipFill>
            <a:blip r:embed="rId3" cstate="print"/>
            <a:srcRect r="1569" b="870"/>
            <a:stretch>
              <a:fillRect/>
            </a:stretch>
          </p:blipFill>
          <p:spPr>
            <a:xfrm>
              <a:off x="35497" y="216246"/>
              <a:ext cx="9036493" cy="64937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CasellaDiTesto 8"/>
            <p:cNvSpPr txBox="1"/>
            <p:nvPr/>
          </p:nvSpPr>
          <p:spPr>
            <a:xfrm>
              <a:off x="1345292" y="6463820"/>
              <a:ext cx="6577443" cy="246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http://figshare.com/articles/101_Innovations_in_Scholarly_Communication_the_Changing_Research_Workflow/1286826</a:t>
              </a:r>
            </a:p>
          </p:txBody>
        </p:sp>
      </p:grpSp>
      <p:grpSp>
        <p:nvGrpSpPr>
          <p:cNvPr id="6" name="Gruppo 18"/>
          <p:cNvGrpSpPr/>
          <p:nvPr/>
        </p:nvGrpSpPr>
        <p:grpSpPr>
          <a:xfrm>
            <a:off x="2059457" y="782113"/>
            <a:ext cx="7006626" cy="3287432"/>
            <a:chOff x="2059457" y="782113"/>
            <a:chExt cx="7006626" cy="3287432"/>
          </a:xfrm>
        </p:grpSpPr>
        <p:pic>
          <p:nvPicPr>
            <p:cNvPr id="7" name="Immagine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9457" y="782113"/>
              <a:ext cx="7006626" cy="3287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ttangolo arrotondato 12"/>
            <p:cNvSpPr/>
            <p:nvPr/>
          </p:nvSpPr>
          <p:spPr>
            <a:xfrm>
              <a:off x="6145581" y="1469587"/>
              <a:ext cx="854186" cy="22310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38103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ttangolo arrotondato 13"/>
            <p:cNvSpPr/>
            <p:nvPr/>
          </p:nvSpPr>
          <p:spPr>
            <a:xfrm>
              <a:off x="7127565" y="1469587"/>
              <a:ext cx="854186" cy="22310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38103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ttangolo arrotondato 14"/>
            <p:cNvSpPr/>
            <p:nvPr/>
          </p:nvSpPr>
          <p:spPr>
            <a:xfrm>
              <a:off x="3171953" y="2425830"/>
              <a:ext cx="908035" cy="25920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38103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tangolo arrotondato 15"/>
            <p:cNvSpPr/>
            <p:nvPr/>
          </p:nvSpPr>
          <p:spPr>
            <a:xfrm>
              <a:off x="6169337" y="3403698"/>
              <a:ext cx="854186" cy="22310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38103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ttangolo arrotondato 16"/>
            <p:cNvSpPr/>
            <p:nvPr/>
          </p:nvSpPr>
          <p:spPr>
            <a:xfrm>
              <a:off x="3225811" y="3322819"/>
              <a:ext cx="854186" cy="32512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38103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ttangolo arrotondato 17"/>
            <p:cNvSpPr/>
            <p:nvPr/>
          </p:nvSpPr>
          <p:spPr>
            <a:xfrm>
              <a:off x="7127565" y="2749646"/>
              <a:ext cx="854186" cy="29140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38103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uppo 9"/>
          <p:cNvGrpSpPr/>
          <p:nvPr/>
        </p:nvGrpSpPr>
        <p:grpSpPr>
          <a:xfrm>
            <a:off x="2627784" y="2816708"/>
            <a:ext cx="4163930" cy="2505675"/>
            <a:chOff x="2627784" y="2816708"/>
            <a:chExt cx="4163930" cy="2505675"/>
          </a:xfrm>
        </p:grpSpPr>
        <p:pic>
          <p:nvPicPr>
            <p:cNvPr id="15" name="Immagine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7784" y="2816708"/>
              <a:ext cx="4163930" cy="2505675"/>
            </a:xfrm>
            <a:prstGeom prst="rect">
              <a:avLst/>
            </a:prstGeom>
            <a:noFill/>
            <a:ln>
              <a:noFill/>
            </a:ln>
            <a:effectLst>
              <a:outerShdw dist="139699" dir="2700000" algn="tl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tangolo arrotondato 11"/>
            <p:cNvSpPr/>
            <p:nvPr/>
          </p:nvSpPr>
          <p:spPr>
            <a:xfrm>
              <a:off x="3059829" y="4680027"/>
              <a:ext cx="3186610" cy="43204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6200000"/>
            </a:gradFill>
            <a:ln>
              <a:noFill/>
              <a:prstDash val="solid"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https://101innovations.wordpress.com/</a:t>
              </a:r>
            </a:p>
          </p:txBody>
        </p:sp>
      </p:grpSp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512" y="1772816"/>
            <a:ext cx="63403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/>
          <a:srcRect l="27235" t="24120" r="1093"/>
          <a:stretch/>
        </p:blipFill>
        <p:spPr>
          <a:xfrm>
            <a:off x="179512" y="5202111"/>
            <a:ext cx="4889103" cy="153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349387"/>
            <a:ext cx="5011354" cy="70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1123" y="3577108"/>
            <a:ext cx="5693842" cy="62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744" y="2820753"/>
            <a:ext cx="5976665" cy="530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1835443"/>
            <a:ext cx="5897215" cy="76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43000"/>
          </a:xfrm>
        </p:spPr>
        <p:txBody>
          <a:bodyPr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Comunicazione scientifica, ovvero…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370B7BDF-0035-4801-BDB5-EB2CB54DB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42" y="897597"/>
            <a:ext cx="8718036" cy="490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8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83568" y="5733256"/>
            <a:ext cx="763284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paghiamo gli editori commerciali perché mettano sotto chiave il nostro contenuto…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07504" y="836712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Comunicazione scientifica oggi, ovvero…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="" xmlns:a16="http://schemas.microsoft.com/office/drawing/2014/main" id="{2CB2941B-352B-4A03-B599-721C1793221E}"/>
              </a:ext>
            </a:extLst>
          </p:cNvPr>
          <p:cNvGrpSpPr/>
          <p:nvPr/>
        </p:nvGrpSpPr>
        <p:grpSpPr>
          <a:xfrm>
            <a:off x="183669" y="2789165"/>
            <a:ext cx="5139146" cy="2085013"/>
            <a:chOff x="838010" y="2461994"/>
            <a:chExt cx="5139146" cy="2085013"/>
          </a:xfrm>
        </p:grpSpPr>
        <p:pic>
          <p:nvPicPr>
            <p:cNvPr id="3" name="Immagine 2">
              <a:extLst>
                <a:ext uri="{FF2B5EF4-FFF2-40B4-BE49-F238E27FC236}">
                  <a16:creationId xmlns="" xmlns:a16="http://schemas.microsoft.com/office/drawing/2014/main" id="{9A9DBA9E-1A6F-4E5A-9014-689EFABA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010" y="2461994"/>
              <a:ext cx="3743268" cy="2085013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="" xmlns:a16="http://schemas.microsoft.com/office/drawing/2014/main" id="{0B41EA13-B602-4416-8855-4386C9E1498E}"/>
                </a:ext>
              </a:extLst>
            </p:cNvPr>
            <p:cNvSpPr/>
            <p:nvPr/>
          </p:nvSpPr>
          <p:spPr>
            <a:xfrm>
              <a:off x="1405156" y="4300786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 err="1"/>
                <a:t>Jon</a:t>
              </a:r>
              <a:r>
                <a:rPr lang="it-IT" sz="1000" dirty="0"/>
                <a:t> </a:t>
              </a:r>
              <a:r>
                <a:rPr lang="it-IT" sz="1000" dirty="0" err="1"/>
                <a:t>Tennant</a:t>
              </a:r>
              <a:r>
                <a:rPr lang="it-IT" sz="1000" dirty="0"/>
                <a:t>, </a:t>
              </a:r>
              <a:r>
                <a:rPr lang="it-IT" sz="1000" dirty="0" err="1">
                  <a:hlinkClick r:id="rId4"/>
                </a:rPr>
                <a:t>Barriers</a:t>
              </a:r>
              <a:r>
                <a:rPr lang="it-IT" sz="1000" dirty="0">
                  <a:hlinkClick r:id="rId4"/>
                </a:rPr>
                <a:t> for </a:t>
              </a:r>
              <a:r>
                <a:rPr lang="it-IT" sz="1000" dirty="0" err="1">
                  <a:hlinkClick r:id="rId4"/>
                </a:rPr>
                <a:t>young</a:t>
              </a:r>
              <a:r>
                <a:rPr lang="it-IT" sz="1000" dirty="0">
                  <a:hlinkClick r:id="rId4"/>
                </a:rPr>
                <a:t> </a:t>
              </a:r>
              <a:r>
                <a:rPr lang="it-IT" sz="1000" dirty="0" err="1">
                  <a:hlinkClick r:id="rId4"/>
                </a:rPr>
                <a:t>researchers</a:t>
              </a:r>
              <a:r>
                <a:rPr lang="it-IT" sz="1000" dirty="0"/>
                <a:t>, 7 </a:t>
              </a:r>
              <a:r>
                <a:rPr lang="it-IT" sz="1000" dirty="0" err="1"/>
                <a:t>Sept</a:t>
              </a:r>
              <a:r>
                <a:rPr lang="it-IT" sz="1000" dirty="0"/>
                <a:t> 2017</a:t>
              </a: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CCFC396-CE0B-48A7-8223-F6382999F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43" b="21798"/>
          <a:stretch/>
        </p:blipFill>
        <p:spPr>
          <a:xfrm>
            <a:off x="4697834" y="1746003"/>
            <a:ext cx="4337109" cy="367328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l="9889" t="48862" r="31442" b="8480"/>
          <a:stretch/>
        </p:blipFill>
        <p:spPr>
          <a:xfrm>
            <a:off x="3986972" y="1979531"/>
            <a:ext cx="5199505" cy="32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Tema di Office">
  <a:themeElements>
    <a:clrScheme name="Personalizzato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26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i Offic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_Tema di Offic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4046</TotalTime>
  <Words>732</Words>
  <Application>Microsoft Office PowerPoint</Application>
  <PresentationFormat>Presentazione su schermo (4:3)</PresentationFormat>
  <Paragraphs>120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10</vt:i4>
      </vt:variant>
      <vt:variant>
        <vt:lpstr>Titoli diapositive</vt:lpstr>
      </vt:variant>
      <vt:variant>
        <vt:i4>29</vt:i4>
      </vt:variant>
    </vt:vector>
  </HeadingPairs>
  <TitlesOfParts>
    <vt:vector size="43" baseType="lpstr">
      <vt:lpstr>Arial</vt:lpstr>
      <vt:lpstr>Calibri</vt:lpstr>
      <vt:lpstr>Calibri Light</vt:lpstr>
      <vt:lpstr>Wingdings 2</vt:lpstr>
      <vt:lpstr>Tema di Office</vt:lpstr>
      <vt:lpstr>6_Office Theme</vt:lpstr>
      <vt:lpstr>12_Tema di Office</vt:lpstr>
      <vt:lpstr>4_Tema di Office</vt:lpstr>
      <vt:lpstr>1_Office Theme</vt:lpstr>
      <vt:lpstr>Office Theme</vt:lpstr>
      <vt:lpstr>5_Tema di Office</vt:lpstr>
      <vt:lpstr>20_Tema di Office</vt:lpstr>
      <vt:lpstr>6_Tema di Office</vt:lpstr>
      <vt:lpstr>4_Office Theme</vt:lpstr>
      <vt:lpstr>Comunicare la scienza oggi Open Access, Open Science: un altro mondo possibile  Elena Giglia</vt:lpstr>
      <vt:lpstr>Sarò breve…</vt:lpstr>
      <vt:lpstr>Qualcosa da portare via</vt:lpstr>
      <vt:lpstr>Open Access? Open Science? …concetti ancora «stranieri», ma forse basta conoscerli meglio…</vt:lpstr>
      <vt:lpstr>Comunicazione scientifica è …</vt:lpstr>
      <vt:lpstr>Comunicazione scientifica: le funzioni</vt:lpstr>
      <vt:lpstr>Contorni più sfumati…</vt:lpstr>
      <vt:lpstr>Comunicazione scientifica, ovvero…</vt:lpstr>
      <vt:lpstr>Comunicazione scientifica oggi, ovvero…</vt:lpstr>
      <vt:lpstr>… se no, non esisterebbe Sci-Hub</vt:lpstr>
      <vt:lpstr>… ma, almeno, funziona?</vt:lpstr>
      <vt:lpstr>… la rapidità di pubblicazione?</vt:lpstr>
      <vt:lpstr>… e la garanzia della peer review?</vt:lpstr>
      <vt:lpstr>Presentazione standard di PowerPoint</vt:lpstr>
      <vt:lpstr>Presentazione standard di PowerPoint</vt:lpstr>
      <vt:lpstr>… e il prestigio dell’Impact Factor? / 2</vt:lpstr>
      <vt:lpstr>… e la valutazione? «Ossessione»</vt:lpstr>
      <vt:lpstr>… e la riproducibilità? / 1</vt:lpstr>
      <vt:lpstr>… e la riproducibilità? / 2</vt:lpstr>
      <vt:lpstr>Presentazione standard di PowerPoint</vt:lpstr>
      <vt:lpstr>…l’efficacia?</vt:lpstr>
      <vt:lpstr>… e l’efficacia? / 2</vt:lpstr>
      <vt:lpstr>[Qualità e prezzo non correlano]</vt:lpstr>
      <vt:lpstr>Oligopolio? Monopolio…</vt:lpstr>
      <vt:lpstr>… ma… la comunicazione scientifica è un mercato?</vt:lpstr>
      <vt:lpstr>Competizione = doping</vt:lpstr>
      <vt:lpstr>Presentazione standard di PowerPoint</vt:lpstr>
      <vt:lpstr>…intanto, in Europa…</vt:lpstr>
      <vt:lpstr>… buon lavoro! elena.giglia@unito.it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Elena Giglia</cp:lastModifiedBy>
  <cp:revision>144</cp:revision>
  <dcterms:created xsi:type="dcterms:W3CDTF">2016-09-25T07:18:00Z</dcterms:created>
  <dcterms:modified xsi:type="dcterms:W3CDTF">2017-09-27T06:41:51Z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standard&amp;commercial=y&amp;derivatives=sa&amp;jurisdiction=</vt:lpwstr>
  </property>
  <property fmtid="{D5CDD505-2E9C-101B-9397-08002B2CF9AE}" pid="3" name="CreativeCommonsLicenseURL">
    <vt:lpwstr>http://creativecommons.org/licenses/by-sa/4.0/</vt:lpwstr>
  </property>
  <property fmtid="{D5CDD505-2E9C-101B-9397-08002B2CF9AE}" pid="4" name="CreativeCommonsLicenseXml">
    <vt:lpwstr>&lt;?xml version="1.0" encoding="utf-8"?&gt;&lt;result&gt;&lt;license-uri&gt;http://creativecommons.org/licenses/by-sa/4.0/&lt;/license-uri&gt;&lt;license-name&gt;Attribution-ShareAlike 4.0 International&lt;/license-name&gt;&lt;deprecated&gt;false&lt;/deprecated&gt;&lt;rdf&gt;&lt;rdf:RDF xmlns="http://creativec</vt:lpwstr>
  </property>
</Properties>
</file>