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4" r:id="rId3"/>
    <p:sldId id="269" r:id="rId4"/>
    <p:sldId id="270" r:id="rId5"/>
    <p:sldId id="257" r:id="rId6"/>
    <p:sldId id="271" r:id="rId7"/>
    <p:sldId id="272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3" r:id="rId20"/>
    <p:sldId id="275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3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B03769-63C1-4C3D-9EF0-997B44B02B2B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0E69DA8D-3048-417F-9636-78F1F65672D6}">
      <dgm:prSet/>
      <dgm:spPr/>
      <dgm:t>
        <a:bodyPr/>
        <a:lstStyle/>
        <a:p>
          <a:r>
            <a:rPr lang="it-IT"/>
            <a:t>Favorisce la reperibilità dei testi</a:t>
          </a:r>
          <a:endParaRPr lang="en-US"/>
        </a:p>
      </dgm:t>
    </dgm:pt>
    <dgm:pt modelId="{E472011B-CEA5-4C41-B010-9D53C48BD55F}" type="parTrans" cxnId="{C1C687A7-EE3C-4D67-965C-2EF9D9B8C167}">
      <dgm:prSet/>
      <dgm:spPr/>
      <dgm:t>
        <a:bodyPr/>
        <a:lstStyle/>
        <a:p>
          <a:endParaRPr lang="en-US"/>
        </a:p>
      </dgm:t>
    </dgm:pt>
    <dgm:pt modelId="{4566FA74-1A8B-489A-AE1E-07A0B131F1A8}" type="sibTrans" cxnId="{C1C687A7-EE3C-4D67-965C-2EF9D9B8C167}">
      <dgm:prSet/>
      <dgm:spPr/>
      <dgm:t>
        <a:bodyPr/>
        <a:lstStyle/>
        <a:p>
          <a:endParaRPr lang="en-US"/>
        </a:p>
      </dgm:t>
    </dgm:pt>
    <dgm:pt modelId="{382EAA23-1539-4BC8-913E-866E492E8FE6}">
      <dgm:prSet/>
      <dgm:spPr/>
      <dgm:t>
        <a:bodyPr/>
        <a:lstStyle/>
        <a:p>
          <a:r>
            <a:rPr lang="it-IT"/>
            <a:t>Ma anche la tracciabilità e la legalità degli usi che ne vengono fatti</a:t>
          </a:r>
          <a:endParaRPr lang="en-US"/>
        </a:p>
      </dgm:t>
    </dgm:pt>
    <dgm:pt modelId="{195E7FCE-03F6-47BE-91D5-C9B3746A9E4E}" type="parTrans" cxnId="{54F837D0-3FAF-4765-848C-46DF442EC21B}">
      <dgm:prSet/>
      <dgm:spPr/>
      <dgm:t>
        <a:bodyPr/>
        <a:lstStyle/>
        <a:p>
          <a:endParaRPr lang="en-US"/>
        </a:p>
      </dgm:t>
    </dgm:pt>
    <dgm:pt modelId="{4E3B7DAB-54D9-4CEC-B8A9-B625F04E87EE}" type="sibTrans" cxnId="{54F837D0-3FAF-4765-848C-46DF442EC21B}">
      <dgm:prSet/>
      <dgm:spPr/>
      <dgm:t>
        <a:bodyPr/>
        <a:lstStyle/>
        <a:p>
          <a:endParaRPr lang="en-US"/>
        </a:p>
      </dgm:t>
    </dgm:pt>
    <dgm:pt modelId="{8E3631D1-7461-40D8-8FBC-0C73F7EB67E5}" type="pres">
      <dgm:prSet presAssocID="{B8B03769-63C1-4C3D-9EF0-997B44B02B2B}" presName="linear" presStyleCnt="0">
        <dgm:presLayoutVars>
          <dgm:animLvl val="lvl"/>
          <dgm:resizeHandles val="exact"/>
        </dgm:presLayoutVars>
      </dgm:prSet>
      <dgm:spPr/>
    </dgm:pt>
    <dgm:pt modelId="{7BBE6BD0-0AF0-4981-8385-1DE4BFF686CB}" type="pres">
      <dgm:prSet presAssocID="{0E69DA8D-3048-417F-9636-78F1F65672D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4C86D70-917C-41C3-BDF9-FFEE37B22BD8}" type="pres">
      <dgm:prSet presAssocID="{4566FA74-1A8B-489A-AE1E-07A0B131F1A8}" presName="spacer" presStyleCnt="0"/>
      <dgm:spPr/>
    </dgm:pt>
    <dgm:pt modelId="{9059DC95-575D-4A77-9D24-FB79EC4A6164}" type="pres">
      <dgm:prSet presAssocID="{382EAA23-1539-4BC8-913E-866E492E8FE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FACBC71-0F49-4A76-B92B-A419D539412F}" type="presOf" srcId="{382EAA23-1539-4BC8-913E-866E492E8FE6}" destId="{9059DC95-575D-4A77-9D24-FB79EC4A6164}" srcOrd="0" destOrd="0" presId="urn:microsoft.com/office/officeart/2005/8/layout/vList2"/>
    <dgm:cxn modelId="{3C3050A5-48CB-4B87-AFD2-2885A6B0CE42}" type="presOf" srcId="{0E69DA8D-3048-417F-9636-78F1F65672D6}" destId="{7BBE6BD0-0AF0-4981-8385-1DE4BFF686CB}" srcOrd="0" destOrd="0" presId="urn:microsoft.com/office/officeart/2005/8/layout/vList2"/>
    <dgm:cxn modelId="{C1C687A7-EE3C-4D67-965C-2EF9D9B8C167}" srcId="{B8B03769-63C1-4C3D-9EF0-997B44B02B2B}" destId="{0E69DA8D-3048-417F-9636-78F1F65672D6}" srcOrd="0" destOrd="0" parTransId="{E472011B-CEA5-4C41-B010-9D53C48BD55F}" sibTransId="{4566FA74-1A8B-489A-AE1E-07A0B131F1A8}"/>
    <dgm:cxn modelId="{54F837D0-3FAF-4765-848C-46DF442EC21B}" srcId="{B8B03769-63C1-4C3D-9EF0-997B44B02B2B}" destId="{382EAA23-1539-4BC8-913E-866E492E8FE6}" srcOrd="1" destOrd="0" parTransId="{195E7FCE-03F6-47BE-91D5-C9B3746A9E4E}" sibTransId="{4E3B7DAB-54D9-4CEC-B8A9-B625F04E87EE}"/>
    <dgm:cxn modelId="{00622DF0-A12D-4E8B-927D-2100AC1AA28A}" type="presOf" srcId="{B8B03769-63C1-4C3D-9EF0-997B44B02B2B}" destId="{8E3631D1-7461-40D8-8FBC-0C73F7EB67E5}" srcOrd="0" destOrd="0" presId="urn:microsoft.com/office/officeart/2005/8/layout/vList2"/>
    <dgm:cxn modelId="{9EC026CD-59D2-4A53-BC9A-E9A33A85614C}" type="presParOf" srcId="{8E3631D1-7461-40D8-8FBC-0C73F7EB67E5}" destId="{7BBE6BD0-0AF0-4981-8385-1DE4BFF686CB}" srcOrd="0" destOrd="0" presId="urn:microsoft.com/office/officeart/2005/8/layout/vList2"/>
    <dgm:cxn modelId="{38ED693E-4057-4808-AC9C-2BAC4DB10217}" type="presParOf" srcId="{8E3631D1-7461-40D8-8FBC-0C73F7EB67E5}" destId="{E4C86D70-917C-41C3-BDF9-FFEE37B22BD8}" srcOrd="1" destOrd="0" presId="urn:microsoft.com/office/officeart/2005/8/layout/vList2"/>
    <dgm:cxn modelId="{5785062F-B692-4A25-9ED0-86A884B18C65}" type="presParOf" srcId="{8E3631D1-7461-40D8-8FBC-0C73F7EB67E5}" destId="{9059DC95-575D-4A77-9D24-FB79EC4A616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A36E20-0B9B-4001-A7B1-0DEF6B20FC1D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2C2DCEEC-4BBB-450A-A985-CD88A866558C}">
      <dgm:prSet/>
      <dgm:spPr/>
      <dgm:t>
        <a:bodyPr/>
        <a:lstStyle/>
        <a:p>
          <a:r>
            <a:rPr lang="it-IT" dirty="0"/>
            <a:t>Permette di raccogliere e attribuire in maniera certa le citazioni ad un </a:t>
          </a:r>
          <a:r>
            <a:rPr lang="it-IT" b="1" dirty="0"/>
            <a:t>autore </a:t>
          </a:r>
          <a:r>
            <a:rPr lang="it-IT" dirty="0"/>
            <a:t>e al </a:t>
          </a:r>
          <a:r>
            <a:rPr lang="it-IT" b="1" dirty="0"/>
            <a:t>suo testo </a:t>
          </a:r>
          <a:r>
            <a:rPr lang="it-IT" dirty="0"/>
            <a:t>e alla sua </a:t>
          </a:r>
          <a:r>
            <a:rPr lang="it-IT" b="1" dirty="0"/>
            <a:t>istituzione</a:t>
          </a:r>
          <a:endParaRPr lang="en-US" b="1" dirty="0"/>
        </a:p>
      </dgm:t>
    </dgm:pt>
    <dgm:pt modelId="{7E64E74C-0342-4D6B-B67D-1DB51F2F4577}" type="parTrans" cxnId="{5E1DF11D-4DF1-4E1F-BE90-F63EDF97DBE4}">
      <dgm:prSet/>
      <dgm:spPr/>
      <dgm:t>
        <a:bodyPr/>
        <a:lstStyle/>
        <a:p>
          <a:endParaRPr lang="en-US"/>
        </a:p>
      </dgm:t>
    </dgm:pt>
    <dgm:pt modelId="{0B3CEF5F-D435-48B4-B195-175F0532C6B1}" type="sibTrans" cxnId="{5E1DF11D-4DF1-4E1F-BE90-F63EDF97DBE4}">
      <dgm:prSet/>
      <dgm:spPr/>
      <dgm:t>
        <a:bodyPr/>
        <a:lstStyle/>
        <a:p>
          <a:endParaRPr lang="en-US"/>
        </a:p>
      </dgm:t>
    </dgm:pt>
    <dgm:pt modelId="{44881F08-BBD3-47CE-9E04-4E4C80376926}">
      <dgm:prSet/>
      <dgm:spPr/>
      <dgm:t>
        <a:bodyPr/>
        <a:lstStyle/>
        <a:p>
          <a:r>
            <a:rPr lang="it-IT" dirty="0"/>
            <a:t>Permette anche la raccolta di altri tipi di citazione come quelle </a:t>
          </a:r>
          <a:r>
            <a:rPr lang="it-IT" b="1" dirty="0" err="1"/>
            <a:t>altmetriche</a:t>
          </a:r>
          <a:endParaRPr lang="en-US" b="1" dirty="0"/>
        </a:p>
      </dgm:t>
    </dgm:pt>
    <dgm:pt modelId="{05568DBB-FE24-4BE1-B311-8398FE556138}" type="parTrans" cxnId="{86847564-B2A3-47F4-A563-BDC88E9D7D2A}">
      <dgm:prSet/>
      <dgm:spPr/>
      <dgm:t>
        <a:bodyPr/>
        <a:lstStyle/>
        <a:p>
          <a:endParaRPr lang="en-US"/>
        </a:p>
      </dgm:t>
    </dgm:pt>
    <dgm:pt modelId="{F8C75024-66C8-4D9C-BD6A-A3BB5E62750C}" type="sibTrans" cxnId="{86847564-B2A3-47F4-A563-BDC88E9D7D2A}">
      <dgm:prSet/>
      <dgm:spPr/>
      <dgm:t>
        <a:bodyPr/>
        <a:lstStyle/>
        <a:p>
          <a:endParaRPr lang="en-US"/>
        </a:p>
      </dgm:t>
    </dgm:pt>
    <dgm:pt modelId="{62826275-A732-4967-A424-E667EA8E0C93}" type="pres">
      <dgm:prSet presAssocID="{60A36E20-0B9B-4001-A7B1-0DEF6B20FC1D}" presName="vert0" presStyleCnt="0">
        <dgm:presLayoutVars>
          <dgm:dir/>
          <dgm:animOne val="branch"/>
          <dgm:animLvl val="lvl"/>
        </dgm:presLayoutVars>
      </dgm:prSet>
      <dgm:spPr/>
    </dgm:pt>
    <dgm:pt modelId="{FE16F972-1D9B-472E-9E73-7E6E83FEA404}" type="pres">
      <dgm:prSet presAssocID="{2C2DCEEC-4BBB-450A-A985-CD88A866558C}" presName="thickLine" presStyleLbl="alignNode1" presStyleIdx="0" presStyleCnt="2"/>
      <dgm:spPr/>
    </dgm:pt>
    <dgm:pt modelId="{F34098F4-C6E2-4C44-AC31-AAE463BA803D}" type="pres">
      <dgm:prSet presAssocID="{2C2DCEEC-4BBB-450A-A985-CD88A866558C}" presName="horz1" presStyleCnt="0"/>
      <dgm:spPr/>
    </dgm:pt>
    <dgm:pt modelId="{76AF581E-182A-492D-AA04-CBBF45BEFA35}" type="pres">
      <dgm:prSet presAssocID="{2C2DCEEC-4BBB-450A-A985-CD88A866558C}" presName="tx1" presStyleLbl="revTx" presStyleIdx="0" presStyleCnt="2"/>
      <dgm:spPr/>
    </dgm:pt>
    <dgm:pt modelId="{DEAB041F-5F2C-4CCF-85C9-224FABF6B177}" type="pres">
      <dgm:prSet presAssocID="{2C2DCEEC-4BBB-450A-A985-CD88A866558C}" presName="vert1" presStyleCnt="0"/>
      <dgm:spPr/>
    </dgm:pt>
    <dgm:pt modelId="{AB49F3B3-0921-4BDE-A960-223B70549D83}" type="pres">
      <dgm:prSet presAssocID="{44881F08-BBD3-47CE-9E04-4E4C80376926}" presName="thickLine" presStyleLbl="alignNode1" presStyleIdx="1" presStyleCnt="2"/>
      <dgm:spPr/>
    </dgm:pt>
    <dgm:pt modelId="{80BD82CE-60DF-41B5-825E-D0E9EB9D70D6}" type="pres">
      <dgm:prSet presAssocID="{44881F08-BBD3-47CE-9E04-4E4C80376926}" presName="horz1" presStyleCnt="0"/>
      <dgm:spPr/>
    </dgm:pt>
    <dgm:pt modelId="{58D36E0C-36C1-4AC9-96D1-96FD7EF57538}" type="pres">
      <dgm:prSet presAssocID="{44881F08-BBD3-47CE-9E04-4E4C80376926}" presName="tx1" presStyleLbl="revTx" presStyleIdx="1" presStyleCnt="2"/>
      <dgm:spPr/>
    </dgm:pt>
    <dgm:pt modelId="{767777E9-C2F7-4D1D-B6C7-2BC698CDF39A}" type="pres">
      <dgm:prSet presAssocID="{44881F08-BBD3-47CE-9E04-4E4C80376926}" presName="vert1" presStyleCnt="0"/>
      <dgm:spPr/>
    </dgm:pt>
  </dgm:ptLst>
  <dgm:cxnLst>
    <dgm:cxn modelId="{5E1DF11D-4DF1-4E1F-BE90-F63EDF97DBE4}" srcId="{60A36E20-0B9B-4001-A7B1-0DEF6B20FC1D}" destId="{2C2DCEEC-4BBB-450A-A985-CD88A866558C}" srcOrd="0" destOrd="0" parTransId="{7E64E74C-0342-4D6B-B67D-1DB51F2F4577}" sibTransId="{0B3CEF5F-D435-48B4-B195-175F0532C6B1}"/>
    <dgm:cxn modelId="{86847564-B2A3-47F4-A563-BDC88E9D7D2A}" srcId="{60A36E20-0B9B-4001-A7B1-0DEF6B20FC1D}" destId="{44881F08-BBD3-47CE-9E04-4E4C80376926}" srcOrd="1" destOrd="0" parTransId="{05568DBB-FE24-4BE1-B311-8398FE556138}" sibTransId="{F8C75024-66C8-4D9C-BD6A-A3BB5E62750C}"/>
    <dgm:cxn modelId="{83BF0799-B20B-4E8D-A6EF-77303A219033}" type="presOf" srcId="{44881F08-BBD3-47CE-9E04-4E4C80376926}" destId="{58D36E0C-36C1-4AC9-96D1-96FD7EF57538}" srcOrd="0" destOrd="0" presId="urn:microsoft.com/office/officeart/2008/layout/LinedList"/>
    <dgm:cxn modelId="{9BD51CA6-7D76-4EFA-A77B-69BD46E051CA}" type="presOf" srcId="{60A36E20-0B9B-4001-A7B1-0DEF6B20FC1D}" destId="{62826275-A732-4967-A424-E667EA8E0C93}" srcOrd="0" destOrd="0" presId="urn:microsoft.com/office/officeart/2008/layout/LinedList"/>
    <dgm:cxn modelId="{AAF675F3-F7B6-44E1-BF62-419F10FC6AF2}" type="presOf" srcId="{2C2DCEEC-4BBB-450A-A985-CD88A866558C}" destId="{76AF581E-182A-492D-AA04-CBBF45BEFA35}" srcOrd="0" destOrd="0" presId="urn:microsoft.com/office/officeart/2008/layout/LinedList"/>
    <dgm:cxn modelId="{303857DE-00CC-4FEC-8D7C-E4A736C7165B}" type="presParOf" srcId="{62826275-A732-4967-A424-E667EA8E0C93}" destId="{FE16F972-1D9B-472E-9E73-7E6E83FEA404}" srcOrd="0" destOrd="0" presId="urn:microsoft.com/office/officeart/2008/layout/LinedList"/>
    <dgm:cxn modelId="{CC5FB7A2-1555-4581-8287-9BAF40A97287}" type="presParOf" srcId="{62826275-A732-4967-A424-E667EA8E0C93}" destId="{F34098F4-C6E2-4C44-AC31-AAE463BA803D}" srcOrd="1" destOrd="0" presId="urn:microsoft.com/office/officeart/2008/layout/LinedList"/>
    <dgm:cxn modelId="{0FEF14B9-AFA9-43B6-B2D2-A89274D26165}" type="presParOf" srcId="{F34098F4-C6E2-4C44-AC31-AAE463BA803D}" destId="{76AF581E-182A-492D-AA04-CBBF45BEFA35}" srcOrd="0" destOrd="0" presId="urn:microsoft.com/office/officeart/2008/layout/LinedList"/>
    <dgm:cxn modelId="{D14504C2-D849-41D1-9C94-3F707A297C29}" type="presParOf" srcId="{F34098F4-C6E2-4C44-AC31-AAE463BA803D}" destId="{DEAB041F-5F2C-4CCF-85C9-224FABF6B177}" srcOrd="1" destOrd="0" presId="urn:microsoft.com/office/officeart/2008/layout/LinedList"/>
    <dgm:cxn modelId="{7EB4D4C2-37EF-4757-A3DC-44C3337BD75B}" type="presParOf" srcId="{62826275-A732-4967-A424-E667EA8E0C93}" destId="{AB49F3B3-0921-4BDE-A960-223B70549D83}" srcOrd="2" destOrd="0" presId="urn:microsoft.com/office/officeart/2008/layout/LinedList"/>
    <dgm:cxn modelId="{ACD70A80-85D8-450F-BC85-7421015517F6}" type="presParOf" srcId="{62826275-A732-4967-A424-E667EA8E0C93}" destId="{80BD82CE-60DF-41B5-825E-D0E9EB9D70D6}" srcOrd="3" destOrd="0" presId="urn:microsoft.com/office/officeart/2008/layout/LinedList"/>
    <dgm:cxn modelId="{46F3F1AB-E569-436A-9C8B-05C86EFBEBF4}" type="presParOf" srcId="{80BD82CE-60DF-41B5-825E-D0E9EB9D70D6}" destId="{58D36E0C-36C1-4AC9-96D1-96FD7EF57538}" srcOrd="0" destOrd="0" presId="urn:microsoft.com/office/officeart/2008/layout/LinedList"/>
    <dgm:cxn modelId="{45B9C001-FAF8-4A1E-844E-5537444F6EB2}" type="presParOf" srcId="{80BD82CE-60DF-41B5-825E-D0E9EB9D70D6}" destId="{767777E9-C2F7-4D1D-B6C7-2BC698CDF39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E6BD0-0AF0-4981-8385-1DE4BFF686CB}">
      <dsp:nvSpPr>
        <dsp:cNvPr id="0" name=""/>
        <dsp:cNvSpPr/>
      </dsp:nvSpPr>
      <dsp:spPr>
        <a:xfrm>
          <a:off x="0" y="38733"/>
          <a:ext cx="4701779" cy="26926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800" kern="1200"/>
            <a:t>Favorisce la reperibilità dei testi</a:t>
          </a:r>
          <a:endParaRPr lang="en-US" sz="3800" kern="1200"/>
        </a:p>
      </dsp:txBody>
      <dsp:txXfrm>
        <a:off x="131442" y="170175"/>
        <a:ext cx="4438895" cy="2429724"/>
      </dsp:txXfrm>
    </dsp:sp>
    <dsp:sp modelId="{9059DC95-575D-4A77-9D24-FB79EC4A6164}">
      <dsp:nvSpPr>
        <dsp:cNvPr id="0" name=""/>
        <dsp:cNvSpPr/>
      </dsp:nvSpPr>
      <dsp:spPr>
        <a:xfrm>
          <a:off x="0" y="2840782"/>
          <a:ext cx="4701779" cy="26926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800" kern="1200"/>
            <a:t>Ma anche la tracciabilità e la legalità degli usi che ne vengono fatti</a:t>
          </a:r>
          <a:endParaRPr lang="en-US" sz="3800" kern="1200"/>
        </a:p>
      </dsp:txBody>
      <dsp:txXfrm>
        <a:off x="131442" y="2972224"/>
        <a:ext cx="4438895" cy="24297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6F972-1D9B-472E-9E73-7E6E83FEA404}">
      <dsp:nvSpPr>
        <dsp:cNvPr id="0" name=""/>
        <dsp:cNvSpPr/>
      </dsp:nvSpPr>
      <dsp:spPr>
        <a:xfrm>
          <a:off x="0" y="0"/>
          <a:ext cx="470177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AF581E-182A-492D-AA04-CBBF45BEFA35}">
      <dsp:nvSpPr>
        <dsp:cNvPr id="0" name=""/>
        <dsp:cNvSpPr/>
      </dsp:nvSpPr>
      <dsp:spPr>
        <a:xfrm>
          <a:off x="0" y="0"/>
          <a:ext cx="4701779" cy="2786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/>
            <a:t>Permette di raccogliere e attribuire in maniera certa le citazioni ad un </a:t>
          </a:r>
          <a:r>
            <a:rPr lang="it-IT" sz="3600" b="1" kern="1200" dirty="0"/>
            <a:t>autore </a:t>
          </a:r>
          <a:r>
            <a:rPr lang="it-IT" sz="3600" kern="1200" dirty="0"/>
            <a:t>e al </a:t>
          </a:r>
          <a:r>
            <a:rPr lang="it-IT" sz="3600" b="1" kern="1200" dirty="0"/>
            <a:t>suo testo </a:t>
          </a:r>
          <a:r>
            <a:rPr lang="it-IT" sz="3600" kern="1200" dirty="0"/>
            <a:t>e alla sua </a:t>
          </a:r>
          <a:r>
            <a:rPr lang="it-IT" sz="3600" b="1" kern="1200" dirty="0"/>
            <a:t>istituzione</a:t>
          </a:r>
          <a:endParaRPr lang="en-US" sz="3600" b="1" kern="1200" dirty="0"/>
        </a:p>
      </dsp:txBody>
      <dsp:txXfrm>
        <a:off x="0" y="0"/>
        <a:ext cx="4701779" cy="2786062"/>
      </dsp:txXfrm>
    </dsp:sp>
    <dsp:sp modelId="{AB49F3B3-0921-4BDE-A960-223B70549D83}">
      <dsp:nvSpPr>
        <dsp:cNvPr id="0" name=""/>
        <dsp:cNvSpPr/>
      </dsp:nvSpPr>
      <dsp:spPr>
        <a:xfrm>
          <a:off x="0" y="2786062"/>
          <a:ext cx="470177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D36E0C-36C1-4AC9-96D1-96FD7EF57538}">
      <dsp:nvSpPr>
        <dsp:cNvPr id="0" name=""/>
        <dsp:cNvSpPr/>
      </dsp:nvSpPr>
      <dsp:spPr>
        <a:xfrm>
          <a:off x="0" y="2786062"/>
          <a:ext cx="4701779" cy="2786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/>
            <a:t>Permette anche la raccolta di altri tipi di citazione come quelle </a:t>
          </a:r>
          <a:r>
            <a:rPr lang="it-IT" sz="3600" b="1" kern="1200" dirty="0" err="1"/>
            <a:t>altmetriche</a:t>
          </a:r>
          <a:endParaRPr lang="en-US" sz="3600" b="1" kern="1200" dirty="0"/>
        </a:p>
      </dsp:txBody>
      <dsp:txXfrm>
        <a:off x="0" y="2786062"/>
        <a:ext cx="4701779" cy="2786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93612-0E3F-4DE4-8F21-BA5A1B567E13}" type="datetimeFigureOut">
              <a:rPr lang="it-IT" smtClean="0"/>
              <a:t>21/03/2018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691AB-75E2-462E-B507-BA2885342A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9336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691AB-75E2-462E-B507-BA2885342A2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727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97D0B-C4BC-4DF9-9B27-3F3492FF1C0E}" type="datetime1">
              <a:rPr lang="it-IT" smtClean="0"/>
              <a:t>21/03/2018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Valutazione della ricerca e servizi di identificazione/citazione: prospettive nelle scienze umane e sociali- Torino 21 marzo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ACCE-1A13-42F1-9EE6-04D6330142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785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2C91-4F6F-4C0E-9E9D-95821143F731}" type="datetime1">
              <a:rPr lang="it-IT" smtClean="0"/>
              <a:t>21/03/2018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Valutazione della ricerca e servizi di identificazione/citazione: prospettive nelle scienze umane e sociali- Torino 21 marzo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ACCE-1A13-42F1-9EE6-04D6330142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8780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AF0F-A581-47A2-A608-39F5FCDF8DEA}" type="datetime1">
              <a:rPr lang="it-IT" smtClean="0"/>
              <a:t>21/03/2018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Valutazione della ricerca e servizi di identificazione/citazione: prospettive nelle scienze umane e sociali- Torino 21 marzo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ACCE-1A13-42F1-9EE6-04D6330142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082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4C24-FBE9-4C71-9404-8E3D4461EB4C}" type="datetime1">
              <a:rPr lang="it-IT" smtClean="0"/>
              <a:t>21/03/2018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Valutazione della ricerca e servizi di identificazione/citazione: prospettive nelle scienze umane e sociali- Torino 21 marzo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ACCE-1A13-42F1-9EE6-04D6330142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774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6623-ECEC-4401-A394-6C4148AF4C6B}" type="datetime1">
              <a:rPr lang="it-IT" smtClean="0"/>
              <a:t>21/03/2018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Valutazione della ricerca e servizi di identificazione/citazione: prospettive nelle scienze umane e sociali- Torino 21 marzo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ACCE-1A13-42F1-9EE6-04D6330142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960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3187E-AA22-44C6-BE52-EE8E77BDB1D5}" type="datetime1">
              <a:rPr lang="it-IT" smtClean="0"/>
              <a:t>21/03/2018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Valutazione della ricerca e servizi di identificazione/citazione: prospettive nelle scienze umane e sociali- Torino 21 marzo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ACCE-1A13-42F1-9EE6-04D6330142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441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3A34-CBC2-40FB-9ACB-4FD82F129BA8}" type="datetime1">
              <a:rPr lang="it-IT" smtClean="0"/>
              <a:t>21/03/2018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Valutazione della ricerca e servizi di identificazione/citazione: prospettive nelle scienze umane e sociali- Torino 21 marzo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ACCE-1A13-42F1-9EE6-04D6330142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181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9E49-D818-42DE-A92D-1C8849FEF2AA}" type="datetime1">
              <a:rPr lang="it-IT" smtClean="0"/>
              <a:t>21/03/2018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Valutazione della ricerca e servizi di identificazione/citazione: prospettive nelle scienze umane e sociali- Torino 21 marzo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ACCE-1A13-42F1-9EE6-04D6330142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7623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352D2-C42E-4D28-B088-642EFCE63F40}" type="datetime1">
              <a:rPr lang="it-IT" smtClean="0"/>
              <a:t>21/03/2018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Valutazione della ricerca e servizi di identificazione/citazione: prospettive nelle scienze umane e sociali- Torino 21 marzo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ACCE-1A13-42F1-9EE6-04D6330142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8577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5511A-09FD-47FB-814E-B5520531F716}" type="datetime1">
              <a:rPr lang="it-IT" smtClean="0"/>
              <a:t>21/03/2018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Valutazione della ricerca e servizi di identificazione/citazione: prospettive nelle scienze umane e sociali- Torino 21 marzo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ACCE-1A13-42F1-9EE6-04D6330142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4971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13E1-0176-4898-81A2-1A70F3292CBF}" type="datetime1">
              <a:rPr lang="it-IT" smtClean="0"/>
              <a:t>21/03/2018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Valutazione della ricerca e servizi di identificazione/citazione: prospettive nelle scienze umane e sociali- Torino 21 marzo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ACCE-1A13-42F1-9EE6-04D6330142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063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F233D-CC4D-4B9D-9F51-A2D58F1F6D2A}" type="datetime1">
              <a:rPr lang="it-IT" smtClean="0"/>
              <a:t>21/03/2018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Valutazione della ricerca e servizi di identificazione/citazione: prospettive nelle scienze umane e sociali- Torino 21 marzo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7ACCE-1A13-42F1-9EE6-04D6330142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893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 </a:t>
            </a:r>
            <a:r>
              <a:rPr lang="it-IT" sz="3200" b="1" dirty="0"/>
              <a:t>Dati di qualità e dati aperti per un monitoraggio e una valutazione efficace</a:t>
            </a:r>
            <a:endParaRPr lang="it-IT" sz="32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Paola </a:t>
            </a:r>
            <a:r>
              <a:rPr lang="it-IT" dirty="0" err="1"/>
              <a:t>Galimberti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848496" y="6356351"/>
            <a:ext cx="6755027" cy="365125"/>
          </a:xfrm>
        </p:spPr>
        <p:txBody>
          <a:bodyPr/>
          <a:lstStyle/>
          <a:p>
            <a:r>
              <a:rPr lang="it-IT" dirty="0"/>
              <a:t>Valutazione della ricerca e servizi di identificazione/citazione: prospettive nelle scienze umane e sociali Torino 21 marzo 2018</a:t>
            </a:r>
          </a:p>
        </p:txBody>
      </p:sp>
      <p:pic>
        <p:nvPicPr>
          <p:cNvPr id="5" name="Immagin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23172" y="455004"/>
            <a:ext cx="1826904" cy="920715"/>
          </a:xfrm>
          <a:prstGeom prst="rect">
            <a:avLst/>
          </a:prstGeom>
        </p:spPr>
      </p:pic>
      <p:pic>
        <p:nvPicPr>
          <p:cNvPr id="1026" name="Picture 2" descr="Risultati immagini per logo roa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257800"/>
            <a:ext cx="808250" cy="8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6320" y="455004"/>
            <a:ext cx="3158696" cy="99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00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A3FE1D-E1D1-42DA-B6AA-6DFE9339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Possibilità di identificare gli autori in maniera univoca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D6BB0F-3A9E-4241-97DC-50D2DF620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ORCID è stato associato agli autori in occasione della VQR.</a:t>
            </a:r>
          </a:p>
          <a:p>
            <a:r>
              <a:rPr lang="it-IT" dirty="0"/>
              <a:t>Ma quanti lo usano?</a:t>
            </a:r>
          </a:p>
          <a:p>
            <a:r>
              <a:rPr lang="it-IT" dirty="0"/>
              <a:t>Non tutti gli editori lo prevedono (non se ne è capito il valore)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12FE0BA-9142-464E-ACBC-F3D3ACA98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Valutazione della ricerca e servizi di identificazione/citazione: prospettive nelle scienze umane e sociali- Torino 21 marzo 2018</a:t>
            </a:r>
          </a:p>
        </p:txBody>
      </p:sp>
    </p:spTree>
    <p:extLst>
      <p:ext uri="{BB962C8B-B14F-4D97-AF65-F5344CB8AC3E}">
        <p14:creationId xmlns:p14="http://schemas.microsoft.com/office/powerpoint/2010/main" val="3456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D29277-759B-427B-B920-3A80B566B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Possibilità di identificare le istituzioni in maniera univoca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FA6899-4188-4D78-A686-BFF5FB990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Non esiste ad oggi un authority file di riferimento(registro)  che censisca in maniera univoca le istituzioni (o gli enti di finanziamento) e attribuisca loro una forma accettata e un ID riconosciuto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61C1E95-88C4-4A03-8A76-C67F91CB6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Valutazione della ricerca e servizi di identificazione/citazione: prospettive nelle scienze umane e sociali- Torino 21 marzo 2018</a:t>
            </a:r>
          </a:p>
        </p:txBody>
      </p:sp>
    </p:spTree>
    <p:extLst>
      <p:ext uri="{BB962C8B-B14F-4D97-AF65-F5344CB8AC3E}">
        <p14:creationId xmlns:p14="http://schemas.microsoft.com/office/powerpoint/2010/main" val="3202290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D912FA-E980-4749-BE1D-29A58ACCF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Possibilità di identificare il contributo dei coautori in maniera univoca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07AB28-9AB4-40FF-A908-D6BE78A3D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Gli umanisti collaborano nella stesura dei testi, ma difficilmente l’impianto valutativo accetta lavori di cui più autori sono corresponsabili</a:t>
            </a:r>
          </a:p>
          <a:p>
            <a:r>
              <a:rPr lang="it-IT" dirty="0"/>
              <a:t>Spesso capita che gli autori contribuiscano in maniera diversa e in alcuni casi esclusiva ad alcune parti di un volume. </a:t>
            </a:r>
          </a:p>
          <a:p>
            <a:r>
              <a:rPr lang="it-IT" dirty="0"/>
              <a:t>Attualmente è difficile distinguere i diversi contributi (spesso nota riportata in calce)</a:t>
            </a:r>
          </a:p>
          <a:p>
            <a:r>
              <a:rPr lang="it-IT" dirty="0"/>
              <a:t>L’uso di tassonomie ad hoc potrebbe permettere di superare il problema della identificazione di chi ha fatto cosa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02A6752-317F-4C8F-AA70-63DE99036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Valutazione della ricerca e servizi di identificazione/citazione: prospettive nelle scienze umane e sociali- Torino 21 marzo 2018</a:t>
            </a:r>
          </a:p>
        </p:txBody>
      </p:sp>
    </p:spTree>
    <p:extLst>
      <p:ext uri="{BB962C8B-B14F-4D97-AF65-F5344CB8AC3E}">
        <p14:creationId xmlns:p14="http://schemas.microsoft.com/office/powerpoint/2010/main" val="2053084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8CCD86-8A34-4F8E-82D9-F83F65351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Possibilità di identificare i testi (o parti di testi) in maniera univoca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B443BC-1428-4CA5-9177-21D812CAB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ISBN è un identificativo merceologico. Non è attribuibile a parti di libro</a:t>
            </a:r>
          </a:p>
          <a:p>
            <a:r>
              <a:rPr lang="it-IT" dirty="0"/>
              <a:t>La attribuzione di un DOI ai volumi o alle loro diverse parti è fondamentale per capire il livello dell’impatto esercitato da ciascuna di esse. Permette inoltre una maggiore precisione nelle citazioni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6165A19-9BC5-4961-98C8-FCA1DE429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Valutazione della ricerca e servizi di identificazione/citazione: prospettive nelle scienze umane e sociali- Torino 21 marzo 2018</a:t>
            </a:r>
          </a:p>
        </p:txBody>
      </p:sp>
    </p:spTree>
    <p:extLst>
      <p:ext uri="{BB962C8B-B14F-4D97-AF65-F5344CB8AC3E}">
        <p14:creationId xmlns:p14="http://schemas.microsoft.com/office/powerpoint/2010/main" val="2333646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D60478-3F4B-4D54-B5F9-E86ABC141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Possibilità di indicare il tipo di licenza con cui un contenuto è reso disponibile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80BCCA-5475-45FD-856F-951BF0E3D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Ad esempio una delle 6 licenze Creative </a:t>
            </a:r>
            <a:r>
              <a:rPr lang="it-IT" dirty="0" err="1"/>
              <a:t>Commons</a:t>
            </a:r>
            <a:endParaRPr lang="it-IT" dirty="0"/>
          </a:p>
          <a:p>
            <a:r>
              <a:rPr lang="it-IT" dirty="0"/>
              <a:t>L’autore dichiara esplicitamente  quali diritti concede ai suoi lettori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094550C-65DD-41DB-83B1-E75C9E95E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Valutazione della ricerca e servizi di identificazione/citazione: prospettive nelle scienze umane e sociali- Torino 21 marzo 2018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A6E5BF2-D966-40CF-9119-205ABD4A2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356" y="3729038"/>
            <a:ext cx="64770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70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30A502-38DF-427F-A796-F41EF7521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Dichiarazione e identificazione del tipo di </a:t>
            </a:r>
            <a:r>
              <a:rPr lang="it-IT" i="1" dirty="0"/>
              <a:t>peer </a:t>
            </a:r>
            <a:r>
              <a:rPr lang="it-IT" i="1" dirty="0" err="1"/>
              <a:t>review</a:t>
            </a:r>
            <a:r>
              <a:rPr lang="it-IT" dirty="0"/>
              <a:t> che viene applicata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6D1AD0-D515-4665-842E-B99D02B04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panorama è molto variegato.</a:t>
            </a:r>
          </a:p>
          <a:p>
            <a:r>
              <a:rPr lang="it-IT" dirty="0"/>
              <a:t>Nelle scienze umane c’è meno abitudine a dichiarare il tipo di </a:t>
            </a:r>
            <a:r>
              <a:rPr lang="it-IT" i="1" dirty="0"/>
              <a:t>peer </a:t>
            </a:r>
            <a:r>
              <a:rPr lang="it-IT" i="1" dirty="0" err="1"/>
              <a:t>review</a:t>
            </a:r>
            <a:endParaRPr lang="it-IT" i="1" dirty="0"/>
          </a:p>
          <a:p>
            <a:r>
              <a:rPr lang="it-IT" dirty="0"/>
              <a:t>E’ utile che si vada verso una standardizzazione delle diverse tipologie (revisione del comitato editoriale, </a:t>
            </a:r>
            <a:r>
              <a:rPr lang="it-IT" dirty="0" err="1"/>
              <a:t>revissione</a:t>
            </a:r>
            <a:r>
              <a:rPr lang="it-IT" dirty="0"/>
              <a:t> single o double </a:t>
            </a:r>
            <a:r>
              <a:rPr lang="it-IT" dirty="0" err="1"/>
              <a:t>blind</a:t>
            </a:r>
            <a:r>
              <a:rPr lang="it-IT" dirty="0"/>
              <a:t>, open peer </a:t>
            </a:r>
            <a:r>
              <a:rPr lang="it-IT" dirty="0" err="1"/>
              <a:t>review</a:t>
            </a:r>
            <a:r>
              <a:rPr lang="it-IT" dirty="0"/>
              <a:t>)</a:t>
            </a:r>
          </a:p>
          <a:p>
            <a:r>
              <a:rPr lang="it-IT" dirty="0"/>
              <a:t>E’ importante che le modalità di validazione dei contenuti siano rese esplicite ad autori e lettori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289546B-4420-4CEF-B22A-89C68EED8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Valutazione della ricerca e servizi di identificazione/citazione: prospettive nelle scienze umane e sociali- Torino 21 marzo 2018</a:t>
            </a:r>
          </a:p>
        </p:txBody>
      </p:sp>
    </p:spTree>
    <p:extLst>
      <p:ext uri="{BB962C8B-B14F-4D97-AF65-F5344CB8AC3E}">
        <p14:creationId xmlns:p14="http://schemas.microsoft.com/office/powerpoint/2010/main" val="3365808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0B5EB45A-E34F-41B2-B129-3D03D5058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57" y="712269"/>
            <a:ext cx="2528249" cy="5502264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Tutto ciò…</a:t>
            </a:r>
          </a:p>
        </p:txBody>
      </p:sp>
      <p:graphicFrame>
        <p:nvGraphicFramePr>
          <p:cNvPr id="6" name="Segnaposto contenuto 2">
            <a:extLst>
              <a:ext uri="{FF2B5EF4-FFF2-40B4-BE49-F238E27FC236}">
                <a16:creationId xmlns:a16="http://schemas.microsoft.com/office/drawing/2014/main" id="{E4E0E948-4855-4B9A-A767-200F1BCB24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192386"/>
              </p:ext>
            </p:extLst>
          </p:nvPr>
        </p:nvGraphicFramePr>
        <p:xfrm>
          <a:off x="3960018" y="642938"/>
          <a:ext cx="4701779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06B388F-657F-442F-8D0F-43D2FBDFB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0018" y="6356350"/>
            <a:ext cx="2155031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it-IT" sz="600">
                <a:solidFill>
                  <a:schemeClr val="tx1"/>
                </a:solidFill>
              </a:rPr>
              <a:t>Valutazione della ricerca e servizi di identificazione/citazione: prospettive nelle scienze umane e sociali- Torino 21 marzo 2018</a:t>
            </a:r>
          </a:p>
        </p:txBody>
      </p:sp>
    </p:spTree>
    <p:extLst>
      <p:ext uri="{BB962C8B-B14F-4D97-AF65-F5344CB8AC3E}">
        <p14:creationId xmlns:p14="http://schemas.microsoft.com/office/powerpoint/2010/main" val="2911547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EE00BA7C-0F8A-469B-A41D-1254195CF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57" y="712269"/>
            <a:ext cx="2528249" cy="5502264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…</a:t>
            </a:r>
          </a:p>
        </p:txBody>
      </p:sp>
      <p:graphicFrame>
        <p:nvGraphicFramePr>
          <p:cNvPr id="6" name="Segnaposto contenuto 2">
            <a:extLst>
              <a:ext uri="{FF2B5EF4-FFF2-40B4-BE49-F238E27FC236}">
                <a16:creationId xmlns:a16="http://schemas.microsoft.com/office/drawing/2014/main" id="{D6B5E3E2-AE5D-4141-A584-B6AAFEAD4B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5046744"/>
              </p:ext>
            </p:extLst>
          </p:nvPr>
        </p:nvGraphicFramePr>
        <p:xfrm>
          <a:off x="3960018" y="642938"/>
          <a:ext cx="4701779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6BFAC63-830F-42D3-BE74-452C1CE8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0018" y="6356350"/>
            <a:ext cx="2155031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it-IT" sz="600">
                <a:solidFill>
                  <a:schemeClr val="tx1"/>
                </a:solidFill>
              </a:rPr>
              <a:t>Valutazione della ricerca e servizi di identificazione/citazione: prospettive nelle scienze umane e sociali- Torino 21 marzo 2018</a:t>
            </a:r>
          </a:p>
        </p:txBody>
      </p:sp>
    </p:spTree>
    <p:extLst>
      <p:ext uri="{BB962C8B-B14F-4D97-AF65-F5344CB8AC3E}">
        <p14:creationId xmlns:p14="http://schemas.microsoft.com/office/powerpoint/2010/main" val="3033151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4CD73-C99C-4224-A2A9-95A6303C8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 tratta di un cambiamento molto netto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686B07-E0BA-438A-A59E-8A71B9D33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Le </a:t>
            </a:r>
            <a:r>
              <a:rPr lang="it-IT" b="1" dirty="0"/>
              <a:t>tecnologie</a:t>
            </a:r>
            <a:r>
              <a:rPr lang="it-IT" dirty="0"/>
              <a:t> per attuare le modifiche nel sistema di comunicazione scientifica degli umanisti sono tutte </a:t>
            </a:r>
            <a:r>
              <a:rPr lang="it-IT" b="1" dirty="0"/>
              <a:t>già esistenti</a:t>
            </a:r>
          </a:p>
          <a:p>
            <a:r>
              <a:rPr lang="it-IT" dirty="0"/>
              <a:t>Il </a:t>
            </a:r>
            <a:r>
              <a:rPr lang="it-IT" b="1" dirty="0"/>
              <a:t>cambiamento </a:t>
            </a:r>
            <a:r>
              <a:rPr lang="it-IT" dirty="0"/>
              <a:t>deve essere però in primo luogo </a:t>
            </a:r>
            <a:r>
              <a:rPr lang="it-IT" b="1" dirty="0"/>
              <a:t>culturale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0F57FC1-1E02-4A71-9A24-44B24C417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Valutazione della ricerca e servizi di identificazione/citazione: prospettive nelle scienze umane e sociali- Torino 21 marzo 2018</a:t>
            </a:r>
          </a:p>
        </p:txBody>
      </p:sp>
    </p:spTree>
    <p:extLst>
      <p:ext uri="{BB962C8B-B14F-4D97-AF65-F5344CB8AC3E}">
        <p14:creationId xmlns:p14="http://schemas.microsoft.com/office/powerpoint/2010/main" val="4226994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92C205-F6F3-4D07-B47F-7AB6CAAB4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dirty="0"/>
              <a:t>La sollecitazione al cambiamento culturale è rivolta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865C9D-0A8F-4BC9-82A5-562793866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agli autori (professori e ricercatori)</a:t>
            </a:r>
          </a:p>
          <a:p>
            <a:r>
              <a:rPr lang="it-IT" dirty="0"/>
              <a:t>agli editori</a:t>
            </a:r>
          </a:p>
          <a:p>
            <a:r>
              <a:rPr lang="it-IT" dirty="0"/>
              <a:t>a chi effettua le valutazioni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CEB76F7-9EF4-4B8C-8A98-A062BE8C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Valutazione della ricerca e servizi di identificazione/citazione: prospettive nelle scienze umane e sociali- Torino 21 marzo 2018</a:t>
            </a:r>
          </a:p>
        </p:txBody>
      </p:sp>
    </p:spTree>
    <p:extLst>
      <p:ext uri="{BB962C8B-B14F-4D97-AF65-F5344CB8AC3E}">
        <p14:creationId xmlns:p14="http://schemas.microsoft.com/office/powerpoint/2010/main" val="3427363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12557C-419E-4338-AA32-9750343D1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Premessa necessaria (1)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209AB7-0593-441A-AE62-592C3F356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</a:t>
            </a:r>
            <a:r>
              <a:rPr lang="it-IT" b="1" dirty="0"/>
              <a:t>apertura di testi e metadati </a:t>
            </a:r>
            <a:r>
              <a:rPr lang="it-IT" dirty="0"/>
              <a:t>rappresenta soprattutto per le scienze umane e sociali la possibilità di </a:t>
            </a:r>
            <a:r>
              <a:rPr lang="it-IT" b="1" dirty="0"/>
              <a:t>sopravvivere</a:t>
            </a:r>
          </a:p>
          <a:p>
            <a:r>
              <a:rPr lang="it-IT" dirty="0"/>
              <a:t>Per continuare (o cominciare) a essere visibili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9A013E3-B6FA-49BB-970D-9738CDAFA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Valutazione della ricerca e servizi di identificazione/citazione: prospettive nelle scienze umane e sociali- Torino 21 marzo 2018</a:t>
            </a:r>
          </a:p>
        </p:txBody>
      </p:sp>
    </p:spTree>
    <p:extLst>
      <p:ext uri="{BB962C8B-B14F-4D97-AF65-F5344CB8AC3E}">
        <p14:creationId xmlns:p14="http://schemas.microsoft.com/office/powerpoint/2010/main" val="2843209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79E910F-1C49-48F9-8CEF-551980DD5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Grazie per la attenzione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9EB0F301-99B2-4290-AE85-0A5552FCB7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dirty="0"/>
              <a:t>Paola.galimberti@unimi.it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0E75F8B-2180-4A3C-A170-43754FFD3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Valutazione della ricerca e servizi di identificazione/citazione: prospettive nelle scienze umane e sociali- Torino 21 marzo 2018</a:t>
            </a:r>
          </a:p>
        </p:txBody>
      </p:sp>
    </p:spTree>
    <p:extLst>
      <p:ext uri="{BB962C8B-B14F-4D97-AF65-F5344CB8AC3E}">
        <p14:creationId xmlns:p14="http://schemas.microsoft.com/office/powerpoint/2010/main" val="126205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Premessa necessaria (2)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In un sistema </a:t>
            </a:r>
            <a:r>
              <a:rPr lang="it-IT" b="1" dirty="0"/>
              <a:t>digitale,  interconnesso e interoperabile</a:t>
            </a:r>
            <a:r>
              <a:rPr lang="it-IT" dirty="0"/>
              <a:t> ogni analisi sulla attività scientifica deve potersi basare su un legame </a:t>
            </a:r>
            <a:r>
              <a:rPr lang="it-IT" b="1" dirty="0"/>
              <a:t>robusto, affidabile ed esplicito </a:t>
            </a:r>
            <a:r>
              <a:rPr lang="it-IT" dirty="0"/>
              <a:t>fra le pubblicazioni, i loro autori, le istituzioni di appartenenza e gli enti finanziatori della ricerca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Valutazione della ricerca e servizi di identificazione/citazione: prospettive nelle scienze umane e sociali- Torino 21 marzo 2018</a:t>
            </a:r>
          </a:p>
        </p:txBody>
      </p:sp>
    </p:spTree>
    <p:extLst>
      <p:ext uri="{BB962C8B-B14F-4D97-AF65-F5344CB8AC3E}">
        <p14:creationId xmlns:p14="http://schemas.microsoft.com/office/powerpoint/2010/main" val="4133298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J. </a:t>
            </a:r>
            <a:r>
              <a:rPr lang="it-IT" dirty="0" err="1"/>
              <a:t>Brown</a:t>
            </a:r>
            <a:r>
              <a:rPr lang="it-IT" dirty="0"/>
              <a:t> and A. </a:t>
            </a:r>
            <a:r>
              <a:rPr lang="it-IT" dirty="0" err="1"/>
              <a:t>Meadows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“To fully deliver the </a:t>
            </a:r>
            <a:r>
              <a:rPr lang="en-US" b="1" dirty="0"/>
              <a:t>potential benefits </a:t>
            </a:r>
            <a:r>
              <a:rPr lang="en-US" dirty="0"/>
              <a:t>of open, digital scholarship, </a:t>
            </a:r>
            <a:r>
              <a:rPr lang="en-US" b="1" dirty="0"/>
              <a:t>automatic, reliable, resolvable connections</a:t>
            </a:r>
            <a:r>
              <a:rPr lang="en-US" dirty="0"/>
              <a:t> must be made systematically between </a:t>
            </a:r>
            <a:r>
              <a:rPr lang="en-US" b="1" dirty="0"/>
              <a:t>researchers, their employment, their publications and other research outputs, their research activities, and the funding</a:t>
            </a:r>
            <a:r>
              <a:rPr lang="en-US" dirty="0"/>
              <a:t> that supports it all. Truly open research is also transparent, which requires a mesh of information to surround each output or action.” 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Valutazione della ricerca e servizi di identificazione/citazione: prospettive nelle scienze umane e sociali- Torino 21 marzo 2018</a:t>
            </a:r>
          </a:p>
        </p:txBody>
      </p:sp>
    </p:spTree>
    <p:extLst>
      <p:ext uri="{BB962C8B-B14F-4D97-AF65-F5344CB8AC3E}">
        <p14:creationId xmlns:p14="http://schemas.microsoft.com/office/powerpoint/2010/main" val="2068364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DBADD8-F0C6-4EE5-A2A8-F03AF8293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C’è un problema di visibilità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D5A020-3DE0-4CB4-B2C8-9FB939B4E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Le monografie continuano ad essere per molte aree il canale preferito di comunicazione delle ricerche</a:t>
            </a:r>
          </a:p>
          <a:p>
            <a:r>
              <a:rPr lang="it-IT" dirty="0"/>
              <a:t>Sono la forma editoriale più naturale per la ricerca umanistica</a:t>
            </a:r>
          </a:p>
          <a:p>
            <a:r>
              <a:rPr lang="it-IT" dirty="0"/>
              <a:t>La loro forma attualmente è: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cartacea con un tempo di permanenza in libreria molto breve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online ma in piattaforme poco visibili dai motori di ricerca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3E0EE61-B6F5-4681-9600-22E1EA54C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Valutazione della ricerca e servizi di identificazione/citazione: prospettive nelle scienze umane e sociali- Torino 21 marzo 2018</a:t>
            </a:r>
          </a:p>
        </p:txBody>
      </p:sp>
    </p:spTree>
    <p:extLst>
      <p:ext uri="{BB962C8B-B14F-4D97-AF65-F5344CB8AC3E}">
        <p14:creationId xmlns:p14="http://schemas.microsoft.com/office/powerpoint/2010/main" val="2234736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Piattaforme poco visibili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Le barriere per l’accesso non sono rappresentate solo da piattaforme a pagamento. Anche quando liberamente disponibili, i testi </a:t>
            </a:r>
            <a:r>
              <a:rPr lang="it-IT" b="1" dirty="0"/>
              <a:t>non vengono descritti in maniera ottimale</a:t>
            </a:r>
            <a:r>
              <a:rPr lang="it-IT" dirty="0"/>
              <a:t> (attraverso i metadati) e quindi restano sommersi nel mare di informazioni presenti nel web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Valutazione della ricerca e servizi di identificazione/citazione: prospettive nelle scienze umane e sociali- Torino 21 marzo 2018</a:t>
            </a:r>
          </a:p>
        </p:txBody>
      </p:sp>
    </p:spTree>
    <p:extLst>
      <p:ext uri="{BB962C8B-B14F-4D97-AF65-F5344CB8AC3E}">
        <p14:creationId xmlns:p14="http://schemas.microsoft.com/office/powerpoint/2010/main" val="1344135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205" y="291986"/>
            <a:ext cx="8576225" cy="4601289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Valutazione della ricerca e servizi di identificazione/citazione: prospettive nelle scienze umane e sociali- Torino 21 marzo 2018</a:t>
            </a:r>
          </a:p>
        </p:txBody>
      </p:sp>
    </p:spTree>
    <p:extLst>
      <p:ext uri="{BB962C8B-B14F-4D97-AF65-F5344CB8AC3E}">
        <p14:creationId xmlns:p14="http://schemas.microsoft.com/office/powerpoint/2010/main" val="241250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F9A645-5ECD-471E-AE16-37E56BA7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Online or </a:t>
            </a:r>
            <a:r>
              <a:rPr lang="it-IT" dirty="0" err="1"/>
              <a:t>invisible</a:t>
            </a:r>
            <a:r>
              <a:rPr lang="it-IT" dirty="0"/>
              <a:t> </a:t>
            </a:r>
            <a:r>
              <a:rPr lang="it-IT" sz="2200" dirty="0"/>
              <a:t>(S. Lawrence </a:t>
            </a:r>
            <a:r>
              <a:rPr lang="it-IT" sz="2200" i="1" dirty="0"/>
              <a:t>Nature</a:t>
            </a:r>
            <a:r>
              <a:rPr lang="it-IT" sz="2200" dirty="0"/>
              <a:t>, Volume 411, </a:t>
            </a:r>
            <a:r>
              <a:rPr lang="it-IT" sz="2200" dirty="0" err="1"/>
              <a:t>Number</a:t>
            </a:r>
            <a:r>
              <a:rPr lang="it-IT" sz="2200" dirty="0"/>
              <a:t> 6837, p. 521, 2001)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522184-B7F7-4F94-8C6F-1D9698CF3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Non basta essere online per essere visibili</a:t>
            </a:r>
          </a:p>
          <a:p>
            <a:r>
              <a:rPr lang="it-IT" dirty="0"/>
              <a:t>E’ necessario che i contenuti siano descritti in maniera standardizzata </a:t>
            </a:r>
          </a:p>
          <a:p>
            <a:r>
              <a:rPr lang="it-IT" dirty="0"/>
              <a:t>Solo così i contenuti possono emergere nel mare di informazioni disponibili nel web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7AE2AE0-E6E8-4DA2-8FC5-B46A6680A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Valutazione della ricerca e servizi di identificazione/citazione: prospettive nelle scienze umane e sociali- Torino 21 marzo 2018</a:t>
            </a:r>
          </a:p>
        </p:txBody>
      </p:sp>
    </p:spTree>
    <p:extLst>
      <p:ext uri="{BB962C8B-B14F-4D97-AF65-F5344CB8AC3E}">
        <p14:creationId xmlns:p14="http://schemas.microsoft.com/office/powerpoint/2010/main" val="995904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1CA2A2-49E0-41D9-B59E-A7B2E3323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Quali standard quali formati?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DD3A3F-AF9A-44C2-9C7D-6D4E28FA9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vetrina delle monografie online è spesso rappresentata da grandi piattaforme commerciali oppure da Google Books</a:t>
            </a:r>
          </a:p>
          <a:p>
            <a:r>
              <a:rPr lang="it-IT" dirty="0"/>
              <a:t>Necessità di utilizzare standard aperti</a:t>
            </a:r>
          </a:p>
          <a:p>
            <a:r>
              <a:rPr lang="it-IT" dirty="0"/>
              <a:t>Necessità di identificare chi ha fatto cosa e di avere una attribuzione certa ad una istituzione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1FA7F8B-01ED-4DC9-B112-6943D44A1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Valutazione della ricerca e servizi di identificazione/citazione: prospettive nelle scienze umane e sociali- Torino 21 marzo 2018</a:t>
            </a:r>
          </a:p>
        </p:txBody>
      </p:sp>
    </p:spTree>
    <p:extLst>
      <p:ext uri="{BB962C8B-B14F-4D97-AF65-F5344CB8AC3E}">
        <p14:creationId xmlns:p14="http://schemas.microsoft.com/office/powerpoint/2010/main" val="12341294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697</TotalTime>
  <Words>1196</Words>
  <Application>Microsoft Office PowerPoint</Application>
  <PresentationFormat>Presentazione su schermo (4:3)</PresentationFormat>
  <Paragraphs>83</Paragraphs>
  <Slides>20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Tema di Office</vt:lpstr>
      <vt:lpstr> Dati di qualità e dati aperti per un monitoraggio e una valutazione efficace</vt:lpstr>
      <vt:lpstr>Premessa necessaria (1)</vt:lpstr>
      <vt:lpstr>Premessa necessaria (2)</vt:lpstr>
      <vt:lpstr>J. Brown and A. Meadows</vt:lpstr>
      <vt:lpstr>C’è un problema di visibilità</vt:lpstr>
      <vt:lpstr>Piattaforme poco visibili</vt:lpstr>
      <vt:lpstr>Presentazione standard di PowerPoint</vt:lpstr>
      <vt:lpstr>Online or invisible (S. Lawrence Nature, Volume 411, Number 6837, p. 521, 2001)</vt:lpstr>
      <vt:lpstr>Quali standard quali formati?</vt:lpstr>
      <vt:lpstr>Possibilità di identificare gli autori in maniera univoca</vt:lpstr>
      <vt:lpstr>Possibilità di identificare le istituzioni in maniera univoca</vt:lpstr>
      <vt:lpstr>Possibilità di identificare il contributo dei coautori in maniera univoca</vt:lpstr>
      <vt:lpstr>Possibilità di identificare i testi (o parti di testi) in maniera univoca</vt:lpstr>
      <vt:lpstr>Possibilità di indicare il tipo di licenza con cui un contenuto è reso disponibile</vt:lpstr>
      <vt:lpstr>Dichiarazione e identificazione del tipo di peer review che viene applicata</vt:lpstr>
      <vt:lpstr>Tutto ciò…</vt:lpstr>
      <vt:lpstr>…</vt:lpstr>
      <vt:lpstr>Si tratta di un cambiamento molto netto</vt:lpstr>
      <vt:lpstr> La sollecitazione al cambiamento culturale è rivolta </vt:lpstr>
      <vt:lpstr>Grazie per la attenzione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Dati di qualità e dati aperti per un monitoraggio e una valutazione efficace</dc:title>
  <dc:creator>GALIMBERTI PAOLA</dc:creator>
  <cp:lastModifiedBy>revisore 1</cp:lastModifiedBy>
  <cp:revision>24</cp:revision>
  <dcterms:created xsi:type="dcterms:W3CDTF">2018-02-28T08:16:37Z</dcterms:created>
  <dcterms:modified xsi:type="dcterms:W3CDTF">2018-03-21T05:56:48Z</dcterms:modified>
</cp:coreProperties>
</file>