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44" r:id="rId3"/>
  </p:sldMasterIdLst>
  <p:sldIdLst>
    <p:sldId id="606" r:id="rId4"/>
    <p:sldId id="528" r:id="rId5"/>
    <p:sldId id="704" r:id="rId6"/>
    <p:sldId id="577" r:id="rId7"/>
    <p:sldId id="702" r:id="rId8"/>
    <p:sldId id="705" r:id="rId9"/>
    <p:sldId id="706" r:id="rId10"/>
    <p:sldId id="534" r:id="rId11"/>
    <p:sldId id="707" r:id="rId12"/>
    <p:sldId id="708" r:id="rId13"/>
    <p:sldId id="709" r:id="rId14"/>
    <p:sldId id="716" r:id="rId15"/>
    <p:sldId id="618" r:id="rId16"/>
    <p:sldId id="710" r:id="rId17"/>
    <p:sldId id="711" r:id="rId18"/>
    <p:sldId id="712" r:id="rId19"/>
    <p:sldId id="713" r:id="rId20"/>
    <p:sldId id="551" r:id="rId21"/>
    <p:sldId id="714" r:id="rId22"/>
    <p:sldId id="715" r:id="rId23"/>
    <p:sldId id="717" r:id="rId24"/>
    <p:sldId id="718" r:id="rId25"/>
    <p:sldId id="719" r:id="rId26"/>
    <p:sldId id="720" r:id="rId27"/>
    <p:sldId id="578" r:id="rId28"/>
    <p:sldId id="723" r:id="rId29"/>
    <p:sldId id="724" r:id="rId30"/>
    <p:sldId id="725" r:id="rId31"/>
    <p:sldId id="726" r:id="rId32"/>
    <p:sldId id="722" r:id="rId33"/>
    <p:sldId id="567" r:id="rId34"/>
    <p:sldId id="393" r:id="rId3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83AA"/>
    <a:srgbClr val="0C086E"/>
    <a:srgbClr val="C02049"/>
    <a:srgbClr val="9C234C"/>
    <a:srgbClr val="831534"/>
    <a:srgbClr val="1E2635"/>
    <a:srgbClr val="4D4AE6"/>
    <a:srgbClr val="6AACBC"/>
    <a:srgbClr val="BFBFBF"/>
    <a:srgbClr val="20A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6" autoAdjust="0"/>
    <p:restoredTop sz="94660"/>
  </p:normalViewPr>
  <p:slideViewPr>
    <p:cSldViewPr snapToGrid="0">
      <p:cViewPr varScale="1">
        <p:scale>
          <a:sx n="88" d="100"/>
          <a:sy n="88" d="100"/>
        </p:scale>
        <p:origin x="110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12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13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34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9851BAC-C1C2-4349-AC5E-5A78A6EDF4E9}" type="datetime1">
              <a:rPr lang="it-IT"/>
              <a:pPr/>
              <a:t>26/09/2018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9190B55-E669-43D9-9DA0-2D935306A55A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6736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898B5CDC-8CD4-4BE8-BF03-3681E00264E6}" type="datetime1">
              <a:rPr lang="it-IT"/>
              <a:pPr/>
              <a:t>26/09/2018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F67821E-819E-40D6-B7A8-741559CB7230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320176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C854A129-2796-4048-9271-024EC1253151}" type="datetime1">
              <a:rPr lang="it-IT"/>
              <a:pPr/>
              <a:t>26/09/2018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DDFC10FE-5ECA-4CD6-848A-F29F9C6550A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3536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2210C08-08D7-4AD5-AF72-882CA98AC420}" type="datetime1">
              <a:rPr lang="it-IT"/>
              <a:pPr/>
              <a:t>26/09/2018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9DC37031-DED2-464B-945A-C53E5806452E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9085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564E457D-4569-456B-8BF5-2241C0427129}" type="datetime1">
              <a:rPr lang="it-IT"/>
              <a:pPr/>
              <a:t>26/09/2018</a:t>
            </a:fld>
            <a:endParaRPr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63532333-08BD-46E7-AD14-9D911E15A1F9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0323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4041AF70-C230-4CCD-B690-BA2D2753D5FC}" type="datetime1">
              <a:rPr lang="it-IT"/>
              <a:pPr/>
              <a:t>26/09/2018</a:t>
            </a:fld>
            <a:endParaRPr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E5F3E88-6760-498A-BB08-D65BDBE51595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9249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DEC27AC-D1DF-4B0F-A46A-4DB364C3F4FD}" type="datetime1">
              <a:rPr lang="it-IT"/>
              <a:pPr/>
              <a:t>26/09/2018</a:t>
            </a:fld>
            <a:endParaRPr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01C94580-FFCA-4620-A653-6CE02B0D53A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582263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5AB81721-0787-4ACD-8DEE-0CA99518E6C9}" type="datetime1">
              <a:rPr lang="it-IT"/>
              <a:pPr/>
              <a:t>26/09/2018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54ABB31-E6AC-4473-A8A0-09199309F9E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5699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37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5378B03-A239-4D61-8FFC-255FA996E9D5}" type="datetime1">
              <a:rPr lang="it-IT"/>
              <a:pPr/>
              <a:t>26/09/2018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3F56F163-3E89-4CC5-9258-0304F051EB2A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2697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29C98275-510F-4066-8083-59A2F42EE43D}" type="datetime1">
              <a:rPr lang="it-IT"/>
              <a:pPr/>
              <a:t>26/09/2018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E0B05C2-3D0B-452D-AAEA-AFE12F403A2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2071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D30312B5-D470-4878-AED8-723FD96C5500}" type="datetime1">
              <a:rPr lang="it-IT"/>
              <a:pPr/>
              <a:t>26/09/2018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CECBA1A3-5517-4BDE-8B8C-E2DEA2EE77A7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39734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08A330-3D36-4C64-BDF2-2D8EA2147DF8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6044885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6EC384-CBCD-46E3-BE5B-52F157BD147B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9023791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D7C7E3-8E4E-480E-8383-0CC68CB0DD88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38068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29E651-261B-4B2D-A0C4-6605BA0E90E6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79888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24CA1A-F4C4-41A6-86AE-15F1FEC6098A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93825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78ED26-7C86-4E33-9C14-C64E947DAE03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9425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ED4D80-6347-4771-A2BD-5748EBADB035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438607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12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B35F67-1347-460A-ACC5-AF9FB66B5B41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46979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39C2C6-DCA4-4995-9CF0-7775A48FB1C3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77824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04CB9D-3A65-4CB7-B526-E66188783421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73372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3238E1-FC1E-461D-ABE2-62CD8906F76B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3653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761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036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066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862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476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91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394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51B538A0-29DF-4A8C-A4AD-6B52E21AB146}" type="datetime1">
              <a:rPr lang="it-IT"/>
              <a:pPr/>
              <a:t>26/09/2018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2B6C3332-89B3-40CE-AA32-D22B3666B536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551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645D538A-35A3-4829-AFD5-B6065290E0D5}" type="datetime1">
              <a:rPr lang="it-IT"/>
              <a:pPr lvl="0"/>
              <a:t>26/09/2018</a:t>
            </a:fld>
            <a:endParaRPr lang="it-IT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CE92C753-84AF-456E-9526-DCAB0D0D851E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2839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hyperlink" Target="https://osf.io/registries/" TargetMode="Externa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thepund.it/" TargetMode="External"/><Relationship Id="rId11" Type="http://schemas.openxmlformats.org/officeDocument/2006/relationships/hyperlink" Target="https://www.protocols.io/" TargetMode="External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hyperlink" Target="https://web.hypothes.is/" TargetMode="External"/><Relationship Id="rId9" Type="http://schemas.openxmlformats.org/officeDocument/2006/relationships/hyperlink" Target="http://onsnetwork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hyperlink" Target="https://dataverse.org/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hyperlink" Target="https://datadryad.org/" TargetMode="Externa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twitter.com/Protohedgehog/status/99527522163984384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bmkramer.databox.me/Public/Wheel_of_Open_Science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figshare.com/articles/Open_Science_practices_set_of_images_/4627954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ec.europa.eu/newsroom/dae/document.cfm?doc_id=16022" TargetMode="External"/><Relationship Id="rId5" Type="http://schemas.openxmlformats.org/officeDocument/2006/relationships/image" Target="../media/image61.png"/><Relationship Id="rId4" Type="http://schemas.openxmlformats.org/officeDocument/2006/relationships/hyperlink" Target="http://journals.sagepub.com/doi/full/10.1177/0008125617745086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it.wikipedia.org/wiki/Citizen_science" TargetMode="Externa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docs.google.com/presentation/d/1efUwAXM6xOG68Lq5ArUqmNo0iHBuCT-SAjgXLm5mECk/edit?usp=sharing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6.png"/><Relationship Id="rId7" Type="http://schemas.openxmlformats.org/officeDocument/2006/relationships/hyperlink" Target="http://wikimedia.sp.unipi.it/index.php?title=OA_Italia" TargetMode="Externa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hyperlink" Target="http://www.oa.unito.it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0.png"/><Relationship Id="rId4" Type="http://schemas.openxmlformats.org/officeDocument/2006/relationships/hyperlink" Target="https://docs.google.com/presentation/d/1efUwAXM6xOG68Lq5ArUqmNo0iHBuCT-SAjgXLm5mECk/edit?usp=shari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8.xml"/><Relationship Id="rId5" Type="http://schemas.openxmlformats.org/officeDocument/2006/relationships/hyperlink" Target="https://docs.google.com/presentation/d/1efUwAXM6xOG68Lq5ArUqmNo0iHBuCT-SAjgXLm5mECk/edit?usp=sharing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7F6AEB-984B-48EE-BF53-A9C0D4CB7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238" y="156121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La strada verso la Open Science</a:t>
            </a:r>
          </a:p>
        </p:txBody>
      </p:sp>
      <p:sp>
        <p:nvSpPr>
          <p:cNvPr id="3" name="Rettangolo 2"/>
          <p:cNvSpPr/>
          <p:nvPr/>
        </p:nvSpPr>
        <p:spPr>
          <a:xfrm>
            <a:off x="4737463" y="5643154"/>
            <a:ext cx="3779520" cy="11408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OPEN SCIENCE DALLA A ALLA Z</a:t>
            </a:r>
          </a:p>
          <a:p>
            <a:pPr algn="ctr"/>
            <a:r>
              <a:rPr lang="it-IT" dirty="0" smtClean="0">
                <a:solidFill>
                  <a:schemeClr val="tx1"/>
                </a:solidFill>
              </a:rPr>
              <a:t>MODULO 7</a:t>
            </a:r>
          </a:p>
          <a:p>
            <a:pPr algn="ctr"/>
            <a:r>
              <a:rPr lang="it-IT" dirty="0" smtClean="0">
                <a:solidFill>
                  <a:schemeClr val="tx1"/>
                </a:solidFill>
              </a:rPr>
              <a:t>APRE, Roma 4 ottobre 2018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e</a:t>
            </a:r>
            <a:r>
              <a:rPr lang="it-IT" dirty="0" smtClean="0">
                <a:solidFill>
                  <a:schemeClr val="tx1"/>
                </a:solidFill>
              </a:rPr>
              <a:t>lena.giglia@unito.it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19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F9B72B-208A-4CC7-BE4B-1D65E325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Preparazione, scoperta, analisi: possibili strumenti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9F89C25-B540-456E-BEE1-E01C9041F4B0}"/>
              </a:ext>
            </a:extLst>
          </p:cNvPr>
          <p:cNvGrpSpPr/>
          <p:nvPr/>
        </p:nvGrpSpPr>
        <p:grpSpPr>
          <a:xfrm>
            <a:off x="268446" y="1690689"/>
            <a:ext cx="3816991" cy="2919369"/>
            <a:chOff x="176168" y="2680347"/>
            <a:chExt cx="3816991" cy="2919369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390022AE-FCA2-4E70-9AA6-049035E99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229" t="28023" r="33028" b="15218"/>
            <a:stretch/>
          </p:blipFill>
          <p:spPr>
            <a:xfrm>
              <a:off x="176168" y="2680347"/>
              <a:ext cx="3816991" cy="29193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1B28A4AD-34A1-4D9C-AEC9-FD93AA19E17B}"/>
                </a:ext>
              </a:extLst>
            </p:cNvPr>
            <p:cNvSpPr/>
            <p:nvPr/>
          </p:nvSpPr>
          <p:spPr>
            <a:xfrm>
              <a:off x="1174458" y="3177601"/>
              <a:ext cx="2684477" cy="872455"/>
            </a:xfrm>
            <a:prstGeom prst="rect">
              <a:avLst/>
            </a:prstGeom>
            <a:solidFill>
              <a:srgbClr val="1E26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Registrare Grant </a:t>
              </a:r>
              <a:r>
                <a:rPr lang="it-IT" dirty="0" err="1"/>
                <a:t>proposals</a:t>
              </a:r>
              <a:r>
                <a:rPr lang="it-IT" dirty="0"/>
                <a:t> su RIO [opportunità di essere finanziati]</a:t>
              </a: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EFD72977-F30C-448D-834C-06C38131EBEA}"/>
              </a:ext>
            </a:extLst>
          </p:cNvPr>
          <p:cNvGrpSpPr/>
          <p:nvPr/>
        </p:nvGrpSpPr>
        <p:grpSpPr>
          <a:xfrm>
            <a:off x="4932726" y="1208200"/>
            <a:ext cx="4035106" cy="3344296"/>
            <a:chOff x="4815281" y="3543130"/>
            <a:chExt cx="4035106" cy="3344296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AB6CDA13-64CE-4CEB-B962-A6A15FF7D9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358" t="6330" r="33303" b="9186"/>
            <a:stretch/>
          </p:blipFill>
          <p:spPr>
            <a:xfrm>
              <a:off x="4815281" y="3543130"/>
              <a:ext cx="4035106" cy="33442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214881B9-431D-4A8E-BFDE-C0C0D9C08131}"/>
                </a:ext>
              </a:extLst>
            </p:cNvPr>
            <p:cNvSpPr/>
            <p:nvPr/>
          </p:nvSpPr>
          <p:spPr>
            <a:xfrm>
              <a:off x="7265631" y="4835991"/>
              <a:ext cx="147989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000" dirty="0">
                  <a:hlinkClick r:id="rId5"/>
                </a:rPr>
                <a:t>https://osf.io/registries/</a:t>
              </a:r>
              <a:r>
                <a:rPr lang="it-IT" sz="1000" dirty="0"/>
                <a:t> </a:t>
              </a: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27FE0738-D468-485D-AC8F-10A3BDC4ACB3}"/>
              </a:ext>
            </a:extLst>
          </p:cNvPr>
          <p:cNvGrpSpPr/>
          <p:nvPr/>
        </p:nvGrpSpPr>
        <p:grpSpPr>
          <a:xfrm>
            <a:off x="83890" y="3200520"/>
            <a:ext cx="8976220" cy="3668927"/>
            <a:chOff x="83890" y="3200520"/>
            <a:chExt cx="8976220" cy="3668927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2388E0B-B2E6-4CF6-8B71-61619762E6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18" t="7798" r="918" b="20871"/>
            <a:stretch/>
          </p:blipFill>
          <p:spPr>
            <a:xfrm>
              <a:off x="83890" y="3200520"/>
              <a:ext cx="8976220" cy="36689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2B1548DF-FBC4-4504-A281-F304E7EDE304}"/>
                </a:ext>
              </a:extLst>
            </p:cNvPr>
            <p:cNvSpPr/>
            <p:nvPr/>
          </p:nvSpPr>
          <p:spPr>
            <a:xfrm>
              <a:off x="1803913" y="3249260"/>
              <a:ext cx="145584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000" dirty="0"/>
                <a:t>https://aspredicted.org/</a:t>
              </a:r>
            </a:p>
          </p:txBody>
        </p:sp>
      </p:grpSp>
      <p:sp>
        <p:nvSpPr>
          <p:cNvPr id="13" name="Rettangolo 12">
            <a:extLst>
              <a:ext uri="{FF2B5EF4-FFF2-40B4-BE49-F238E27FC236}">
                <a16:creationId xmlns:a16="http://schemas.microsoft.com/office/drawing/2014/main" id="{952B850C-8676-412B-9703-586BA11C7643}"/>
              </a:ext>
            </a:extLst>
          </p:cNvPr>
          <p:cNvSpPr/>
          <p:nvPr/>
        </p:nvSpPr>
        <p:spPr>
          <a:xfrm>
            <a:off x="4932726" y="3469530"/>
            <a:ext cx="2684477" cy="872455"/>
          </a:xfrm>
          <a:prstGeom prst="rect">
            <a:avLst/>
          </a:prstGeom>
          <a:solidFill>
            <a:srgbClr val="1E2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Pre</a:t>
            </a:r>
            <a:r>
              <a:rPr lang="it-IT" dirty="0"/>
              <a:t> registrare uno studio su OSF </a:t>
            </a:r>
            <a:r>
              <a:rPr lang="it-IT" dirty="0" err="1"/>
              <a:t>Registries</a:t>
            </a:r>
            <a:r>
              <a:rPr lang="it-IT" dirty="0"/>
              <a:t> o </a:t>
            </a:r>
            <a:r>
              <a:rPr lang="it-IT" dirty="0" err="1"/>
              <a:t>AsPredicted</a:t>
            </a:r>
            <a:r>
              <a:rPr lang="it-IT" dirty="0"/>
              <a:t> [garanzia]</a:t>
            </a:r>
          </a:p>
        </p:txBody>
      </p:sp>
    </p:spTree>
    <p:extLst>
      <p:ext uri="{BB962C8B-B14F-4D97-AF65-F5344CB8AC3E}">
        <p14:creationId xmlns:p14="http://schemas.microsoft.com/office/powerpoint/2010/main" val="101461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F9B72B-208A-4CC7-BE4B-1D65E325B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14" y="114825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Preparazione, scoperta, analisi: possibili strumenti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EE7B7632-DF9B-4611-A0EC-B421ABDF8DB2}"/>
              </a:ext>
            </a:extLst>
          </p:cNvPr>
          <p:cNvGrpSpPr/>
          <p:nvPr/>
        </p:nvGrpSpPr>
        <p:grpSpPr>
          <a:xfrm>
            <a:off x="226502" y="1954634"/>
            <a:ext cx="5662569" cy="2667699"/>
            <a:chOff x="226502" y="1954634"/>
            <a:chExt cx="5662569" cy="2667699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98634E3B-DB3F-43A9-BA6F-D984ED8F8D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413" t="30795" r="12661" b="17339"/>
            <a:stretch/>
          </p:blipFill>
          <p:spPr>
            <a:xfrm>
              <a:off x="226502" y="1954634"/>
              <a:ext cx="5662569" cy="2667699"/>
            </a:xfrm>
            <a:prstGeom prst="rect">
              <a:avLst/>
            </a:prstGeom>
          </p:spPr>
        </p:pic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4880E492-1720-4942-A627-DD4B539F8FA4}"/>
                </a:ext>
              </a:extLst>
            </p:cNvPr>
            <p:cNvSpPr/>
            <p:nvPr/>
          </p:nvSpPr>
          <p:spPr>
            <a:xfrm>
              <a:off x="3410174" y="2013356"/>
              <a:ext cx="151676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000" dirty="0">
                  <a:hlinkClick r:id="rId4"/>
                </a:rPr>
                <a:t>https://web.hypothes.is/</a:t>
              </a:r>
              <a:r>
                <a:rPr lang="it-IT" sz="1000" dirty="0"/>
                <a:t> </a:t>
              </a:r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824A9989-37B3-4CA8-97DA-D0A810733990}"/>
              </a:ext>
            </a:extLst>
          </p:cNvPr>
          <p:cNvGrpSpPr/>
          <p:nvPr/>
        </p:nvGrpSpPr>
        <p:grpSpPr>
          <a:xfrm>
            <a:off x="755010" y="3766656"/>
            <a:ext cx="3112315" cy="2936147"/>
            <a:chOff x="755010" y="3766656"/>
            <a:chExt cx="3112315" cy="2936147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7E727C57-121B-49AC-BF1A-D0B5C01AB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971" t="29843" r="32240" b="13488"/>
            <a:stretch/>
          </p:blipFill>
          <p:spPr>
            <a:xfrm>
              <a:off x="755010" y="3766656"/>
              <a:ext cx="3112315" cy="2936147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EDF9BFB7-0F30-4654-B1EF-FF648C889DAD}"/>
                </a:ext>
              </a:extLst>
            </p:cNvPr>
            <p:cNvSpPr/>
            <p:nvPr/>
          </p:nvSpPr>
          <p:spPr>
            <a:xfrm>
              <a:off x="755010" y="6246653"/>
              <a:ext cx="116570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000" dirty="0">
                  <a:hlinkClick r:id="rId6"/>
                </a:rPr>
                <a:t>http://thepund.it/</a:t>
              </a:r>
              <a:r>
                <a:rPr lang="it-IT" sz="1000" dirty="0"/>
                <a:t> </a:t>
              </a:r>
            </a:p>
          </p:txBody>
        </p:sp>
      </p:grpSp>
      <p:sp>
        <p:nvSpPr>
          <p:cNvPr id="10" name="Rettangolo 9">
            <a:extLst>
              <a:ext uri="{FF2B5EF4-FFF2-40B4-BE49-F238E27FC236}">
                <a16:creationId xmlns:a16="http://schemas.microsoft.com/office/drawing/2014/main" id="{2C45BB8B-196B-4366-930A-5CE519BE05F4}"/>
              </a:ext>
            </a:extLst>
          </p:cNvPr>
          <p:cNvSpPr/>
          <p:nvPr/>
        </p:nvSpPr>
        <p:spPr>
          <a:xfrm>
            <a:off x="2441196" y="2259577"/>
            <a:ext cx="2334261" cy="13964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Annotare i lavori interessanti e rendere disponibili i commenti con Hypothes.is o Pund.it 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F7083721-0812-4C58-AF55-4D385FF97C6A}"/>
              </a:ext>
            </a:extLst>
          </p:cNvPr>
          <p:cNvGrpSpPr/>
          <p:nvPr/>
        </p:nvGrpSpPr>
        <p:grpSpPr>
          <a:xfrm>
            <a:off x="4395833" y="3656027"/>
            <a:ext cx="4538445" cy="3087148"/>
            <a:chOff x="4395833" y="3656027"/>
            <a:chExt cx="4538445" cy="3087148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646D04CE-A49F-406A-86F3-D98E539596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229" t="36829" r="25137" b="12284"/>
            <a:stretch/>
          </p:blipFill>
          <p:spPr>
            <a:xfrm>
              <a:off x="4395833" y="4125811"/>
              <a:ext cx="4538445" cy="26173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A1D0D4B5-EBEB-4132-9283-FC142CB8C9F1}"/>
                </a:ext>
              </a:extLst>
            </p:cNvPr>
            <p:cNvSpPr/>
            <p:nvPr/>
          </p:nvSpPr>
          <p:spPr>
            <a:xfrm>
              <a:off x="6300132" y="3656027"/>
              <a:ext cx="2215218" cy="93956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Condividere il codice del vostro software su GitHub</a:t>
              </a: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C6AB79AF-1801-427B-95FC-C9E487B336DC}"/>
              </a:ext>
            </a:extLst>
          </p:cNvPr>
          <p:cNvGrpSpPr/>
          <p:nvPr/>
        </p:nvGrpSpPr>
        <p:grpSpPr>
          <a:xfrm>
            <a:off x="5540736" y="777606"/>
            <a:ext cx="3532007" cy="2402659"/>
            <a:chOff x="5540916" y="827101"/>
            <a:chExt cx="3253378" cy="2213121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3E296F5F-04F2-4CAD-8C9E-E64302B4D3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2936" t="11386" r="42110" b="45586"/>
            <a:stretch/>
          </p:blipFill>
          <p:spPr>
            <a:xfrm>
              <a:off x="5540916" y="827101"/>
              <a:ext cx="3196205" cy="22131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D997EDFE-AFCB-4217-9D64-E2381910BDD4}"/>
                </a:ext>
              </a:extLst>
            </p:cNvPr>
            <p:cNvSpPr/>
            <p:nvPr/>
          </p:nvSpPr>
          <p:spPr>
            <a:xfrm>
              <a:off x="7351270" y="827101"/>
              <a:ext cx="144302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000" dirty="0">
                  <a:hlinkClick r:id="rId9"/>
                </a:rPr>
                <a:t>http://onsnetwork.org/</a:t>
              </a:r>
              <a:r>
                <a:rPr lang="it-IT" sz="1000" dirty="0"/>
                <a:t> </a:t>
              </a:r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227F84D5-A235-42FC-9EBE-BD4FF98C558C}"/>
              </a:ext>
            </a:extLst>
          </p:cNvPr>
          <p:cNvGrpSpPr/>
          <p:nvPr/>
        </p:nvGrpSpPr>
        <p:grpSpPr>
          <a:xfrm>
            <a:off x="6654530" y="2333504"/>
            <a:ext cx="1694212" cy="984656"/>
            <a:chOff x="6654530" y="2333504"/>
            <a:chExt cx="1694212" cy="984656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D8AA95E4-5293-4AB3-8C41-E016AB10C9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478" t="5841" r="78994" b="75015"/>
            <a:stretch/>
          </p:blipFill>
          <p:spPr>
            <a:xfrm>
              <a:off x="6654530" y="2333504"/>
              <a:ext cx="1694212" cy="9846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569C89C2-93A1-4E80-942C-35C5FBDA2A04}"/>
                </a:ext>
              </a:extLst>
            </p:cNvPr>
            <p:cNvSpPr/>
            <p:nvPr/>
          </p:nvSpPr>
          <p:spPr>
            <a:xfrm>
              <a:off x="6756639" y="3056080"/>
              <a:ext cx="159210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000" dirty="0">
                  <a:hlinkClick r:id="rId11"/>
                </a:rPr>
                <a:t>https://www.protocols.io/</a:t>
              </a:r>
              <a:r>
                <a:rPr lang="it-IT" sz="1000" dirty="0"/>
                <a:t> </a:t>
              </a:r>
            </a:p>
          </p:txBody>
        </p:sp>
      </p:grpSp>
      <p:sp>
        <p:nvSpPr>
          <p:cNvPr id="20" name="Rettangolo 19">
            <a:extLst>
              <a:ext uri="{FF2B5EF4-FFF2-40B4-BE49-F238E27FC236}">
                <a16:creationId xmlns:a16="http://schemas.microsoft.com/office/drawing/2014/main" id="{42DC4425-C9FB-4D7E-9058-6486E37EAC86}"/>
              </a:ext>
            </a:extLst>
          </p:cNvPr>
          <p:cNvSpPr/>
          <p:nvPr/>
        </p:nvSpPr>
        <p:spPr>
          <a:xfrm>
            <a:off x="5323892" y="1220032"/>
            <a:ext cx="3686782" cy="7785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Condividere i notebook di laboratorio su Open Notebook Science Network o </a:t>
            </a:r>
            <a:r>
              <a:rPr lang="it-IT" dirty="0" err="1"/>
              <a:t>Protocols.io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385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F9B72B-208A-4CC7-BE4B-1D65E325B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14" y="114825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Preparazione, scoperta, analisi: possibili strumenti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B82D4414-F20A-4E7E-AA7F-DA5979582102}"/>
              </a:ext>
            </a:extLst>
          </p:cNvPr>
          <p:cNvGrpSpPr/>
          <p:nvPr/>
        </p:nvGrpSpPr>
        <p:grpSpPr>
          <a:xfrm>
            <a:off x="293614" y="1044430"/>
            <a:ext cx="8767019" cy="4914375"/>
            <a:chOff x="293614" y="1044430"/>
            <a:chExt cx="8767019" cy="4914375"/>
          </a:xfrm>
        </p:grpSpPr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15B6967A-834B-4D6F-A048-CDAD3FC5ED6E}"/>
                </a:ext>
              </a:extLst>
            </p:cNvPr>
            <p:cNvGrpSpPr/>
            <p:nvPr/>
          </p:nvGrpSpPr>
          <p:grpSpPr>
            <a:xfrm>
              <a:off x="5172336" y="1044430"/>
              <a:ext cx="3888297" cy="3309457"/>
              <a:chOff x="1967742" y="2604782"/>
              <a:chExt cx="3888297" cy="3309457"/>
            </a:xfrm>
          </p:grpSpPr>
          <p:pic>
            <p:nvPicPr>
              <p:cNvPr id="4" name="Immagine 3">
                <a:extLst>
                  <a:ext uri="{FF2B5EF4-FFF2-40B4-BE49-F238E27FC236}">
                    <a16:creationId xmlns:a16="http://schemas.microsoft.com/office/drawing/2014/main" id="{64EBF225-A7BA-4033-8B27-BC9C47DB38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2293" t="16117" r="32293" b="21743"/>
              <a:stretch/>
            </p:blipFill>
            <p:spPr>
              <a:xfrm>
                <a:off x="2617889" y="2718033"/>
                <a:ext cx="3238150" cy="3196206"/>
              </a:xfrm>
              <a:prstGeom prst="rect">
                <a:avLst/>
              </a:prstGeom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5F549288-0E40-4146-89DF-2F6D804A3F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678" r="85780" b="86983"/>
              <a:stretch/>
            </p:blipFill>
            <p:spPr>
              <a:xfrm>
                <a:off x="1967742" y="2604782"/>
                <a:ext cx="1300294" cy="377504"/>
              </a:xfrm>
              <a:prstGeom prst="rect">
                <a:avLst/>
              </a:prstGeom>
            </p:spPr>
          </p:pic>
        </p:grpSp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40C578CD-ED11-4527-A280-EBED6F9C4185}"/>
                </a:ext>
              </a:extLst>
            </p:cNvPr>
            <p:cNvGrpSpPr/>
            <p:nvPr/>
          </p:nvGrpSpPr>
          <p:grpSpPr>
            <a:xfrm>
              <a:off x="293614" y="1755921"/>
              <a:ext cx="5410899" cy="4202884"/>
              <a:chOff x="293614" y="1755921"/>
              <a:chExt cx="5410899" cy="4202884"/>
            </a:xfrm>
          </p:grpSpPr>
          <p:pic>
            <p:nvPicPr>
              <p:cNvPr id="23" name="Immagine 22">
                <a:extLst>
                  <a:ext uri="{FF2B5EF4-FFF2-40B4-BE49-F238E27FC236}">
                    <a16:creationId xmlns:a16="http://schemas.microsoft.com/office/drawing/2014/main" id="{7E543735-7EC7-4D90-843C-C50363886E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8532" t="19541" r="22294" b="10327"/>
              <a:stretch/>
            </p:blipFill>
            <p:spPr>
              <a:xfrm>
                <a:off x="293614" y="2351539"/>
                <a:ext cx="5410899" cy="360726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4" name="Immagine 23">
                <a:extLst>
                  <a:ext uri="{FF2B5EF4-FFF2-40B4-BE49-F238E27FC236}">
                    <a16:creationId xmlns:a16="http://schemas.microsoft.com/office/drawing/2014/main" id="{164696E0-7736-4B4D-8133-FCB638BADD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8349" t="5841" r="71743" b="82579"/>
              <a:stretch/>
            </p:blipFill>
            <p:spPr>
              <a:xfrm>
                <a:off x="687897" y="1755921"/>
                <a:ext cx="906011" cy="59561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E2036FB4-2843-4775-BBB2-28AE6DD7B09E}"/>
                </a:ext>
              </a:extLst>
            </p:cNvPr>
            <p:cNvSpPr/>
            <p:nvPr/>
          </p:nvSpPr>
          <p:spPr>
            <a:xfrm>
              <a:off x="3892492" y="4295164"/>
              <a:ext cx="4009937" cy="88084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Utilizzate queste piattaforme «integrate» per la gestione della ricerca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34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EB9CBF-82FC-40AC-86B8-8B0DE8B02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Scrivere e  pubblicare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0D012C3-BE5D-43C8-BED8-94E012934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77" y="1768878"/>
            <a:ext cx="7949873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6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EB9CBF-82FC-40AC-86B8-8B0DE8B02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Scrivere e  pubblicare: possibili pratiche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9D463E3-7117-4E7D-B5B0-AD65A3C2D2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86" t="34383" r="11468" b="12610"/>
          <a:stretch/>
        </p:blipFill>
        <p:spPr>
          <a:xfrm>
            <a:off x="509200" y="2197916"/>
            <a:ext cx="8125600" cy="372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0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EB9CBF-82FC-40AC-86B8-8B0DE8B02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Scrivere e  pubblicare: possibili strumenti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D1E2517-61F7-4366-8275-CFB2F180E689}"/>
              </a:ext>
            </a:extLst>
          </p:cNvPr>
          <p:cNvSpPr/>
          <p:nvPr/>
        </p:nvSpPr>
        <p:spPr>
          <a:xfrm>
            <a:off x="268449" y="1868648"/>
            <a:ext cx="2659310" cy="874552"/>
          </a:xfrm>
          <a:prstGeom prst="rect">
            <a:avLst/>
          </a:prstGeom>
          <a:solidFill>
            <a:srgbClr val="C0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AVERE I PROPRI DATI DISPONIBILI, CONSERVATI, INTEGRI E [FAIR]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B7355D3C-2ECB-480C-BDE7-5D24C7B8107A}"/>
              </a:ext>
            </a:extLst>
          </p:cNvPr>
          <p:cNvGrpSpPr/>
          <p:nvPr/>
        </p:nvGrpSpPr>
        <p:grpSpPr>
          <a:xfrm>
            <a:off x="184559" y="1680202"/>
            <a:ext cx="5964573" cy="3965588"/>
            <a:chOff x="184559" y="1680202"/>
            <a:chExt cx="5964573" cy="3965588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37F3E462-9EE9-46A2-8FFC-7A5FE6407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79" t="7962" r="51375" b="44088"/>
            <a:stretch/>
          </p:blipFill>
          <p:spPr>
            <a:xfrm>
              <a:off x="184559" y="2783048"/>
              <a:ext cx="4018326" cy="24663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928D9740-3F0F-4687-8677-B2EDA7401F4F}"/>
                </a:ext>
              </a:extLst>
            </p:cNvPr>
            <p:cNvGrpSpPr/>
            <p:nvPr/>
          </p:nvGrpSpPr>
          <p:grpSpPr>
            <a:xfrm>
              <a:off x="1963026" y="3179426"/>
              <a:ext cx="2978091" cy="2466364"/>
              <a:chOff x="1963026" y="3179426"/>
              <a:chExt cx="2978091" cy="2466364"/>
            </a:xfrm>
          </p:grpSpPr>
          <p:pic>
            <p:nvPicPr>
              <p:cNvPr id="6" name="Immagine 5">
                <a:extLst>
                  <a:ext uri="{FF2B5EF4-FFF2-40B4-BE49-F238E27FC236}">
                    <a16:creationId xmlns:a16="http://schemas.microsoft.com/office/drawing/2014/main" id="{C98A06F7-EE84-423E-8BCA-C76763C141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4862" t="6820" r="42569" b="45228"/>
              <a:stretch/>
            </p:blipFill>
            <p:spPr>
              <a:xfrm>
                <a:off x="1963026" y="3179426"/>
                <a:ext cx="2978091" cy="246636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64D07152-304A-44E2-A987-EA6477A85D8B}"/>
                  </a:ext>
                </a:extLst>
              </p:cNvPr>
              <p:cNvSpPr/>
              <p:nvPr/>
            </p:nvSpPr>
            <p:spPr>
              <a:xfrm>
                <a:off x="3385649" y="3227663"/>
                <a:ext cx="1402948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000" dirty="0">
                    <a:hlinkClick r:id="rId5"/>
                  </a:rPr>
                  <a:t>https://datadryad.org/</a:t>
                </a:r>
                <a:r>
                  <a:rPr lang="it-IT" sz="1000" dirty="0"/>
                  <a:t> </a:t>
                </a:r>
              </a:p>
            </p:txBody>
          </p:sp>
        </p:grpSp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49757ECA-4722-4B9F-A90C-66DD030AD319}"/>
                </a:ext>
              </a:extLst>
            </p:cNvPr>
            <p:cNvGrpSpPr/>
            <p:nvPr/>
          </p:nvGrpSpPr>
          <p:grpSpPr>
            <a:xfrm>
              <a:off x="2927759" y="1680202"/>
              <a:ext cx="3221373" cy="1662070"/>
              <a:chOff x="2927759" y="1680202"/>
              <a:chExt cx="3221373" cy="1662070"/>
            </a:xfrm>
          </p:grpSpPr>
          <p:pic>
            <p:nvPicPr>
              <p:cNvPr id="9" name="Immagine 8">
                <a:extLst>
                  <a:ext uri="{FF2B5EF4-FFF2-40B4-BE49-F238E27FC236}">
                    <a16:creationId xmlns:a16="http://schemas.microsoft.com/office/drawing/2014/main" id="{EC31BF7B-7A9E-4765-90F9-28D7C9D168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7064" t="12855" r="37706" b="54852"/>
              <a:stretch/>
            </p:blipFill>
            <p:spPr>
              <a:xfrm>
                <a:off x="2927759" y="1681253"/>
                <a:ext cx="3221373" cy="166101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42855C4F-AF72-4E4B-8CCB-7D4FD13F4FE6}"/>
                  </a:ext>
                </a:extLst>
              </p:cNvPr>
              <p:cNvSpPr/>
              <p:nvPr/>
            </p:nvSpPr>
            <p:spPr>
              <a:xfrm>
                <a:off x="3020466" y="1680202"/>
                <a:ext cx="1385316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000" dirty="0">
                    <a:hlinkClick r:id="rId7"/>
                  </a:rPr>
                  <a:t>https://dataverse.org/</a:t>
                </a:r>
                <a:r>
                  <a:rPr lang="it-IT" sz="1000" dirty="0"/>
                  <a:t> </a:t>
                </a:r>
              </a:p>
            </p:txBody>
          </p:sp>
        </p:grp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CB17CE55-E52B-4D59-A5B6-68C86A8D3B31}"/>
              </a:ext>
            </a:extLst>
          </p:cNvPr>
          <p:cNvGrpSpPr/>
          <p:nvPr/>
        </p:nvGrpSpPr>
        <p:grpSpPr>
          <a:xfrm>
            <a:off x="5109418" y="3966244"/>
            <a:ext cx="3850023" cy="2474196"/>
            <a:chOff x="5293977" y="4126684"/>
            <a:chExt cx="3850023" cy="2474196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E1BA0F45-EC20-44E9-B431-4D3D66FFD6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4037" t="32263" r="43395" b="35443"/>
            <a:stretch/>
          </p:blipFill>
          <p:spPr>
            <a:xfrm>
              <a:off x="5293977" y="4690700"/>
              <a:ext cx="3424819" cy="19101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43E6A115-AE78-4D2B-9468-DC469AC04061}"/>
                </a:ext>
              </a:extLst>
            </p:cNvPr>
            <p:cNvSpPr/>
            <p:nvPr/>
          </p:nvSpPr>
          <p:spPr>
            <a:xfrm>
              <a:off x="6484690" y="4126684"/>
              <a:ext cx="2659310" cy="874552"/>
            </a:xfrm>
            <a:prstGeom prst="rect">
              <a:avLst/>
            </a:prstGeom>
            <a:solidFill>
              <a:srgbClr val="C020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SCRIVERE IN MODO COLLABORATIVO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662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EB9CBF-82FC-40AC-86B8-8B0DE8B02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Scrivere e  pubblicare: possibili strumenti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D1E2517-61F7-4366-8275-CFB2F180E689}"/>
              </a:ext>
            </a:extLst>
          </p:cNvPr>
          <p:cNvSpPr/>
          <p:nvPr/>
        </p:nvSpPr>
        <p:spPr>
          <a:xfrm>
            <a:off x="116921" y="1818313"/>
            <a:ext cx="3582098" cy="3131192"/>
          </a:xfrm>
          <a:prstGeom prst="rect">
            <a:avLst/>
          </a:prstGeom>
          <a:solidFill>
            <a:srgbClr val="C0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PUBBLICARE LA RICERCA COME </a:t>
            </a:r>
            <a:r>
              <a:rPr lang="it-IT" b="1" dirty="0"/>
              <a:t>PREPRINT</a:t>
            </a:r>
            <a:r>
              <a:rPr lang="it-IT" dirty="0"/>
              <a:t>:</a:t>
            </a:r>
          </a:p>
          <a:p>
            <a:pPr marL="285750" indent="-285750" algn="ctr">
              <a:buFontTx/>
              <a:buChar char="-"/>
            </a:pPr>
            <a:r>
              <a:rPr lang="it-IT" dirty="0"/>
              <a:t>PRIORITÀ DELL’IDEA</a:t>
            </a:r>
          </a:p>
          <a:p>
            <a:pPr marL="285750" indent="-285750" algn="ctr">
              <a:buFontTx/>
              <a:buChar char="-"/>
            </a:pPr>
            <a:r>
              <a:rPr lang="it-IT" dirty="0"/>
              <a:t>RENDERE SUBITO DISPONIBILI I RISULTATI</a:t>
            </a:r>
          </a:p>
          <a:p>
            <a:pPr marL="285750" indent="-285750" algn="ctr">
              <a:buFontTx/>
              <a:buChar char="-"/>
            </a:pPr>
            <a:r>
              <a:rPr lang="it-IT" dirty="0"/>
              <a:t>AVERE FEEDBACK</a:t>
            </a:r>
          </a:p>
          <a:p>
            <a:pPr marL="285750" indent="-285750" algn="ctr">
              <a:buFontTx/>
              <a:buChar char="-"/>
            </a:pPr>
            <a:r>
              <a:rPr lang="it-IT" dirty="0"/>
              <a:t>TROVARE COLLABORATORI</a:t>
            </a:r>
          </a:p>
          <a:p>
            <a:pPr marL="285750" indent="-285750" algn="ctr">
              <a:buFontTx/>
              <a:buChar char="-"/>
            </a:pPr>
            <a:r>
              <a:rPr lang="it-IT" dirty="0"/>
              <a:t>[SEARCH] ESSERE SEMPRE AGGIORNATI SULLE RICERCHE PIÙ RECENTI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6436050-DC90-4C85-A558-97B620E4B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71" t="34546" r="13750" b="17666"/>
          <a:stretch/>
        </p:blipFill>
        <p:spPr>
          <a:xfrm>
            <a:off x="3405407" y="4034900"/>
            <a:ext cx="5621672" cy="245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EB9CBF-82FC-40AC-86B8-8B0DE8B02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Scrivere e  pubblicare: possibili strumenti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D1E2517-61F7-4366-8275-CFB2F180E689}"/>
              </a:ext>
            </a:extLst>
          </p:cNvPr>
          <p:cNvSpPr/>
          <p:nvPr/>
        </p:nvSpPr>
        <p:spPr>
          <a:xfrm>
            <a:off x="116921" y="1818313"/>
            <a:ext cx="3582098" cy="1059111"/>
          </a:xfrm>
          <a:prstGeom prst="rect">
            <a:avLst/>
          </a:prstGeom>
          <a:solidFill>
            <a:srgbClr val="C0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PUBBLICARE OPEN ACCESS,</a:t>
            </a:r>
          </a:p>
          <a:p>
            <a:pPr algn="ctr"/>
            <a:r>
              <a:rPr lang="it-IT" dirty="0"/>
              <a:t>GREEN O GOLD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3D8B86ED-ADEA-4760-AAC6-11EAAD981D24}"/>
              </a:ext>
            </a:extLst>
          </p:cNvPr>
          <p:cNvGrpSpPr/>
          <p:nvPr/>
        </p:nvGrpSpPr>
        <p:grpSpPr>
          <a:xfrm>
            <a:off x="116921" y="3470637"/>
            <a:ext cx="4731948" cy="2013153"/>
            <a:chOff x="1526796" y="3733101"/>
            <a:chExt cx="5738070" cy="2441196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3E2DD40E-86FB-4872-9FD0-51970265C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321" t="36993" r="11927" b="15545"/>
            <a:stretch/>
          </p:blipFill>
          <p:spPr>
            <a:xfrm>
              <a:off x="1526796" y="3733101"/>
              <a:ext cx="5738070" cy="2441196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F9F9E299-36F0-45B4-91E9-F825F43975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532" t="6004" r="61926" b="82579"/>
            <a:stretch/>
          </p:blipFill>
          <p:spPr>
            <a:xfrm>
              <a:off x="4882392" y="3900881"/>
              <a:ext cx="2118697" cy="696285"/>
            </a:xfrm>
            <a:prstGeom prst="rect">
              <a:avLst/>
            </a:prstGeom>
          </p:spPr>
        </p:pic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767C6881-F2B1-42E9-895B-ED382E6D08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594" y="365126"/>
            <a:ext cx="3892842" cy="631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0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D3B115-7E1D-469A-ACE0-C652A7C8B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Impatto sociale e valutazione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CF9A5A9-87C5-4A4E-A03D-9750654952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09" t="16204" r="9174" b="12772"/>
          <a:stretch/>
        </p:blipFill>
        <p:spPr>
          <a:xfrm>
            <a:off x="934081" y="1954635"/>
            <a:ext cx="7696656" cy="4404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558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D3B115-7E1D-469A-ACE0-C652A7C8B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Impatto sociale e valutazione: possibili pratiche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88C97D3-6FFD-42B8-B90B-8686B24AC4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47" t="34873" r="12293" b="12772"/>
          <a:stretch/>
        </p:blipFill>
        <p:spPr>
          <a:xfrm>
            <a:off x="465235" y="2281804"/>
            <a:ext cx="8050115" cy="3783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700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2C6001-2F8D-4DBD-863B-601196855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bg1"/>
                </a:solidFill>
              </a:rPr>
              <a:t>Revolution</a:t>
            </a:r>
            <a:r>
              <a:rPr lang="it-IT" dirty="0">
                <a:solidFill>
                  <a:schemeClr val="bg1"/>
                </a:solidFill>
              </a:rPr>
              <a:t>?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FB11C01D-6637-48D3-B00C-96920B5895BD}"/>
              </a:ext>
            </a:extLst>
          </p:cNvPr>
          <p:cNvGrpSpPr/>
          <p:nvPr/>
        </p:nvGrpSpPr>
        <p:grpSpPr>
          <a:xfrm>
            <a:off x="1846385" y="3657600"/>
            <a:ext cx="6798470" cy="2734408"/>
            <a:chOff x="1846385" y="3657600"/>
            <a:chExt cx="6798470" cy="2734408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BBF47588-7ABA-4932-BFCB-84977021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328" t="11881" r="19518" b="34957"/>
            <a:stretch/>
          </p:blipFill>
          <p:spPr>
            <a:xfrm>
              <a:off x="1846385" y="3657600"/>
              <a:ext cx="5591908" cy="27344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D54724F2-DF44-48C3-B875-D4552DB0E975}"/>
                </a:ext>
              </a:extLst>
            </p:cNvPr>
            <p:cNvSpPr/>
            <p:nvPr/>
          </p:nvSpPr>
          <p:spPr>
            <a:xfrm>
              <a:off x="4072855" y="6176564"/>
              <a:ext cx="4572000" cy="21544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t-IT" sz="800" dirty="0">
                  <a:solidFill>
                    <a:srgbClr val="14171A"/>
                  </a:solidFill>
                  <a:latin typeface="Segoe UI" panose="020B0502040204020203" pitchFamily="34" charset="0"/>
                  <a:hlinkClick r:id="rId4"/>
                </a:rPr>
                <a:t>https://twitter.com/Protohedgehog/status/995275221639843840</a:t>
              </a:r>
              <a:r>
                <a:rPr lang="it-IT" sz="800" dirty="0">
                  <a:solidFill>
                    <a:srgbClr val="14171A"/>
                  </a:solidFill>
                  <a:latin typeface="Segoe UI" panose="020B0502040204020203" pitchFamily="34" charset="0"/>
                </a:rPr>
                <a:t> </a:t>
              </a:r>
              <a:endParaRPr lang="it-IT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3087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D3B115-7E1D-469A-ACE0-C652A7C8B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Impatto sociale e valutazione: possibili strumenti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D9412934-2307-43FF-BFD7-C29FD2A36C58}"/>
              </a:ext>
            </a:extLst>
          </p:cNvPr>
          <p:cNvGrpSpPr/>
          <p:nvPr/>
        </p:nvGrpSpPr>
        <p:grpSpPr>
          <a:xfrm>
            <a:off x="109057" y="3429000"/>
            <a:ext cx="5763238" cy="2642532"/>
            <a:chOff x="109057" y="3429000"/>
            <a:chExt cx="5763238" cy="2642532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CABE92B8-AB82-438D-BFB2-22D0F63E9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780" t="35036" r="15230" b="13588"/>
            <a:stretch/>
          </p:blipFill>
          <p:spPr>
            <a:xfrm>
              <a:off x="478173" y="3429000"/>
              <a:ext cx="5394122" cy="2642532"/>
            </a:xfrm>
            <a:prstGeom prst="rect">
              <a:avLst/>
            </a:prstGeom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05B05DE2-AE3D-476B-9C38-0639E00710E1}"/>
                </a:ext>
              </a:extLst>
            </p:cNvPr>
            <p:cNvSpPr/>
            <p:nvPr/>
          </p:nvSpPr>
          <p:spPr>
            <a:xfrm>
              <a:off x="109057" y="3718420"/>
              <a:ext cx="1543574" cy="1031846"/>
            </a:xfrm>
            <a:prstGeom prst="rect">
              <a:avLst/>
            </a:prstGeom>
            <a:solidFill>
              <a:srgbClr val="0C08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ASPETTI DA CONSIDERARE</a:t>
              </a:r>
            </a:p>
          </p:txBody>
        </p:sp>
      </p:grpSp>
      <p:sp>
        <p:nvSpPr>
          <p:cNvPr id="6" name="Rettangolo 5">
            <a:extLst>
              <a:ext uri="{FF2B5EF4-FFF2-40B4-BE49-F238E27FC236}">
                <a16:creationId xmlns:a16="http://schemas.microsoft.com/office/drawing/2014/main" id="{0473F6C1-23B5-4908-8847-6E3E5C0C0C0E}"/>
              </a:ext>
            </a:extLst>
          </p:cNvPr>
          <p:cNvSpPr/>
          <p:nvPr/>
        </p:nvSpPr>
        <p:spPr>
          <a:xfrm>
            <a:off x="781050" y="2266426"/>
            <a:ext cx="2550778" cy="1031846"/>
          </a:xfrm>
          <a:prstGeom prst="rect">
            <a:avLst/>
          </a:prstGeom>
          <a:solidFill>
            <a:srgbClr val="0C0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PROVATE LA OPEN PEER REVIEW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D8E072D-B02F-40D7-AC1F-BDE346BD66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25" t="6983" r="28073" b="52541"/>
          <a:stretch/>
        </p:blipFill>
        <p:spPr>
          <a:xfrm>
            <a:off x="3884103" y="1216404"/>
            <a:ext cx="4773336" cy="2081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C0D9A4FE-D33E-4E70-9BCF-9C7F3B12EFE3}"/>
              </a:ext>
            </a:extLst>
          </p:cNvPr>
          <p:cNvGrpSpPr/>
          <p:nvPr/>
        </p:nvGrpSpPr>
        <p:grpSpPr>
          <a:xfrm>
            <a:off x="2076196" y="5036583"/>
            <a:ext cx="4194575" cy="1869740"/>
            <a:chOff x="2076196" y="5036583"/>
            <a:chExt cx="4194575" cy="1869740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83FE8D8C-EA21-4162-BA3F-FD3A5AFF97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321" t="16204" r="48532" b="21091"/>
            <a:stretch/>
          </p:blipFill>
          <p:spPr>
            <a:xfrm>
              <a:off x="4884745" y="5036583"/>
              <a:ext cx="1386026" cy="18697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457E79C9-D7B7-465E-82C7-BAFCFB53A77B}"/>
                </a:ext>
              </a:extLst>
            </p:cNvPr>
            <p:cNvSpPr/>
            <p:nvPr/>
          </p:nvSpPr>
          <p:spPr>
            <a:xfrm>
              <a:off x="2076196" y="5971453"/>
              <a:ext cx="2942695" cy="834791"/>
            </a:xfrm>
            <a:prstGeom prst="rect">
              <a:avLst/>
            </a:prstGeom>
            <a:solidFill>
              <a:srgbClr val="0C08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COME REVISORI, CHIEDETE PRATICHE APERTE (E I DATI)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919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D3B115-7E1D-469A-ACE0-C652A7C8B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Impatto sociale e valutazione: possibili strumenti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473F6C1-23B5-4908-8847-6E3E5C0C0C0E}"/>
              </a:ext>
            </a:extLst>
          </p:cNvPr>
          <p:cNvSpPr/>
          <p:nvPr/>
        </p:nvSpPr>
        <p:spPr>
          <a:xfrm>
            <a:off x="831384" y="2133054"/>
            <a:ext cx="2550778" cy="1031846"/>
          </a:xfrm>
          <a:prstGeom prst="rect">
            <a:avLst/>
          </a:prstGeom>
          <a:solidFill>
            <a:srgbClr val="0C0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CONDIVIDETE I POSTER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8F8CF2A-2DB8-43D6-9FD2-EAC48D72AA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61" t="8288" r="41651" b="8206"/>
          <a:stretch/>
        </p:blipFill>
        <p:spPr>
          <a:xfrm>
            <a:off x="5343786" y="1375795"/>
            <a:ext cx="3263317" cy="429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455AF708-814A-4810-822B-E421ADE48C59}"/>
              </a:ext>
            </a:extLst>
          </p:cNvPr>
          <p:cNvGrpSpPr/>
          <p:nvPr/>
        </p:nvGrpSpPr>
        <p:grpSpPr>
          <a:xfrm>
            <a:off x="167779" y="3429000"/>
            <a:ext cx="6745797" cy="3332527"/>
            <a:chOff x="167779" y="3429000"/>
            <a:chExt cx="6745797" cy="3332527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26BC44A2-91BF-4B0E-8964-228ED1E9BD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477" t="40581" r="13750" b="4944"/>
            <a:stretch/>
          </p:blipFill>
          <p:spPr>
            <a:xfrm>
              <a:off x="167779" y="3959604"/>
              <a:ext cx="6745797" cy="28019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71579907-AB1C-4D8C-8D7A-7DA54D448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275" t="6820" r="72104" b="81274"/>
            <a:stretch/>
          </p:blipFill>
          <p:spPr>
            <a:xfrm>
              <a:off x="2576556" y="3429000"/>
              <a:ext cx="1611211" cy="6123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85309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D3B115-7E1D-469A-ACE0-C652A7C8B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Impatto sociale e valutazione: possibili strumenti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25812E2-AAA6-4E81-9E3E-7E8C2A8DB3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2" t="10244" r="1653" b="10652"/>
          <a:stretch/>
        </p:blipFill>
        <p:spPr>
          <a:xfrm>
            <a:off x="2897768" y="1690689"/>
            <a:ext cx="6246232" cy="2860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473F6C1-23B5-4908-8847-6E3E5C0C0C0E}"/>
              </a:ext>
            </a:extLst>
          </p:cNvPr>
          <p:cNvSpPr/>
          <p:nvPr/>
        </p:nvSpPr>
        <p:spPr>
          <a:xfrm>
            <a:off x="831384" y="2397154"/>
            <a:ext cx="2550778" cy="1031846"/>
          </a:xfrm>
          <a:prstGeom prst="rect">
            <a:avLst/>
          </a:prstGeom>
          <a:solidFill>
            <a:srgbClr val="0C0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CREATE VOCI DI WIKIPEDIA SUI TEMI DI CUI SIETE ESPERTI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9ACC0C9-A6EB-4253-B550-D45DB1FAA2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79" t="18888" r="13750" b="20927"/>
          <a:stretch/>
        </p:blipFill>
        <p:spPr>
          <a:xfrm>
            <a:off x="285225" y="3619542"/>
            <a:ext cx="5630061" cy="3095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919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D3B115-7E1D-469A-ACE0-C652A7C8B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Impatto sociale e valutazione: possibili strumenti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473F6C1-23B5-4908-8847-6E3E5C0C0C0E}"/>
              </a:ext>
            </a:extLst>
          </p:cNvPr>
          <p:cNvSpPr/>
          <p:nvPr/>
        </p:nvSpPr>
        <p:spPr>
          <a:xfrm>
            <a:off x="831384" y="1690689"/>
            <a:ext cx="3287610" cy="1738311"/>
          </a:xfrm>
          <a:prstGeom prst="rect">
            <a:avLst/>
          </a:prstGeom>
          <a:solidFill>
            <a:srgbClr val="0C0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AGGIUNGETE AL VOSTRO PROFILO LE METRICHE ALTERNATIVE CON ALTMETRIC BOOKMARKLET O IMPACT STORY. TENETE TRACCIA DI COSA DICE DI VOI LA SOCIETÀ E I COLLEGHI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665DAB6-C898-4E47-9A39-8C26E099C9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2" t="11387" r="27982" b="9674"/>
          <a:stretch/>
        </p:blipFill>
        <p:spPr>
          <a:xfrm>
            <a:off x="4572000" y="1501629"/>
            <a:ext cx="4026716" cy="4060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829D66A-5C3D-4EE0-8BD5-7A3EF8E5D8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60" t="13833" r="28257" b="25005"/>
          <a:stretch/>
        </p:blipFill>
        <p:spPr>
          <a:xfrm>
            <a:off x="83890" y="3615655"/>
            <a:ext cx="4488110" cy="3145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90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D3B115-7E1D-469A-ACE0-C652A7C8B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Impatto sociale e valutazione: possibili strumenti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473F6C1-23B5-4908-8847-6E3E5C0C0C0E}"/>
              </a:ext>
            </a:extLst>
          </p:cNvPr>
          <p:cNvSpPr/>
          <p:nvPr/>
        </p:nvSpPr>
        <p:spPr>
          <a:xfrm>
            <a:off x="95571" y="3030829"/>
            <a:ext cx="3287610" cy="1818007"/>
          </a:xfrm>
          <a:prstGeom prst="rect">
            <a:avLst/>
          </a:prstGeom>
          <a:solidFill>
            <a:srgbClr val="0C0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CREATE E MANTENETE UN VOSTRO PROFILO DA RICERCATORE</a:t>
            </a:r>
          </a:p>
          <a:p>
            <a:pPr algn="ctr"/>
            <a:r>
              <a:rPr lang="it-IT" dirty="0"/>
              <a:t>CON ORCID.</a:t>
            </a:r>
          </a:p>
          <a:p>
            <a:pPr algn="ctr"/>
            <a:r>
              <a:rPr lang="it-IT" dirty="0"/>
              <a:t>ORCID FUNZIONA CONE UN PREZIOSO CONNETTORE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AAABBC0-3EAA-4D54-A4FC-56C7337C24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66" t="19052" r="15688" b="13262"/>
          <a:stretch/>
        </p:blipFill>
        <p:spPr>
          <a:xfrm>
            <a:off x="3383181" y="2130804"/>
            <a:ext cx="5760819" cy="3984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647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2CD625-D6A8-4EAF-9CD6-E93E50F73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47" y="147012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L’arcobaleno della Open Science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366F089-B3CF-407F-98C4-7DA07AD320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0" t="9429" r="18165" b="9185"/>
          <a:stretch/>
        </p:blipFill>
        <p:spPr>
          <a:xfrm>
            <a:off x="322976" y="1568741"/>
            <a:ext cx="8356848" cy="4832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147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2CD625-D6A8-4EAF-9CD6-E93E50F73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47" y="147012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… e se non vi bastano questi, c’è la ruota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15629EE1-1839-4E0C-B9A0-EA4A0B49818E}"/>
              </a:ext>
            </a:extLst>
          </p:cNvPr>
          <p:cNvGrpSpPr/>
          <p:nvPr/>
        </p:nvGrpSpPr>
        <p:grpSpPr>
          <a:xfrm>
            <a:off x="1433715" y="1239526"/>
            <a:ext cx="7308138" cy="5618474"/>
            <a:chOff x="1375408" y="1362636"/>
            <a:chExt cx="7308138" cy="5618474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168586EB-5B34-4175-A5E4-65C8D89FC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667" t="6339" r="16667" b="3378"/>
            <a:stretch/>
          </p:blipFill>
          <p:spPr>
            <a:xfrm>
              <a:off x="1375408" y="1362636"/>
              <a:ext cx="7308138" cy="55670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6E52C5E8-CA17-49AB-8628-DECBFACF3273}"/>
                </a:ext>
              </a:extLst>
            </p:cNvPr>
            <p:cNvSpPr/>
            <p:nvPr/>
          </p:nvSpPr>
          <p:spPr>
            <a:xfrm>
              <a:off x="1707160" y="6734889"/>
              <a:ext cx="4572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t-IT" sz="1000" dirty="0">
                  <a:hlinkClick r:id="rId4"/>
                </a:rPr>
                <a:t>https://bmkramer.databox.me/Public/Wheel_of_Open_Science/</a:t>
              </a:r>
              <a:r>
                <a:rPr lang="it-IT" sz="10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558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2CD625-D6A8-4EAF-9CD6-E93E50F73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47" y="147012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… e se non vi bastano questi, ci sono le immagini singole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EE1D08C9-09C1-4A3B-B7AF-203F452C54AB}"/>
              </a:ext>
            </a:extLst>
          </p:cNvPr>
          <p:cNvGrpSpPr/>
          <p:nvPr/>
        </p:nvGrpSpPr>
        <p:grpSpPr>
          <a:xfrm>
            <a:off x="974423" y="2192776"/>
            <a:ext cx="7195153" cy="4518212"/>
            <a:chOff x="974423" y="2192776"/>
            <a:chExt cx="7195153" cy="4518212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1A81C309-CEEF-46AE-836E-1B8E4A9D50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275" t="4035" r="10038" b="8122"/>
            <a:stretch/>
          </p:blipFill>
          <p:spPr>
            <a:xfrm>
              <a:off x="974423" y="2192776"/>
              <a:ext cx="7195153" cy="4518212"/>
            </a:xfrm>
            <a:prstGeom prst="rect">
              <a:avLst/>
            </a:prstGeom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28F3A236-485F-4098-9B06-727AB884CE6D}"/>
                </a:ext>
              </a:extLst>
            </p:cNvPr>
            <p:cNvSpPr/>
            <p:nvPr/>
          </p:nvSpPr>
          <p:spPr>
            <a:xfrm>
              <a:off x="2356320" y="6213755"/>
              <a:ext cx="4572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t-IT" sz="1000" dirty="0">
                  <a:hlinkClick r:id="rId4"/>
                </a:rPr>
                <a:t>https://figshare.com/articles/Open_Science_practices_set_of_images_/4627954</a:t>
              </a:r>
              <a:r>
                <a:rPr lang="it-IT" sz="1000" dirty="0"/>
                <a:t> </a:t>
              </a:r>
            </a:p>
          </p:txBody>
        </p:sp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0224AEFA-5612-4802-9B5C-7BB725F07B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49" t="5468" r="10265" b="6689"/>
          <a:stretch/>
        </p:blipFill>
        <p:spPr>
          <a:xfrm>
            <a:off x="974423" y="2192776"/>
            <a:ext cx="7195153" cy="451821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9DF8FC1-2C37-4E45-A8E3-8DABDCB6E7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65" t="6513" r="11569" b="7387"/>
          <a:stretch/>
        </p:blipFill>
        <p:spPr>
          <a:xfrm>
            <a:off x="1020611" y="2224068"/>
            <a:ext cx="7102776" cy="448692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680DE5BC-9593-4812-984B-A6AE6CDABA59}"/>
              </a:ext>
            </a:extLst>
          </p:cNvPr>
          <p:cNvSpPr/>
          <p:nvPr/>
        </p:nvSpPr>
        <p:spPr>
          <a:xfrm>
            <a:off x="2285999" y="6652725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000" dirty="0">
                <a:hlinkClick r:id="rId4"/>
              </a:rPr>
              <a:t>https://figshare.com/articles/Open_Science_practices_set_of_images_/4627954</a:t>
            </a:r>
            <a:r>
              <a:rPr lang="it-IT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369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91A634-1775-4690-A604-ABC4C077B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… e per finire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D13921D1-B1CC-48CF-85C8-E3C426AE6798}"/>
              </a:ext>
            </a:extLst>
          </p:cNvPr>
          <p:cNvGrpSpPr/>
          <p:nvPr/>
        </p:nvGrpSpPr>
        <p:grpSpPr>
          <a:xfrm>
            <a:off x="528917" y="1986026"/>
            <a:ext cx="4392706" cy="3351242"/>
            <a:chOff x="528917" y="1986026"/>
            <a:chExt cx="4392706" cy="3351242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8427A897-60A8-4382-8095-6DB03B903D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510" t="27952" r="38725" b="15403"/>
            <a:stretch/>
          </p:blipFill>
          <p:spPr>
            <a:xfrm>
              <a:off x="528917" y="1986026"/>
              <a:ext cx="4392706" cy="33512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A653266C-2D47-47CC-8091-518B3DC964EB}"/>
                </a:ext>
              </a:extLst>
            </p:cNvPr>
            <p:cNvSpPr/>
            <p:nvPr/>
          </p:nvSpPr>
          <p:spPr>
            <a:xfrm>
              <a:off x="3133288" y="2057211"/>
              <a:ext cx="114509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000" dirty="0" err="1">
                  <a:hlinkClick r:id="rId4"/>
                </a:rPr>
                <a:t>Jan</a:t>
              </a:r>
              <a:r>
                <a:rPr lang="it-IT" sz="1000" dirty="0">
                  <a:hlinkClick r:id="rId4"/>
                </a:rPr>
                <a:t>. 2018</a:t>
              </a:r>
              <a:r>
                <a:rPr lang="it-IT" sz="1000" dirty="0"/>
                <a:t> </a:t>
              </a: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95D131FA-A9D6-44F8-9277-47D6FA94B9A0}"/>
              </a:ext>
            </a:extLst>
          </p:cNvPr>
          <p:cNvGrpSpPr/>
          <p:nvPr/>
        </p:nvGrpSpPr>
        <p:grpSpPr>
          <a:xfrm>
            <a:off x="5240540" y="1127298"/>
            <a:ext cx="3596429" cy="5244141"/>
            <a:chOff x="5330074" y="1613859"/>
            <a:chExt cx="3596429" cy="5244141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54796A63-8F4B-4DAD-B549-9A1C7225060A}"/>
                </a:ext>
              </a:extLst>
            </p:cNvPr>
            <p:cNvGrpSpPr/>
            <p:nvPr/>
          </p:nvGrpSpPr>
          <p:grpSpPr>
            <a:xfrm>
              <a:off x="5537844" y="2537012"/>
              <a:ext cx="3388659" cy="4320988"/>
              <a:chOff x="5448310" y="1016280"/>
              <a:chExt cx="3388659" cy="4320988"/>
            </a:xfrm>
          </p:grpSpPr>
          <p:pic>
            <p:nvPicPr>
              <p:cNvPr id="6" name="Immagine 5">
                <a:extLst>
                  <a:ext uri="{FF2B5EF4-FFF2-40B4-BE49-F238E27FC236}">
                    <a16:creationId xmlns:a16="http://schemas.microsoft.com/office/drawing/2014/main" id="{8F60FC73-4F5D-4864-89E8-68ADF47DC1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2941" t="8258" r="50000" b="7733"/>
              <a:stretch/>
            </p:blipFill>
            <p:spPr>
              <a:xfrm>
                <a:off x="5448310" y="1016280"/>
                <a:ext cx="3388659" cy="432098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6ABF55F0-423C-4A98-9969-3A5EDA950D43}"/>
                  </a:ext>
                </a:extLst>
              </p:cNvPr>
              <p:cNvSpPr/>
              <p:nvPr/>
            </p:nvSpPr>
            <p:spPr>
              <a:xfrm>
                <a:off x="7806480" y="1027907"/>
                <a:ext cx="70887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200" dirty="0">
                    <a:hlinkClick r:id="rId6"/>
                  </a:rPr>
                  <a:t>2017</a:t>
                </a:r>
                <a:r>
                  <a:rPr lang="it-IT" sz="1200" dirty="0"/>
                  <a:t> </a:t>
                </a:r>
              </a:p>
            </p:txBody>
          </p:sp>
        </p:grp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312CE435-D673-4499-A135-F14E07B737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8921" t="12899" r="52452" b="41897"/>
            <a:stretch/>
          </p:blipFill>
          <p:spPr>
            <a:xfrm>
              <a:off x="5330074" y="1613859"/>
              <a:ext cx="1552682" cy="13791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9080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91A634-1775-4690-A604-ABC4C077B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… e per finire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FE0821B8-B72A-4CDD-8869-3D8081750105}"/>
              </a:ext>
            </a:extLst>
          </p:cNvPr>
          <p:cNvGrpSpPr/>
          <p:nvPr/>
        </p:nvGrpSpPr>
        <p:grpSpPr>
          <a:xfrm>
            <a:off x="628650" y="1524000"/>
            <a:ext cx="7584143" cy="5190564"/>
            <a:chOff x="628650" y="1524000"/>
            <a:chExt cx="7584143" cy="5190564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DF3FBFD4-0EE2-462B-894F-E36183AF77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216" t="13137" r="2843" b="8606"/>
            <a:stretch/>
          </p:blipFill>
          <p:spPr>
            <a:xfrm>
              <a:off x="628650" y="2689411"/>
              <a:ext cx="7584142" cy="40251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B3C4B08B-54B3-4D1D-98FB-657F31B05485}"/>
                </a:ext>
              </a:extLst>
            </p:cNvPr>
            <p:cNvGrpSpPr/>
            <p:nvPr/>
          </p:nvGrpSpPr>
          <p:grpSpPr>
            <a:xfrm>
              <a:off x="628650" y="1524000"/>
              <a:ext cx="7584143" cy="932329"/>
              <a:chOff x="628650" y="1524000"/>
              <a:chExt cx="7584143" cy="932329"/>
            </a:xfrm>
          </p:grpSpPr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id="{E504E19F-EB8C-4994-8CC2-748FF00D65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216" t="26732" r="2843" b="55142"/>
              <a:stretch/>
            </p:blipFill>
            <p:spPr>
              <a:xfrm>
                <a:off x="628650" y="1524000"/>
                <a:ext cx="7584143" cy="93232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1B28746D-5948-4A2F-BC57-21E21D0BBB46}"/>
                  </a:ext>
                </a:extLst>
              </p:cNvPr>
              <p:cNvSpPr/>
              <p:nvPr/>
            </p:nvSpPr>
            <p:spPr>
              <a:xfrm>
                <a:off x="5684536" y="1567578"/>
                <a:ext cx="2528256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000" dirty="0">
                    <a:hlinkClick r:id="rId5"/>
                  </a:rPr>
                  <a:t>https://it.wikipedia.org/wiki/Citizen_science</a:t>
                </a:r>
                <a:r>
                  <a:rPr lang="it-IT" sz="1000" dirty="0"/>
                  <a:t>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144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266144" y="577654"/>
            <a:ext cx="8813252" cy="1325559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Science: un gioco da fare con i vostri ricercatori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F1561BF3-6BF6-496F-A87A-DC44CD23762B}"/>
              </a:ext>
            </a:extLst>
          </p:cNvPr>
          <p:cNvGrpSpPr/>
          <p:nvPr/>
        </p:nvGrpSpPr>
        <p:grpSpPr>
          <a:xfrm>
            <a:off x="53558" y="5220977"/>
            <a:ext cx="1419180" cy="1281560"/>
            <a:chOff x="137801" y="4008286"/>
            <a:chExt cx="1419180" cy="1281560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CDA41DCC-CAA1-4A61-9B17-40432A2172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616" t="42048" r="73944" b="42294"/>
            <a:stretch/>
          </p:blipFill>
          <p:spPr>
            <a:xfrm>
              <a:off x="137801" y="4008286"/>
              <a:ext cx="771788" cy="8053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77439A6-D188-4955-A840-7A72398D37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596" t="61459" r="35963" b="24553"/>
            <a:stretch/>
          </p:blipFill>
          <p:spPr>
            <a:xfrm>
              <a:off x="785193" y="4570376"/>
              <a:ext cx="771788" cy="71947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C13BF5C-F70F-46F2-A412-B94099640056}"/>
              </a:ext>
            </a:extLst>
          </p:cNvPr>
          <p:cNvSpPr txBox="1"/>
          <p:nvPr/>
        </p:nvSpPr>
        <p:spPr>
          <a:xfrm>
            <a:off x="-77932" y="6519446"/>
            <a:ext cx="9301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Tutte le slide seguenti sono tratte da </a:t>
            </a:r>
            <a:r>
              <a:rPr lang="it-IT" sz="1400" dirty="0">
                <a:hlinkClick r:id="rId4"/>
              </a:rPr>
              <a:t>Open Science </a:t>
            </a:r>
            <a:r>
              <a:rPr lang="it-IT" sz="1400" dirty="0" err="1">
                <a:hlinkClick r:id="rId4"/>
              </a:rPr>
              <a:t>What’s</a:t>
            </a:r>
            <a:r>
              <a:rPr lang="it-IT" sz="1400" dirty="0">
                <a:hlinkClick r:id="rId4"/>
              </a:rPr>
              <a:t> in </a:t>
            </a:r>
            <a:r>
              <a:rPr lang="it-IT" sz="1400" dirty="0" err="1">
                <a:hlinkClick r:id="rId4"/>
              </a:rPr>
              <a:t>it</a:t>
            </a:r>
            <a:r>
              <a:rPr lang="it-IT" sz="1400" dirty="0">
                <a:hlinkClick r:id="rId4"/>
              </a:rPr>
              <a:t> for me</a:t>
            </a:r>
            <a:r>
              <a:rPr lang="it-IT" sz="1400" dirty="0"/>
              <a:t>, Torino 7 marzo, CC BY Bianca Kramer e </a:t>
            </a:r>
            <a:r>
              <a:rPr lang="it-IT" sz="1400" dirty="0" err="1"/>
              <a:t>Jeroen</a:t>
            </a:r>
            <a:r>
              <a:rPr lang="it-IT" sz="1400" dirty="0"/>
              <a:t> </a:t>
            </a:r>
            <a:r>
              <a:rPr lang="it-IT" sz="1400" dirty="0" err="1"/>
              <a:t>Bosman</a:t>
            </a:r>
            <a:endParaRPr lang="it-IT" sz="1400" dirty="0"/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B05A18C3-69C4-444C-B85B-41ECD8B8FA69}"/>
              </a:ext>
            </a:extLst>
          </p:cNvPr>
          <p:cNvGrpSpPr/>
          <p:nvPr/>
        </p:nvGrpSpPr>
        <p:grpSpPr>
          <a:xfrm>
            <a:off x="112560" y="2030465"/>
            <a:ext cx="8817414" cy="2770929"/>
            <a:chOff x="406175" y="2030465"/>
            <a:chExt cx="8817414" cy="2770929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6F424632-F679-43E9-B8B7-C463B0456CAF}"/>
                </a:ext>
              </a:extLst>
            </p:cNvPr>
            <p:cNvSpPr/>
            <p:nvPr/>
          </p:nvSpPr>
          <p:spPr>
            <a:xfrm>
              <a:off x="406175" y="2030465"/>
              <a:ext cx="6896456" cy="17892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Partendo dalle possibilità suggerite da Bianca e </a:t>
              </a:r>
              <a:r>
                <a:rPr lang="it-IT" dirty="0" err="1">
                  <a:solidFill>
                    <a:schemeClr val="tx1"/>
                  </a:solidFill>
                </a:rPr>
                <a:t>Jeroen</a:t>
              </a:r>
              <a:r>
                <a:rPr lang="it-IT" dirty="0">
                  <a:solidFill>
                    <a:schemeClr val="tx1"/>
                  </a:solidFill>
                </a:rPr>
                <a:t>, tre giochi utili:</a:t>
              </a:r>
            </a:p>
            <a:p>
              <a:pPr marL="285750" indent="-285750" algn="ctr">
                <a:buFontTx/>
                <a:buChar char="-"/>
              </a:pPr>
              <a:r>
                <a:rPr lang="it-IT" dirty="0">
                  <a:solidFill>
                    <a:schemeClr val="tx1"/>
                  </a:solidFill>
                </a:rPr>
                <a:t>far creare a ognuno il workflow possibile, scegliendo un’azione per ogni passo del processo di ricerca [poi, possibilmente, farlo davvero!]</a:t>
              </a:r>
            </a:p>
            <a:p>
              <a:pPr marL="285750" indent="-285750" algn="ctr">
                <a:buFontTx/>
                <a:buChar char="-"/>
              </a:pPr>
              <a:r>
                <a:rPr lang="it-IT" dirty="0">
                  <a:solidFill>
                    <a:schemeClr val="tx1"/>
                  </a:solidFill>
                </a:rPr>
                <a:t>far scegliere per ogni passo della ricerca l’azione che si impegnano a fare in un prossimo futuro (molto prossimo)</a:t>
              </a:r>
            </a:p>
            <a:p>
              <a:pPr algn="ctr"/>
              <a:r>
                <a:rPr lang="it-IT" dirty="0">
                  <a:solidFill>
                    <a:schemeClr val="tx1"/>
                  </a:solidFill>
                </a:rPr>
                <a:t>- far scegliere lo strumento pratico che si impegnano a imparare</a:t>
              </a:r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6065782A-2F0C-4B6B-B02B-55EDA8DC8F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5138" t="38624" r="26330" b="15160"/>
            <a:stretch/>
          </p:blipFill>
          <p:spPr>
            <a:xfrm>
              <a:off x="6825166" y="3183255"/>
              <a:ext cx="2398423" cy="1618139"/>
            </a:xfrm>
            <a:prstGeom prst="rect">
              <a:avLst/>
            </a:prstGeom>
          </p:spPr>
        </p:pic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9D625C73-95DA-490E-82A0-38BF30C06F5D}"/>
              </a:ext>
            </a:extLst>
          </p:cNvPr>
          <p:cNvGrpSpPr/>
          <p:nvPr/>
        </p:nvGrpSpPr>
        <p:grpSpPr>
          <a:xfrm>
            <a:off x="1628983" y="3796380"/>
            <a:ext cx="5375824" cy="3061620"/>
            <a:chOff x="1628983" y="3796380"/>
            <a:chExt cx="5375824" cy="3061620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7019CFD2-9898-4F8B-A0B9-C539378743FC}"/>
                </a:ext>
              </a:extLst>
            </p:cNvPr>
            <p:cNvGrpSpPr/>
            <p:nvPr/>
          </p:nvGrpSpPr>
          <p:grpSpPr>
            <a:xfrm>
              <a:off x="1628983" y="3796380"/>
              <a:ext cx="4803828" cy="3061620"/>
              <a:chOff x="152733" y="2756731"/>
              <a:chExt cx="6619428" cy="4190999"/>
            </a:xfrm>
          </p:grpSpPr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973D111B-AF1E-499C-A603-B1EA17DA35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2733" y="2756731"/>
                <a:ext cx="6619428" cy="4190999"/>
              </a:xfrm>
              <a:prstGeom prst="rect">
                <a:avLst/>
              </a:prstGeom>
            </p:spPr>
          </p:pic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323E4195-21D9-4A89-A423-71355A5FA0EE}"/>
                  </a:ext>
                </a:extLst>
              </p:cNvPr>
              <p:cNvSpPr/>
              <p:nvPr/>
            </p:nvSpPr>
            <p:spPr>
              <a:xfrm>
                <a:off x="2409914" y="5067656"/>
                <a:ext cx="3324314" cy="282011"/>
              </a:xfrm>
              <a:prstGeom prst="rect">
                <a:avLst/>
              </a:prstGeom>
              <a:solidFill>
                <a:srgbClr val="6AACBC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8CE367D3-DA96-4B91-8B56-BDD1DD737641}"/>
                  </a:ext>
                </a:extLst>
              </p:cNvPr>
              <p:cNvSpPr/>
              <p:nvPr/>
            </p:nvSpPr>
            <p:spPr>
              <a:xfrm>
                <a:off x="637563" y="5349667"/>
                <a:ext cx="1233182" cy="282011"/>
              </a:xfrm>
              <a:prstGeom prst="rect">
                <a:avLst/>
              </a:prstGeom>
              <a:solidFill>
                <a:srgbClr val="6AACBC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849216B2-69EC-4615-A687-82E9ECAD7AC8}"/>
                </a:ext>
              </a:extLst>
            </p:cNvPr>
            <p:cNvSpPr/>
            <p:nvPr/>
          </p:nvSpPr>
          <p:spPr>
            <a:xfrm>
              <a:off x="3691156" y="5793586"/>
              <a:ext cx="3313651" cy="695083"/>
            </a:xfrm>
            <a:prstGeom prst="rect">
              <a:avLst/>
            </a:prstGeom>
            <a:solidFill>
              <a:srgbClr val="6AA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Ricordandosi la strategia:</a:t>
              </a:r>
            </a:p>
            <a:p>
              <a:pPr algn="ctr"/>
              <a:r>
                <a:rPr lang="it-IT" dirty="0"/>
                <a:t>un passo per volta!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822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2CD625-D6A8-4EAF-9CD6-E93E50F73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11" y="108399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…per aggiornarsi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CBF2F74-5198-4BD1-B20B-FC047D08276F}"/>
              </a:ext>
            </a:extLst>
          </p:cNvPr>
          <p:cNvGrpSpPr/>
          <p:nvPr/>
        </p:nvGrpSpPr>
        <p:grpSpPr>
          <a:xfrm>
            <a:off x="402147" y="1169894"/>
            <a:ext cx="5818094" cy="4518211"/>
            <a:chOff x="402147" y="1169894"/>
            <a:chExt cx="5818094" cy="4518211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1D8F828B-0612-4E4C-8AC1-D472888821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353" t="6688" r="19019" b="5467"/>
            <a:stretch/>
          </p:blipFill>
          <p:spPr>
            <a:xfrm>
              <a:off x="402147" y="1169894"/>
              <a:ext cx="5818094" cy="4518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ED25B42B-0224-4761-8F16-69964A0CAD10}"/>
                </a:ext>
              </a:extLst>
            </p:cNvPr>
            <p:cNvSpPr txBox="1"/>
            <p:nvPr/>
          </p:nvSpPr>
          <p:spPr>
            <a:xfrm>
              <a:off x="1526797" y="1169894"/>
              <a:ext cx="10583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hlinkClick r:id="rId4"/>
                </a:rPr>
                <a:t>www.oa.unito.it</a:t>
              </a:r>
              <a:r>
                <a:rPr lang="it-IT" sz="1000" dirty="0"/>
                <a:t> </a:t>
              </a:r>
            </a:p>
          </p:txBody>
        </p:sp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3106EA08-ADF3-4E2C-8537-72642ED0E6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32" t="7560" r="33529" b="8257"/>
          <a:stretch/>
        </p:blipFill>
        <p:spPr>
          <a:xfrm>
            <a:off x="1762541" y="2367586"/>
            <a:ext cx="5307106" cy="4329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45ED5CE1-9938-46E5-B0B0-B4CB72CFB107}"/>
              </a:ext>
            </a:extLst>
          </p:cNvPr>
          <p:cNvGrpSpPr/>
          <p:nvPr/>
        </p:nvGrpSpPr>
        <p:grpSpPr>
          <a:xfrm>
            <a:off x="4240306" y="697160"/>
            <a:ext cx="5813899" cy="4291698"/>
            <a:chOff x="4240306" y="697160"/>
            <a:chExt cx="5813899" cy="4291698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1201AB75-BBD7-405A-9837-F7CD487918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805" t="10866" r="30686" b="6078"/>
            <a:stretch/>
          </p:blipFill>
          <p:spPr>
            <a:xfrm>
              <a:off x="4240306" y="716868"/>
              <a:ext cx="4984376" cy="42719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1E4F0612-47D9-4816-BD24-31E71A35BACF}"/>
                </a:ext>
              </a:extLst>
            </p:cNvPr>
            <p:cNvSpPr/>
            <p:nvPr/>
          </p:nvSpPr>
          <p:spPr>
            <a:xfrm>
              <a:off x="5482205" y="697160"/>
              <a:ext cx="4572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t-IT" sz="1000" dirty="0">
                  <a:hlinkClick r:id="rId7"/>
                </a:rPr>
                <a:t>http://wikimedia.sp.unipi.it/index.php?title=OA_Italia</a:t>
              </a:r>
              <a:r>
                <a:rPr lang="it-IT" sz="1000" dirty="0"/>
                <a:t> </a:t>
              </a: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BFB67F83-07C6-4A35-B8EB-765DE1D5FD04}"/>
              </a:ext>
            </a:extLst>
          </p:cNvPr>
          <p:cNvGrpSpPr/>
          <p:nvPr/>
        </p:nvGrpSpPr>
        <p:grpSpPr>
          <a:xfrm>
            <a:off x="3311194" y="3012847"/>
            <a:ext cx="5561901" cy="2429037"/>
            <a:chOff x="3311194" y="3012847"/>
            <a:chExt cx="5561901" cy="2429037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7B7BCEA0-1DF9-4CBB-8F95-3B051BC949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935" t="6078" r="5779" b="23048"/>
            <a:stretch/>
          </p:blipFill>
          <p:spPr>
            <a:xfrm>
              <a:off x="3311194" y="3012847"/>
              <a:ext cx="5561901" cy="24290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7CADD9CD-9FC8-4B64-9325-54AA58469575}"/>
                </a:ext>
              </a:extLst>
            </p:cNvPr>
            <p:cNvSpPr/>
            <p:nvPr/>
          </p:nvSpPr>
          <p:spPr>
            <a:xfrm>
              <a:off x="3854052" y="4832059"/>
              <a:ext cx="2144076" cy="545284"/>
            </a:xfrm>
            <a:prstGeom prst="rect">
              <a:avLst/>
            </a:prstGeom>
            <a:solidFill>
              <a:srgbClr val="0283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…niente batte Twitter!!!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668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D4827E-CD7C-44C8-8232-A6630205D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535" y="247680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…per riassumere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DF3666D-CAB8-41C7-ADBB-CBB38036BB91}"/>
              </a:ext>
            </a:extLst>
          </p:cNvPr>
          <p:cNvSpPr/>
          <p:nvPr/>
        </p:nvSpPr>
        <p:spPr>
          <a:xfrm>
            <a:off x="369115" y="1690689"/>
            <a:ext cx="2608976" cy="964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OPEN SCIENCE È ADESSO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73D311B-333F-47FC-BABE-C6D820F7BD91}"/>
              </a:ext>
            </a:extLst>
          </p:cNvPr>
          <p:cNvSpPr/>
          <p:nvPr/>
        </p:nvSpPr>
        <p:spPr>
          <a:xfrm>
            <a:off x="5113089" y="794465"/>
            <a:ext cx="2608976" cy="964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PARTECIPARE, ANCHE CON PICCOLI PASSI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4942978-757D-4160-B0C9-7D77C5D42CAA}"/>
              </a:ext>
            </a:extLst>
          </p:cNvPr>
          <p:cNvSpPr/>
          <p:nvPr/>
        </p:nvSpPr>
        <p:spPr>
          <a:xfrm>
            <a:off x="6274094" y="5581168"/>
            <a:ext cx="2608976" cy="964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NON PERDERE L’OCCASIONE DI EOSC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DDD1B66-6138-4624-BE2C-7F76158420E6}"/>
              </a:ext>
            </a:extLst>
          </p:cNvPr>
          <p:cNvSpPr/>
          <p:nvPr/>
        </p:nvSpPr>
        <p:spPr>
          <a:xfrm>
            <a:off x="3156357" y="5746766"/>
            <a:ext cx="2608976" cy="964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GUARDARE UN PO’ OLTRE I CONFINI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(E OLTRE ANVUR)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E4AF1C8-37AE-4140-AC01-9E411FA45766}"/>
              </a:ext>
            </a:extLst>
          </p:cNvPr>
          <p:cNvSpPr/>
          <p:nvPr/>
        </p:nvSpPr>
        <p:spPr>
          <a:xfrm>
            <a:off x="4316135" y="4471639"/>
            <a:ext cx="2608976" cy="964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FARE OPEN SCIENCE E FARLO CORRETTAMENTE È FACILE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C59165D-558B-4398-8309-BDB9B2BB7701}"/>
              </a:ext>
            </a:extLst>
          </p:cNvPr>
          <p:cNvSpPr/>
          <p:nvPr/>
        </p:nvSpPr>
        <p:spPr>
          <a:xfrm>
            <a:off x="311791" y="5188898"/>
            <a:ext cx="2608976" cy="964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AIUTARE A CREARE LA «CULTURA»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DELLA OPEN SCIENCE</a:t>
            </a:r>
          </a:p>
        </p:txBody>
      </p:sp>
    </p:spTree>
    <p:extLst>
      <p:ext uri="{BB962C8B-B14F-4D97-AF65-F5344CB8AC3E}">
        <p14:creationId xmlns:p14="http://schemas.microsoft.com/office/powerpoint/2010/main" val="135273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D61FD5-237C-4124-B391-3BA29465C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416" y="5951890"/>
            <a:ext cx="7886700" cy="1325559"/>
          </a:xfrm>
        </p:spPr>
        <p:txBody>
          <a:bodyPr/>
          <a:lstStyle/>
          <a:p>
            <a:pPr algn="r"/>
            <a:r>
              <a:rPr lang="it-IT" b="1" dirty="0">
                <a:solidFill>
                  <a:schemeClr val="bg1"/>
                </a:solidFill>
              </a:rPr>
              <a:t>… buon lavoro!</a:t>
            </a:r>
            <a:br>
              <a:rPr lang="it-IT" b="1" dirty="0">
                <a:solidFill>
                  <a:schemeClr val="bg1"/>
                </a:solidFill>
              </a:rPr>
            </a:b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802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22259A-B941-4BC5-903C-483CFEB28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far emergere le pratiche Open Science?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48A0F839-6BE7-45D4-B177-DA21F2FA2DD7}"/>
              </a:ext>
            </a:extLst>
          </p:cNvPr>
          <p:cNvGrpSpPr/>
          <p:nvPr/>
        </p:nvGrpSpPr>
        <p:grpSpPr>
          <a:xfrm>
            <a:off x="0" y="1690689"/>
            <a:ext cx="9144000" cy="5143500"/>
            <a:chOff x="0" y="1690689"/>
            <a:chExt cx="9144000" cy="5143500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7E9870BF-2635-4C90-86FF-CE198D574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690689"/>
              <a:ext cx="9144000" cy="5143500"/>
            </a:xfrm>
            <a:prstGeom prst="rect">
              <a:avLst/>
            </a:prstGeom>
          </p:spPr>
        </p:pic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38E7C0A9-95B2-4446-B194-C1D2495ABC9F}"/>
                </a:ext>
              </a:extLst>
            </p:cNvPr>
            <p:cNvGrpSpPr/>
            <p:nvPr/>
          </p:nvGrpSpPr>
          <p:grpSpPr>
            <a:xfrm>
              <a:off x="7435870" y="1759552"/>
              <a:ext cx="1419180" cy="1281560"/>
              <a:chOff x="137801" y="4008286"/>
              <a:chExt cx="1419180" cy="1281560"/>
            </a:xfrm>
          </p:grpSpPr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1B8D0101-50BA-43B4-BF8A-02A83C64E1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7616" t="42048" r="73944" b="42294"/>
              <a:stretch/>
            </p:blipFill>
            <p:spPr>
              <a:xfrm>
                <a:off x="137801" y="4008286"/>
                <a:ext cx="771788" cy="80534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8" name="Immagine 7">
                <a:extLst>
                  <a:ext uri="{FF2B5EF4-FFF2-40B4-BE49-F238E27FC236}">
                    <a16:creationId xmlns:a16="http://schemas.microsoft.com/office/drawing/2014/main" id="{BBE1E74E-A672-4602-BD83-C457D0AE72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596" t="61459" r="35963" b="24553"/>
              <a:stretch/>
            </p:blipFill>
            <p:spPr>
              <a:xfrm>
                <a:off x="785193" y="4570376"/>
                <a:ext cx="771788" cy="71947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40583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29412" y="-39020"/>
            <a:ext cx="8813252" cy="1325559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Science: quale passo per primo?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F1561BF3-6BF6-496F-A87A-DC44CD23762B}"/>
              </a:ext>
            </a:extLst>
          </p:cNvPr>
          <p:cNvGrpSpPr/>
          <p:nvPr/>
        </p:nvGrpSpPr>
        <p:grpSpPr>
          <a:xfrm>
            <a:off x="53558" y="5220977"/>
            <a:ext cx="1419180" cy="1281560"/>
            <a:chOff x="137801" y="4008286"/>
            <a:chExt cx="1419180" cy="1281560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CDA41DCC-CAA1-4A61-9B17-40432A2172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616" t="42048" r="73944" b="42294"/>
            <a:stretch/>
          </p:blipFill>
          <p:spPr>
            <a:xfrm>
              <a:off x="137801" y="4008286"/>
              <a:ext cx="771788" cy="8053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77439A6-D188-4955-A840-7A72398D37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596" t="61459" r="35963" b="24553"/>
            <a:stretch/>
          </p:blipFill>
          <p:spPr>
            <a:xfrm>
              <a:off x="785193" y="4570376"/>
              <a:ext cx="771788" cy="71947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C13BF5C-F70F-46F2-A412-B94099640056}"/>
              </a:ext>
            </a:extLst>
          </p:cNvPr>
          <p:cNvSpPr txBox="1"/>
          <p:nvPr/>
        </p:nvSpPr>
        <p:spPr>
          <a:xfrm>
            <a:off x="-77932" y="6519446"/>
            <a:ext cx="9301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Tutte le slide seguenti sono tratte da </a:t>
            </a:r>
            <a:r>
              <a:rPr lang="it-IT" sz="1400" dirty="0">
                <a:hlinkClick r:id="rId4"/>
              </a:rPr>
              <a:t>Open Science </a:t>
            </a:r>
            <a:r>
              <a:rPr lang="it-IT" sz="1400" dirty="0" err="1">
                <a:hlinkClick r:id="rId4"/>
              </a:rPr>
              <a:t>What’s</a:t>
            </a:r>
            <a:r>
              <a:rPr lang="it-IT" sz="1400" dirty="0">
                <a:hlinkClick r:id="rId4"/>
              </a:rPr>
              <a:t> in </a:t>
            </a:r>
            <a:r>
              <a:rPr lang="it-IT" sz="1400" dirty="0" err="1">
                <a:hlinkClick r:id="rId4"/>
              </a:rPr>
              <a:t>it</a:t>
            </a:r>
            <a:r>
              <a:rPr lang="it-IT" sz="1400" dirty="0">
                <a:hlinkClick r:id="rId4"/>
              </a:rPr>
              <a:t> for me</a:t>
            </a:r>
            <a:r>
              <a:rPr lang="it-IT" sz="1400" dirty="0"/>
              <a:t>, Torino 7 marzo, CC BY Bianca Kramer e </a:t>
            </a:r>
            <a:r>
              <a:rPr lang="it-IT" sz="1400" dirty="0" err="1"/>
              <a:t>Jeroen</a:t>
            </a:r>
            <a:r>
              <a:rPr lang="it-IT" sz="1400" dirty="0"/>
              <a:t> </a:t>
            </a:r>
            <a:r>
              <a:rPr lang="it-IT" sz="1400" dirty="0" err="1"/>
              <a:t>Bosman</a:t>
            </a:r>
            <a:endParaRPr lang="it-IT" sz="14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1993EEC-C7DC-438F-BACA-4E224A3C5C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93" t="22477" r="10826" b="13491"/>
          <a:stretch/>
        </p:blipFill>
        <p:spPr>
          <a:xfrm>
            <a:off x="906700" y="1588669"/>
            <a:ext cx="7330599" cy="394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7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29412" y="-39020"/>
            <a:ext cx="8813252" cy="1325559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Science: quale passo per primo [in generale]?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F1561BF3-6BF6-496F-A87A-DC44CD23762B}"/>
              </a:ext>
            </a:extLst>
          </p:cNvPr>
          <p:cNvGrpSpPr/>
          <p:nvPr/>
        </p:nvGrpSpPr>
        <p:grpSpPr>
          <a:xfrm>
            <a:off x="53558" y="5220977"/>
            <a:ext cx="1419180" cy="1281560"/>
            <a:chOff x="137801" y="4008286"/>
            <a:chExt cx="1419180" cy="1281560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CDA41DCC-CAA1-4A61-9B17-40432A2172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616" t="42048" r="73944" b="42294"/>
            <a:stretch/>
          </p:blipFill>
          <p:spPr>
            <a:xfrm>
              <a:off x="137801" y="4008286"/>
              <a:ext cx="771788" cy="8053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77439A6-D188-4955-A840-7A72398D37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596" t="61459" r="35963" b="24553"/>
            <a:stretch/>
          </p:blipFill>
          <p:spPr>
            <a:xfrm>
              <a:off x="785193" y="4570376"/>
              <a:ext cx="771788" cy="71947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1AF60AEC-46BE-4FB8-B575-992B0EE51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75946"/>
            <a:ext cx="9144000" cy="51435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C13BF5C-F70F-46F2-A412-B94099640056}"/>
              </a:ext>
            </a:extLst>
          </p:cNvPr>
          <p:cNvSpPr txBox="1"/>
          <p:nvPr/>
        </p:nvSpPr>
        <p:spPr>
          <a:xfrm>
            <a:off x="-77932" y="6519446"/>
            <a:ext cx="9301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Tutte le slide seguenti sono tratte da </a:t>
            </a:r>
            <a:r>
              <a:rPr lang="it-IT" sz="1400" dirty="0">
                <a:hlinkClick r:id="rId5"/>
              </a:rPr>
              <a:t>Open Science </a:t>
            </a:r>
            <a:r>
              <a:rPr lang="it-IT" sz="1400" dirty="0" err="1">
                <a:hlinkClick r:id="rId5"/>
              </a:rPr>
              <a:t>What’s</a:t>
            </a:r>
            <a:r>
              <a:rPr lang="it-IT" sz="1400" dirty="0">
                <a:hlinkClick r:id="rId5"/>
              </a:rPr>
              <a:t> in </a:t>
            </a:r>
            <a:r>
              <a:rPr lang="it-IT" sz="1400" dirty="0" err="1">
                <a:hlinkClick r:id="rId5"/>
              </a:rPr>
              <a:t>it</a:t>
            </a:r>
            <a:r>
              <a:rPr lang="it-IT" sz="1400" dirty="0">
                <a:hlinkClick r:id="rId5"/>
              </a:rPr>
              <a:t> for me</a:t>
            </a:r>
            <a:r>
              <a:rPr lang="it-IT" sz="1400" dirty="0"/>
              <a:t>, Torino 7 marzo, CC BY Bianca Kramer e </a:t>
            </a:r>
            <a:r>
              <a:rPr lang="it-IT" sz="1400" dirty="0" err="1"/>
              <a:t>Jeroen</a:t>
            </a:r>
            <a:r>
              <a:rPr lang="it-IT" sz="1400" dirty="0"/>
              <a:t> </a:t>
            </a:r>
            <a:r>
              <a:rPr lang="it-IT" sz="1400" dirty="0" err="1"/>
              <a:t>Bosman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76813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9E760-1974-4636-9C7B-A770ED5F0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892" y="0"/>
            <a:ext cx="8674216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Possibili attività nel ciclo della ricerca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348E1D3-FD5E-4964-97FF-A2E9CD31F1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58" t="16204" r="8991" b="12936"/>
          <a:stretch/>
        </p:blipFill>
        <p:spPr>
          <a:xfrm>
            <a:off x="450071" y="1988191"/>
            <a:ext cx="7973288" cy="4504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92C9647-812B-4BC7-8637-3E803DA23E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85" t="17747" r="30183" b="14566"/>
          <a:stretch/>
        </p:blipFill>
        <p:spPr>
          <a:xfrm>
            <a:off x="4436715" y="853708"/>
            <a:ext cx="4446165" cy="5932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D2DF9F69-2CDD-4CDB-B7AE-8C57BBFD9EB0}"/>
              </a:ext>
            </a:extLst>
          </p:cNvPr>
          <p:cNvSpPr/>
          <p:nvPr/>
        </p:nvSpPr>
        <p:spPr>
          <a:xfrm>
            <a:off x="148068" y="1191339"/>
            <a:ext cx="2603522" cy="1325563"/>
          </a:xfrm>
          <a:prstGeom prst="rect">
            <a:avLst/>
          </a:prstGeom>
          <a:solidFill>
            <a:srgbClr val="4D4A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Qual è il «mio» workflow?</a:t>
            </a:r>
            <a:br>
              <a:rPr lang="it-IT" dirty="0"/>
            </a:br>
            <a:r>
              <a:rPr lang="it-IT" dirty="0"/>
              <a:t>Come posso realizzarlo in pratica?</a:t>
            </a:r>
          </a:p>
        </p:txBody>
      </p:sp>
    </p:spTree>
    <p:extLst>
      <p:ext uri="{BB962C8B-B14F-4D97-AF65-F5344CB8AC3E}">
        <p14:creationId xmlns:p14="http://schemas.microsoft.com/office/powerpoint/2010/main" val="253543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F9B72B-208A-4CC7-BE4B-1D65E325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Preparazione, scoperta, analisi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940AF17-9851-4213-8E5C-3FEE074CA1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17" t="16204" r="8899" b="13588"/>
          <a:stretch/>
        </p:blipFill>
        <p:spPr>
          <a:xfrm>
            <a:off x="889233" y="2273416"/>
            <a:ext cx="7737528" cy="435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9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F9B72B-208A-4CC7-BE4B-1D65E325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Preparazione, scoperta, analisi: possibili pratiche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6F29FFB-1C1D-4623-B72E-D04877768C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87" t="35362" r="12936" b="13588"/>
          <a:stretch/>
        </p:blipFill>
        <p:spPr>
          <a:xfrm>
            <a:off x="264510" y="2239862"/>
            <a:ext cx="8614980" cy="395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7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6_Tema di Office">
  <a:themeElements>
    <a:clrScheme name="Personalizzato 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000000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Personalizzato 2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4751</TotalTime>
  <Words>688</Words>
  <Application>Microsoft Office PowerPoint</Application>
  <PresentationFormat>Presentazione su schermo (4:3)</PresentationFormat>
  <Paragraphs>96</Paragraphs>
  <Slides>32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Segoe UI</vt:lpstr>
      <vt:lpstr>6_Tema di Office</vt:lpstr>
      <vt:lpstr>11_Office Theme</vt:lpstr>
      <vt:lpstr>2_Office Theme</vt:lpstr>
      <vt:lpstr>La strada verso la Open Science</vt:lpstr>
      <vt:lpstr>Revolution?</vt:lpstr>
      <vt:lpstr>Open Science: un gioco da fare con i vostri ricercatori</vt:lpstr>
      <vt:lpstr>Come far emergere le pratiche Open Science?</vt:lpstr>
      <vt:lpstr>Open Science: quale passo per primo?</vt:lpstr>
      <vt:lpstr>Open Science: quale passo per primo [in generale]?</vt:lpstr>
      <vt:lpstr>Possibili attività nel ciclo della ricerca</vt:lpstr>
      <vt:lpstr>Preparazione, scoperta, analisi</vt:lpstr>
      <vt:lpstr>Preparazione, scoperta, analisi: possibili pratiche</vt:lpstr>
      <vt:lpstr>Preparazione, scoperta, analisi: possibili strumenti</vt:lpstr>
      <vt:lpstr>Preparazione, scoperta, analisi: possibili strumenti</vt:lpstr>
      <vt:lpstr>Preparazione, scoperta, analisi: possibili strumenti</vt:lpstr>
      <vt:lpstr>Scrivere e  pubblicare</vt:lpstr>
      <vt:lpstr>Scrivere e  pubblicare: possibili pratiche</vt:lpstr>
      <vt:lpstr>Scrivere e  pubblicare: possibili strumenti</vt:lpstr>
      <vt:lpstr>Scrivere e  pubblicare: possibili strumenti</vt:lpstr>
      <vt:lpstr>Scrivere e  pubblicare: possibili strumenti</vt:lpstr>
      <vt:lpstr>Impatto sociale e valutazione</vt:lpstr>
      <vt:lpstr>Impatto sociale e valutazione: possibili pratiche</vt:lpstr>
      <vt:lpstr>Impatto sociale e valutazione: possibili strumenti</vt:lpstr>
      <vt:lpstr>Impatto sociale e valutazione: possibili strumenti</vt:lpstr>
      <vt:lpstr>Impatto sociale e valutazione: possibili strumenti</vt:lpstr>
      <vt:lpstr>Impatto sociale e valutazione: possibili strumenti</vt:lpstr>
      <vt:lpstr>Impatto sociale e valutazione: possibili strumenti</vt:lpstr>
      <vt:lpstr>L’arcobaleno della Open Science</vt:lpstr>
      <vt:lpstr>… e se non vi bastano questi, c’è la ruota</vt:lpstr>
      <vt:lpstr>… e se non vi bastano questi, ci sono le immagini singole</vt:lpstr>
      <vt:lpstr>… e per finire</vt:lpstr>
      <vt:lpstr>… e per finire</vt:lpstr>
      <vt:lpstr>…per aggiornarsi</vt:lpstr>
      <vt:lpstr>…per riassumere</vt:lpstr>
      <vt:lpstr>… buon lavoro!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gallo</dc:creator>
  <cp:lastModifiedBy>Elena Giglia</cp:lastModifiedBy>
  <cp:revision>130</cp:revision>
  <dcterms:created xsi:type="dcterms:W3CDTF">2018-05-05T07:55:17Z</dcterms:created>
  <dcterms:modified xsi:type="dcterms:W3CDTF">2018-09-26T13:38:04Z</dcterms:modified>
</cp:coreProperties>
</file>