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handoutMasterIdLst>
    <p:handoutMasterId r:id="rId34"/>
  </p:handoutMasterIdLst>
  <p:sldIdLst>
    <p:sldId id="937" r:id="rId2"/>
    <p:sldId id="905" r:id="rId3"/>
    <p:sldId id="968" r:id="rId4"/>
    <p:sldId id="918" r:id="rId5"/>
    <p:sldId id="915" r:id="rId6"/>
    <p:sldId id="916" r:id="rId7"/>
    <p:sldId id="439" r:id="rId8"/>
    <p:sldId id="919" r:id="rId9"/>
    <p:sldId id="938" r:id="rId10"/>
    <p:sldId id="955" r:id="rId11"/>
    <p:sldId id="969" r:id="rId12"/>
    <p:sldId id="939" r:id="rId13"/>
    <p:sldId id="970" r:id="rId14"/>
    <p:sldId id="958" r:id="rId15"/>
    <p:sldId id="839" r:id="rId16"/>
    <p:sldId id="405" r:id="rId17"/>
    <p:sldId id="949" r:id="rId18"/>
    <p:sldId id="950" r:id="rId19"/>
    <p:sldId id="678" r:id="rId20"/>
    <p:sldId id="677" r:id="rId21"/>
    <p:sldId id="679" r:id="rId22"/>
    <p:sldId id="965" r:id="rId23"/>
    <p:sldId id="971" r:id="rId24"/>
    <p:sldId id="944" r:id="rId25"/>
    <p:sldId id="447" r:id="rId26"/>
    <p:sldId id="966" r:id="rId27"/>
    <p:sldId id="967" r:id="rId28"/>
    <p:sldId id="961" r:id="rId29"/>
    <p:sldId id="962" r:id="rId30"/>
    <p:sldId id="956" r:id="rId31"/>
    <p:sldId id="848" r:id="rId32"/>
  </p:sldIdLst>
  <p:sldSz cx="12192000" cy="6858000"/>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C1"/>
    <a:srgbClr val="5DC7C1"/>
    <a:srgbClr val="489893"/>
    <a:srgbClr val="F2673C"/>
    <a:srgbClr val="CB2D2D"/>
    <a:srgbClr val="D9E1E2"/>
    <a:srgbClr val="F88966"/>
    <a:srgbClr val="E14949"/>
    <a:srgbClr val="43CEE9"/>
    <a:srgbClr val="0097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autoAdjust="0"/>
    <p:restoredTop sz="81473" autoAdjust="0"/>
  </p:normalViewPr>
  <p:slideViewPr>
    <p:cSldViewPr snapToGrid="0" snapToObjects="1">
      <p:cViewPr varScale="1">
        <p:scale>
          <a:sx n="72" d="100"/>
          <a:sy n="72" d="100"/>
        </p:scale>
        <p:origin x="826" y="67"/>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46" d="100"/>
          <a:sy n="146" d="100"/>
        </p:scale>
        <p:origin x="381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9213" y="0"/>
            <a:ext cx="2951162" cy="498475"/>
          </a:xfrm>
          <a:prstGeom prst="rect">
            <a:avLst/>
          </a:prstGeom>
        </p:spPr>
        <p:txBody>
          <a:bodyPr vert="horz" lIns="91440" tIns="45720" rIns="91440" bIns="45720" rtlCol="0"/>
          <a:lstStyle>
            <a:lvl1pPr algn="r">
              <a:defRPr sz="1200"/>
            </a:lvl1pPr>
          </a:lstStyle>
          <a:p>
            <a:fld id="{D5C599C9-7744-4C18-9D41-5810C98AC655}" type="datetimeFigureOut">
              <a:rPr lang="en-GB" smtClean="0"/>
              <a:t>10/12/2018</a:t>
            </a:fld>
            <a:endParaRPr lang="en-GB"/>
          </a:p>
        </p:txBody>
      </p:sp>
      <p:sp>
        <p:nvSpPr>
          <p:cNvPr id="4" name="Footer Placeholder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9213" y="9444038"/>
            <a:ext cx="2951162" cy="498475"/>
          </a:xfrm>
          <a:prstGeom prst="rect">
            <a:avLst/>
          </a:prstGeom>
        </p:spPr>
        <p:txBody>
          <a:bodyPr vert="horz" lIns="91440" tIns="45720" rIns="91440" bIns="45720" rtlCol="0" anchor="b"/>
          <a:lstStyle>
            <a:lvl1pPr algn="r">
              <a:defRPr sz="1200"/>
            </a:lvl1pPr>
          </a:lstStyle>
          <a:p>
            <a:fld id="{AEFF6CBD-5468-4DBA-B6C8-11DD638ED467}" type="slidenum">
              <a:rPr lang="en-GB" smtClean="0"/>
              <a:t>‹#›</a:t>
            </a:fld>
            <a:endParaRPr lang="en-GB"/>
          </a:p>
        </p:txBody>
      </p:sp>
    </p:spTree>
    <p:extLst>
      <p:ext uri="{BB962C8B-B14F-4D97-AF65-F5344CB8AC3E}">
        <p14:creationId xmlns:p14="http://schemas.microsoft.com/office/powerpoint/2010/main" val="575897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09442521-3235-1248-878C-014AE5143CD7}" type="datetimeFigureOut">
              <a:rPr lang="en-US" smtClean="0"/>
              <a:t>12/10/2018</a:t>
            </a:fld>
            <a:endParaRPr lang="en-US"/>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A54C9D10-C24C-2D4D-8062-349F5143C311}" type="slidenum">
              <a:rPr lang="en-US" smtClean="0"/>
              <a:t>‹#›</a:t>
            </a:fld>
            <a:endParaRPr lang="en-US"/>
          </a:p>
        </p:txBody>
      </p:sp>
    </p:spTree>
    <p:extLst>
      <p:ext uri="{BB962C8B-B14F-4D97-AF65-F5344CB8AC3E}">
        <p14:creationId xmlns:p14="http://schemas.microsoft.com/office/powerpoint/2010/main" val="1948555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1</a:t>
            </a:fld>
            <a:endParaRPr lang="en-US"/>
          </a:p>
        </p:txBody>
      </p:sp>
    </p:spTree>
    <p:extLst>
      <p:ext uri="{BB962C8B-B14F-4D97-AF65-F5344CB8AC3E}">
        <p14:creationId xmlns:p14="http://schemas.microsoft.com/office/powerpoint/2010/main" val="191888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757238"/>
            <a:ext cx="6737350" cy="379095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baseline="0" dirty="0"/>
              <a:t>Key to incentivizing shift and adoption – </a:t>
            </a:r>
          </a:p>
          <a:p>
            <a:pPr marL="0" marR="0" indent="0" defTabSz="457200" eaLnBrk="1" fontAlgn="auto" latinLnBrk="0" hangingPunct="1">
              <a:lnSpc>
                <a:spcPct val="117999"/>
              </a:lnSpc>
              <a:spcBef>
                <a:spcPts val="0"/>
              </a:spcBef>
              <a:spcAft>
                <a:spcPts val="0"/>
              </a:spcAft>
              <a:buClrTx/>
              <a:buSzTx/>
              <a:buFontTx/>
              <a:buNone/>
              <a:tabLst/>
              <a:defRPr/>
            </a:pPr>
            <a:endParaRPr lang="en-US" baseline="0" dirty="0"/>
          </a:p>
          <a:p>
            <a:pPr marL="0" marR="0" indent="0" defTabSz="457200" eaLnBrk="1" fontAlgn="auto" latinLnBrk="0" hangingPunct="1">
              <a:lnSpc>
                <a:spcPct val="117999"/>
              </a:lnSpc>
              <a:spcBef>
                <a:spcPts val="0"/>
              </a:spcBef>
              <a:spcAft>
                <a:spcPts val="0"/>
              </a:spcAft>
              <a:buClrTx/>
              <a:buSzTx/>
              <a:buFontTx/>
              <a:buNone/>
              <a:tabLst/>
              <a:defRPr/>
            </a:pPr>
            <a:r>
              <a:rPr lang="en-US" baseline="0" dirty="0"/>
              <a:t>Leadership from those with £s – funders and institutions</a:t>
            </a:r>
          </a:p>
          <a:p>
            <a:pPr marL="0" marR="0" indent="0" defTabSz="457200" eaLnBrk="1" fontAlgn="auto" latinLnBrk="0" hangingPunct="1">
              <a:lnSpc>
                <a:spcPct val="117999"/>
              </a:lnSpc>
              <a:spcBef>
                <a:spcPts val="0"/>
              </a:spcBef>
              <a:spcAft>
                <a:spcPts val="0"/>
              </a:spcAft>
              <a:buClrTx/>
              <a:buSzTx/>
              <a:buFontTx/>
              <a:buNone/>
              <a:tabLst/>
              <a:defRPr/>
            </a:pPr>
            <a:r>
              <a:rPr lang="en-US" baseline="0" dirty="0"/>
              <a:t>Making it easy for researchers to get on with it</a:t>
            </a:r>
          </a:p>
          <a:p>
            <a:pPr marL="0" marR="0" indent="0" defTabSz="457200" eaLnBrk="1" fontAlgn="auto" latinLnBrk="0" hangingPunct="1">
              <a:lnSpc>
                <a:spcPct val="117999"/>
              </a:lnSpc>
              <a:spcBef>
                <a:spcPts val="0"/>
              </a:spcBef>
              <a:spcAft>
                <a:spcPts val="0"/>
              </a:spcAft>
              <a:buClrTx/>
              <a:buSzTx/>
              <a:buFontTx/>
              <a:buNone/>
              <a:tabLst/>
              <a:defRPr/>
            </a:pPr>
            <a:r>
              <a:rPr lang="en-US" baseline="0" dirty="0"/>
              <a:t>Provide infrastructure to support open, sharing, collaboration – and indicators ! (so removes reliance on solely journal based indicators and article as the main currency …. )</a:t>
            </a:r>
          </a:p>
          <a:p>
            <a:pPr marL="0" marR="0" indent="0" defTabSz="457200" eaLnBrk="1" fontAlgn="auto" latinLnBrk="0" hangingPunct="1">
              <a:lnSpc>
                <a:spcPct val="117999"/>
              </a:lnSpc>
              <a:spcBef>
                <a:spcPts val="0"/>
              </a:spcBef>
              <a:spcAft>
                <a:spcPts val="0"/>
              </a:spcAft>
              <a:buClrTx/>
              <a:buSzTx/>
              <a:buFontTx/>
              <a:buNone/>
              <a:tabLst/>
              <a:defRPr/>
            </a:pPr>
            <a:endParaRPr lang="en-US" baseline="0" dirty="0"/>
          </a:p>
          <a:p>
            <a:pPr marL="0" marR="0" indent="0" defTabSz="457200" eaLnBrk="1" fontAlgn="auto" latinLnBrk="0" hangingPunct="1">
              <a:lnSpc>
                <a:spcPct val="117999"/>
              </a:lnSpc>
              <a:spcBef>
                <a:spcPts val="0"/>
              </a:spcBef>
              <a:spcAft>
                <a:spcPts val="0"/>
              </a:spcAft>
              <a:buClrTx/>
              <a:buSzTx/>
              <a:buFontTx/>
              <a:buNone/>
              <a:tabLst/>
              <a:defRPr/>
            </a:pPr>
            <a:endParaRPr lang="en-US" baseline="0" dirty="0"/>
          </a:p>
          <a:p>
            <a:pPr marL="0" marR="0" indent="0" defTabSz="457200" eaLnBrk="1" fontAlgn="auto" latinLnBrk="0" hangingPunct="1">
              <a:lnSpc>
                <a:spcPct val="117999"/>
              </a:lnSpc>
              <a:spcBef>
                <a:spcPts val="0"/>
              </a:spcBef>
              <a:spcAft>
                <a:spcPts val="0"/>
              </a:spcAft>
              <a:buClrTx/>
              <a:buSzTx/>
              <a:buFontTx/>
              <a:buNone/>
              <a:tabLst/>
              <a:defRPr/>
            </a:pPr>
            <a:r>
              <a:rPr lang="en-US" baseline="0" dirty="0"/>
              <a:t>DORA is an initiative supported by nine organizations to push for real change in research assessment. </a:t>
            </a:r>
            <a:r>
              <a:rPr lang="en-US" dirty="0"/>
              <a:t>The vision of DORA is</a:t>
            </a:r>
            <a:r>
              <a:rPr lang="en-US" baseline="0" dirty="0"/>
              <a:t> to advance practical and robust approaches to research assessment globally and across all scholarly disciplines. Individuals and organizations can sign the declaration pledging to improve culture around research evaluation. DORA is collecting best practices to help members of the community learn from each other and create change. More information is on the website: sfdora.org</a:t>
            </a:r>
            <a:endParaRPr lang="en-US" dirty="0"/>
          </a:p>
          <a:p>
            <a:endParaRPr lang="en-US" dirty="0"/>
          </a:p>
          <a:p>
            <a:r>
              <a:rPr lang="en-US" dirty="0"/>
              <a:t>Journal</a:t>
            </a:r>
            <a:r>
              <a:rPr lang="en-US" baseline="0" dirty="0"/>
              <a:t>-based metrics are often misused and ill applied in research and researcher evaluation. This is happens at key transition points during a researcher’s career, including hiring, promotion, and tenure. </a:t>
            </a:r>
            <a:endParaRPr lang="en-US" dirty="0"/>
          </a:p>
        </p:txBody>
      </p:sp>
    </p:spTree>
    <p:extLst>
      <p:ext uri="{BB962C8B-B14F-4D97-AF65-F5344CB8AC3E}">
        <p14:creationId xmlns:p14="http://schemas.microsoft.com/office/powerpoint/2010/main" val="3890637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15</a:t>
            </a:fld>
            <a:endParaRPr lang="en-US"/>
          </a:p>
        </p:txBody>
      </p:sp>
    </p:spTree>
    <p:extLst>
      <p:ext uri="{BB962C8B-B14F-4D97-AF65-F5344CB8AC3E}">
        <p14:creationId xmlns:p14="http://schemas.microsoft.com/office/powerpoint/2010/main" val="86837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17</a:t>
            </a:fld>
            <a:endParaRPr lang="en-US"/>
          </a:p>
        </p:txBody>
      </p:sp>
    </p:spTree>
    <p:extLst>
      <p:ext uri="{BB962C8B-B14F-4D97-AF65-F5344CB8AC3E}">
        <p14:creationId xmlns:p14="http://schemas.microsoft.com/office/powerpoint/2010/main" val="2225499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bg1"/>
                </a:solidFill>
              </a:rPr>
              <a:t>- combining ‘pre-printing (speed) with QA (peer review) &amp; transparency (open peer review)</a:t>
            </a:r>
            <a:endParaRPr lang="en-GB" dirty="0"/>
          </a:p>
        </p:txBody>
      </p:sp>
      <p:sp>
        <p:nvSpPr>
          <p:cNvPr id="4" name="Slide Number Placeholder 3"/>
          <p:cNvSpPr>
            <a:spLocks noGrp="1"/>
          </p:cNvSpPr>
          <p:nvPr>
            <p:ph type="sldNum" sz="quarter" idx="5"/>
          </p:nvPr>
        </p:nvSpPr>
        <p:spPr/>
        <p:txBody>
          <a:bodyPr/>
          <a:lstStyle/>
          <a:p>
            <a:fld id="{A54C9D10-C24C-2D4D-8062-349F5143C311}" type="slidenum">
              <a:rPr lang="en-US" smtClean="0"/>
              <a:t>18</a:t>
            </a:fld>
            <a:endParaRPr lang="en-US"/>
          </a:p>
        </p:txBody>
      </p:sp>
    </p:spTree>
    <p:extLst>
      <p:ext uri="{BB962C8B-B14F-4D97-AF65-F5344CB8AC3E}">
        <p14:creationId xmlns:p14="http://schemas.microsoft.com/office/powerpoint/2010/main" val="1550181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24AEF0-2E6A-B84F-8C31-887904C59937}" type="slidenum">
              <a:rPr lang="en-US" smtClean="0"/>
              <a:t>19</a:t>
            </a:fld>
            <a:endParaRPr lang="en-US"/>
          </a:p>
        </p:txBody>
      </p:sp>
    </p:spTree>
    <p:extLst>
      <p:ext uri="{BB962C8B-B14F-4D97-AF65-F5344CB8AC3E}">
        <p14:creationId xmlns:p14="http://schemas.microsoft.com/office/powerpoint/2010/main" val="274588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8625" indent="-428625">
              <a:buFont typeface="Courier New" panose="02070309020205020404" pitchFamily="49" charset="0"/>
              <a:buChar char="o"/>
            </a:pPr>
            <a:r>
              <a:rPr lang="en-US" sz="1200" dirty="0">
                <a:solidFill>
                  <a:srgbClr val="323232"/>
                </a:solidFill>
                <a:latin typeface="Calibri" panose="020F0502020204030204" pitchFamily="34" charset="0"/>
              </a:rPr>
              <a:t>Funder choses grant – includes ‘an’ Editor</a:t>
            </a:r>
          </a:p>
          <a:p>
            <a:pPr marL="428625" indent="-428625">
              <a:buFont typeface="Courier New" panose="02070309020205020404" pitchFamily="49" charset="0"/>
              <a:buChar char="o"/>
            </a:pPr>
            <a:r>
              <a:rPr lang="en-US" sz="1200" dirty="0">
                <a:solidFill>
                  <a:srgbClr val="323232"/>
                </a:solidFill>
                <a:latin typeface="Calibri" panose="020F0502020204030204" pitchFamily="34" charset="0"/>
              </a:rPr>
              <a:t>Selected researchers publish registered report/method – reviewed by grant reviewers </a:t>
            </a:r>
          </a:p>
          <a:p>
            <a:pPr marL="428625" indent="-428625">
              <a:buFont typeface="Courier New" panose="02070309020205020404" pitchFamily="49" charset="0"/>
              <a:buChar char="o"/>
            </a:pPr>
            <a:r>
              <a:rPr lang="en-US" sz="1200" dirty="0">
                <a:solidFill>
                  <a:srgbClr val="323232"/>
                </a:solidFill>
                <a:latin typeface="Calibri" panose="020F0502020204030204" pitchFamily="34" charset="0"/>
              </a:rPr>
              <a:t>Helps researcher refine grant</a:t>
            </a:r>
          </a:p>
          <a:p>
            <a:pPr marL="428625" indent="-428625">
              <a:buFont typeface="Courier New" panose="02070309020205020404" pitchFamily="49" charset="0"/>
              <a:buChar char="o"/>
            </a:pPr>
            <a:r>
              <a:rPr lang="en-US" sz="1200" dirty="0">
                <a:solidFill>
                  <a:srgbClr val="323232"/>
                </a:solidFill>
                <a:latin typeface="Calibri" panose="020F0502020204030204" pitchFamily="34" charset="0"/>
              </a:rPr>
              <a:t>Helps research components get published </a:t>
            </a:r>
          </a:p>
          <a:p>
            <a:pPr marL="428625" indent="-428625">
              <a:buFont typeface="Courier New" panose="02070309020205020404" pitchFamily="49" charset="0"/>
              <a:buChar char="o"/>
            </a:pPr>
            <a:r>
              <a:rPr lang="en-US" sz="1200" dirty="0">
                <a:solidFill>
                  <a:srgbClr val="323232"/>
                </a:solidFill>
                <a:latin typeface="Calibri" panose="020F0502020204030204" pitchFamily="34" charset="0"/>
              </a:rPr>
              <a:t>Helps funder &amp; researcher achieve aims?</a:t>
            </a:r>
            <a:endParaRPr lang="en-GB" sz="14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124AEF0-2E6A-B84F-8C31-887904C59937}" type="slidenum">
              <a:rPr lang="en-US" smtClean="0"/>
              <a:t>20</a:t>
            </a:fld>
            <a:endParaRPr lang="en-US"/>
          </a:p>
        </p:txBody>
      </p:sp>
    </p:spTree>
    <p:extLst>
      <p:ext uri="{BB962C8B-B14F-4D97-AF65-F5344CB8AC3E}">
        <p14:creationId xmlns:p14="http://schemas.microsoft.com/office/powerpoint/2010/main" val="14225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 trends –</a:t>
            </a:r>
            <a:r>
              <a:rPr lang="en-GB" baseline="0" dirty="0"/>
              <a:t> particularly in life sciences but across all … </a:t>
            </a:r>
          </a:p>
          <a:p>
            <a:endParaRPr lang="en-GB" baseline="0" dirty="0"/>
          </a:p>
          <a:p>
            <a:r>
              <a:rPr lang="en-GB" baseline="0" dirty="0"/>
              <a:t>Rethinking that preserves the functions – all the good bits but removes the ‘bad’ and unnecessary bits  … and rewards the right bits!  </a:t>
            </a:r>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22</a:t>
            </a:fld>
            <a:endParaRPr lang="en-US"/>
          </a:p>
        </p:txBody>
      </p:sp>
    </p:spTree>
    <p:extLst>
      <p:ext uri="{BB962C8B-B14F-4D97-AF65-F5344CB8AC3E}">
        <p14:creationId xmlns:p14="http://schemas.microsoft.com/office/powerpoint/2010/main" val="54706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23</a:t>
            </a:fld>
            <a:endParaRPr lang="en-US"/>
          </a:p>
        </p:txBody>
      </p:sp>
    </p:spTree>
    <p:extLst>
      <p:ext uri="{BB962C8B-B14F-4D97-AF65-F5344CB8AC3E}">
        <p14:creationId xmlns:p14="http://schemas.microsoft.com/office/powerpoint/2010/main" val="1164383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24AEF0-2E6A-B84F-8C31-887904C59937}" type="slidenum">
              <a:rPr lang="en-US" smtClean="0"/>
              <a:t>24</a:t>
            </a:fld>
            <a:endParaRPr lang="en-US"/>
          </a:p>
        </p:txBody>
      </p:sp>
    </p:spTree>
    <p:extLst>
      <p:ext uri="{BB962C8B-B14F-4D97-AF65-F5344CB8AC3E}">
        <p14:creationId xmlns:p14="http://schemas.microsoft.com/office/powerpoint/2010/main" val="391146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25</a:t>
            </a:fld>
            <a:endParaRPr lang="en-US"/>
          </a:p>
        </p:txBody>
      </p:sp>
    </p:spTree>
    <p:extLst>
      <p:ext uri="{BB962C8B-B14F-4D97-AF65-F5344CB8AC3E}">
        <p14:creationId xmlns:p14="http://schemas.microsoft.com/office/powerpoint/2010/main" val="99749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4</a:t>
            </a:fld>
            <a:endParaRPr lang="en-US"/>
          </a:p>
        </p:txBody>
      </p:sp>
    </p:spTree>
    <p:extLst>
      <p:ext uri="{BB962C8B-B14F-4D97-AF65-F5344CB8AC3E}">
        <p14:creationId xmlns:p14="http://schemas.microsoft.com/office/powerpoint/2010/main" val="220766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Articles on our platforms attract all the same other article-level metrics, including citations, views and downloads, </a:t>
            </a:r>
            <a:r>
              <a:rPr lang="en-GB" dirty="0" err="1"/>
              <a:t>altmetrics</a:t>
            </a:r>
            <a:r>
              <a:rPr lang="en-GB" dirty="0"/>
              <a:t>, media coverage etc.</a:t>
            </a:r>
          </a:p>
          <a:p>
            <a:endParaRPr lang="en-GB" dirty="0"/>
          </a:p>
          <a:p>
            <a:r>
              <a:rPr lang="en-GB" dirty="0"/>
              <a:t>The open peer review reports could possibly form a new type of metric as often reviewers may be the only people who truly read the article properly from beginning to the end and so it is a good opportunity to capture what they think the potential impact could be.</a:t>
            </a:r>
          </a:p>
          <a:p>
            <a:endParaRPr lang="en-GB" dirty="0"/>
          </a:p>
          <a:p>
            <a:r>
              <a:rPr lang="en-GB" dirty="0"/>
              <a:t>And because we also capture all the data and software and other outputs associated with the article, and ensure they also are independently citable from the article, we can track citations and usage of those outputs too, and not just the main narrative article.</a:t>
            </a:r>
          </a:p>
        </p:txBody>
      </p:sp>
      <p:sp>
        <p:nvSpPr>
          <p:cNvPr id="4" name="Slide Number Placeholder 3"/>
          <p:cNvSpPr>
            <a:spLocks noGrp="1"/>
          </p:cNvSpPr>
          <p:nvPr>
            <p:ph type="sldNum" sz="quarter" idx="5"/>
          </p:nvPr>
        </p:nvSpPr>
        <p:spPr/>
        <p:txBody>
          <a:bodyPr/>
          <a:lstStyle/>
          <a:p>
            <a:fld id="{A54C9D10-C24C-2D4D-8062-349F5143C311}" type="slidenum">
              <a:rPr lang="en-US" smtClean="0"/>
              <a:t>26</a:t>
            </a:fld>
            <a:endParaRPr lang="en-US"/>
          </a:p>
        </p:txBody>
      </p:sp>
    </p:spTree>
    <p:extLst>
      <p:ext uri="{BB962C8B-B14F-4D97-AF65-F5344CB8AC3E}">
        <p14:creationId xmlns:p14="http://schemas.microsoft.com/office/powerpoint/2010/main" val="488259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28</a:t>
            </a:fld>
            <a:endParaRPr lang="en-US"/>
          </a:p>
        </p:txBody>
      </p:sp>
    </p:spTree>
    <p:extLst>
      <p:ext uri="{BB962C8B-B14F-4D97-AF65-F5344CB8AC3E}">
        <p14:creationId xmlns:p14="http://schemas.microsoft.com/office/powerpoint/2010/main" val="3081228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29</a:t>
            </a:fld>
            <a:endParaRPr lang="en-US"/>
          </a:p>
        </p:txBody>
      </p:sp>
    </p:spTree>
    <p:extLst>
      <p:ext uri="{BB962C8B-B14F-4D97-AF65-F5344CB8AC3E}">
        <p14:creationId xmlns:p14="http://schemas.microsoft.com/office/powerpoint/2010/main" val="75047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 trends –</a:t>
            </a:r>
            <a:r>
              <a:rPr lang="en-GB" baseline="0" dirty="0"/>
              <a:t> particularly in life sciences but across all … </a:t>
            </a:r>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30</a:t>
            </a:fld>
            <a:endParaRPr lang="en-US"/>
          </a:p>
        </p:txBody>
      </p:sp>
    </p:spTree>
    <p:extLst>
      <p:ext uri="{BB962C8B-B14F-4D97-AF65-F5344CB8AC3E}">
        <p14:creationId xmlns:p14="http://schemas.microsoft.com/office/powerpoint/2010/main" val="42076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 trends –</a:t>
            </a:r>
            <a:r>
              <a:rPr lang="en-GB" baseline="0" dirty="0"/>
              <a:t> particularly in life sciences but across all … </a:t>
            </a:r>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5</a:t>
            </a:fld>
            <a:endParaRPr lang="en-US"/>
          </a:p>
        </p:txBody>
      </p:sp>
    </p:spTree>
    <p:extLst>
      <p:ext uri="{BB962C8B-B14F-4D97-AF65-F5344CB8AC3E}">
        <p14:creationId xmlns:p14="http://schemas.microsoft.com/office/powerpoint/2010/main" val="54946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24AEF0-2E6A-B84F-8C31-887904C59937}" type="slidenum">
              <a:rPr lang="en-US" smtClean="0"/>
              <a:t>6</a:t>
            </a:fld>
            <a:endParaRPr lang="en-US"/>
          </a:p>
        </p:txBody>
      </p:sp>
    </p:spTree>
    <p:extLst>
      <p:ext uri="{BB962C8B-B14F-4D97-AF65-F5344CB8AC3E}">
        <p14:creationId xmlns:p14="http://schemas.microsoft.com/office/powerpoint/2010/main" val="45189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8</a:t>
            </a:fld>
            <a:endParaRPr lang="en-US"/>
          </a:p>
        </p:txBody>
      </p:sp>
    </p:spTree>
    <p:extLst>
      <p:ext uri="{BB962C8B-B14F-4D97-AF65-F5344CB8AC3E}">
        <p14:creationId xmlns:p14="http://schemas.microsoft.com/office/powerpoint/2010/main" val="285441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24AEF0-2E6A-B84F-8C31-887904C59937}" type="slidenum">
              <a:rPr lang="en-US" smtClean="0"/>
              <a:t>9</a:t>
            </a:fld>
            <a:endParaRPr lang="en-US"/>
          </a:p>
        </p:txBody>
      </p:sp>
    </p:spTree>
    <p:extLst>
      <p:ext uri="{BB962C8B-B14F-4D97-AF65-F5344CB8AC3E}">
        <p14:creationId xmlns:p14="http://schemas.microsoft.com/office/powerpoint/2010/main" val="416342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 trends –</a:t>
            </a:r>
            <a:r>
              <a:rPr lang="en-GB" baseline="0" dirty="0"/>
              <a:t> particularly in life sciences but across all … </a:t>
            </a:r>
          </a:p>
          <a:p>
            <a:endParaRPr lang="en-GB" baseline="0" dirty="0"/>
          </a:p>
          <a:p>
            <a:r>
              <a:rPr lang="en-GB" baseline="0" dirty="0"/>
              <a:t>Rethinking that preserves the functions – all the good bits but removes the ‘bad’ and unnecessary bits  … and rewards the right bits!  </a:t>
            </a:r>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10</a:t>
            </a:fld>
            <a:endParaRPr lang="en-US"/>
          </a:p>
        </p:txBody>
      </p:sp>
    </p:spTree>
    <p:extLst>
      <p:ext uri="{BB962C8B-B14F-4D97-AF65-F5344CB8AC3E}">
        <p14:creationId xmlns:p14="http://schemas.microsoft.com/office/powerpoint/2010/main" val="2846405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12</a:t>
            </a:fld>
            <a:endParaRPr lang="en-US"/>
          </a:p>
        </p:txBody>
      </p:sp>
    </p:spTree>
    <p:extLst>
      <p:ext uri="{BB962C8B-B14F-4D97-AF65-F5344CB8AC3E}">
        <p14:creationId xmlns:p14="http://schemas.microsoft.com/office/powerpoint/2010/main" val="419394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C9D10-C24C-2D4D-8062-349F5143C311}" type="slidenum">
              <a:rPr lang="en-US" smtClean="0"/>
              <a:t>13</a:t>
            </a:fld>
            <a:endParaRPr lang="en-US"/>
          </a:p>
        </p:txBody>
      </p:sp>
    </p:spTree>
    <p:extLst>
      <p:ext uri="{BB962C8B-B14F-4D97-AF65-F5344CB8AC3E}">
        <p14:creationId xmlns:p14="http://schemas.microsoft.com/office/powerpoint/2010/main" val="277879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1000 cover">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AB607F4-820A-F64D-8777-D8DCD4278BC1}"/>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2" y="-936079"/>
            <a:ext cx="12191998" cy="4796223"/>
          </a:xfrm>
          <a:prstGeom prst="rect">
            <a:avLst/>
          </a:prstGeom>
        </p:spPr>
      </p:pic>
      <p:pic>
        <p:nvPicPr>
          <p:cNvPr id="6" name="Picture 5">
            <a:extLst>
              <a:ext uri="{FF2B5EF4-FFF2-40B4-BE49-F238E27FC236}">
                <a16:creationId xmlns="" xmlns:a16="http://schemas.microsoft.com/office/drawing/2014/main" id="{AC3D71AF-D320-014B-8E4C-89C6F24A87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76388" y="5199963"/>
            <a:ext cx="2239224" cy="577864"/>
          </a:xfrm>
          <a:prstGeom prst="rect">
            <a:avLst/>
          </a:prstGeom>
        </p:spPr>
      </p:pic>
      <p:sp>
        <p:nvSpPr>
          <p:cNvPr id="7" name="TextBox 6">
            <a:extLst>
              <a:ext uri="{FF2B5EF4-FFF2-40B4-BE49-F238E27FC236}">
                <a16:creationId xmlns="" xmlns:a16="http://schemas.microsoft.com/office/drawing/2014/main" id="{81DA6678-BA37-9B44-A0E9-6FCE20A26129}"/>
              </a:ext>
            </a:extLst>
          </p:cNvPr>
          <p:cNvSpPr txBox="1"/>
          <p:nvPr userDrawn="1"/>
        </p:nvSpPr>
        <p:spPr>
          <a:xfrm>
            <a:off x="1524000" y="3645934"/>
            <a:ext cx="9355667" cy="954107"/>
          </a:xfrm>
          <a:prstGeom prst="rect">
            <a:avLst/>
          </a:prstGeom>
          <a:noFill/>
        </p:spPr>
        <p:txBody>
          <a:bodyPr wrap="square" rtlCol="0">
            <a:spAutoFit/>
          </a:bodyPr>
          <a:lstStyle/>
          <a:p>
            <a:pPr algn="ctr"/>
            <a:r>
              <a:rPr lang="en-US" sz="5600" b="1" dirty="0">
                <a:solidFill>
                  <a:schemeClr val="bg1"/>
                </a:solidFill>
              </a:rPr>
              <a:t>Discover. Write. Publish.</a:t>
            </a:r>
          </a:p>
        </p:txBody>
      </p:sp>
    </p:spTree>
    <p:extLst>
      <p:ext uri="{BB962C8B-B14F-4D97-AF65-F5344CB8AC3E}">
        <p14:creationId xmlns:p14="http://schemas.microsoft.com/office/powerpoint/2010/main" val="360842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two content row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F5F4B81A-DB2C-A849-9136-A4F57945EBBC}"/>
              </a:ext>
            </a:extLst>
          </p:cNvPr>
          <p:cNvSpPr>
            <a:spLocks noGrp="1"/>
          </p:cNvSpPr>
          <p:nvPr>
            <p:ph type="body" sz="quarter" idx="12" hasCustomPrompt="1"/>
          </p:nvPr>
        </p:nvSpPr>
        <p:spPr>
          <a:xfrm>
            <a:off x="515940" y="1047535"/>
            <a:ext cx="11160124" cy="703262"/>
          </a:xfrm>
        </p:spPr>
        <p:txBody>
          <a:bodyPr lIns="0" tIns="0" rIns="0" bIns="0"/>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p:txBody>
      </p:sp>
      <p:sp>
        <p:nvSpPr>
          <p:cNvPr id="18" name="Content Placeholder 17">
            <a:extLst>
              <a:ext uri="{FF2B5EF4-FFF2-40B4-BE49-F238E27FC236}">
                <a16:creationId xmlns="" xmlns:a16="http://schemas.microsoft.com/office/drawing/2014/main" id="{047C4605-E92D-0D45-A1D6-6AA168B32F44}"/>
              </a:ext>
            </a:extLst>
          </p:cNvPr>
          <p:cNvSpPr>
            <a:spLocks noGrp="1"/>
          </p:cNvSpPr>
          <p:nvPr>
            <p:ph sz="quarter" idx="14"/>
          </p:nvPr>
        </p:nvSpPr>
        <p:spPr>
          <a:xfrm>
            <a:off x="515939" y="2133601"/>
            <a:ext cx="11160124" cy="2003688"/>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4"/>
                </a:solidFill>
              </a:defRPr>
            </a:lvl3pPr>
            <a:lvl4pPr marL="1152000" indent="-230400">
              <a:lnSpc>
                <a:spcPct val="100000"/>
              </a:lnSpc>
              <a:spcBef>
                <a:spcPts val="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p:txBody>
      </p:sp>
      <p:sp>
        <p:nvSpPr>
          <p:cNvPr id="7" name="Content Placeholder 17">
            <a:extLst>
              <a:ext uri="{FF2B5EF4-FFF2-40B4-BE49-F238E27FC236}">
                <a16:creationId xmlns="" xmlns:a16="http://schemas.microsoft.com/office/drawing/2014/main" id="{FC50E735-88F8-C444-A80D-478F76C861BF}"/>
              </a:ext>
            </a:extLst>
          </p:cNvPr>
          <p:cNvSpPr>
            <a:spLocks noGrp="1"/>
          </p:cNvSpPr>
          <p:nvPr>
            <p:ph sz="quarter" idx="15"/>
          </p:nvPr>
        </p:nvSpPr>
        <p:spPr>
          <a:xfrm>
            <a:off x="515939" y="4278240"/>
            <a:ext cx="11160124" cy="2003688"/>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4"/>
                </a:solidFill>
              </a:defRPr>
            </a:lvl3pPr>
            <a:lvl4pPr marL="1152000" indent="-230400">
              <a:lnSpc>
                <a:spcPct val="100000"/>
              </a:lnSpc>
              <a:spcBef>
                <a:spcPts val="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p:txBody>
      </p:sp>
      <p:sp>
        <p:nvSpPr>
          <p:cNvPr id="8" name="Title Placeholder 1">
            <a:extLst>
              <a:ext uri="{FF2B5EF4-FFF2-40B4-BE49-F238E27FC236}">
                <a16:creationId xmlns="" xmlns:a16="http://schemas.microsoft.com/office/drawing/2014/main" id="{F2CFD444-EC29-D34D-A28D-2CFF89F0BDAE}"/>
              </a:ext>
            </a:extLst>
          </p:cNvPr>
          <p:cNvSpPr>
            <a:spLocks noGrp="1"/>
          </p:cNvSpPr>
          <p:nvPr>
            <p:ph type="title"/>
          </p:nvPr>
        </p:nvSpPr>
        <p:spPr>
          <a:xfrm>
            <a:off x="515939" y="123987"/>
            <a:ext cx="11160124" cy="886968"/>
          </a:xfrm>
          <a:prstGeom prst="rect">
            <a:avLst/>
          </a:prstGeom>
        </p:spPr>
        <p:txBody>
          <a:bodyPr vert="horz" lIns="0" tIns="108000" rIns="0" bIns="0" rtlCol="0" anchor="t" anchorCtr="0">
            <a:normAutofit/>
          </a:bodyPr>
          <a:lstStyle/>
          <a:p>
            <a:r>
              <a:rPr lang="en-US" dirty="0"/>
              <a:t>Click to edit Master title style</a:t>
            </a:r>
          </a:p>
        </p:txBody>
      </p:sp>
      <p:sp>
        <p:nvSpPr>
          <p:cNvPr id="10" name="Rectangle 9">
            <a:extLst>
              <a:ext uri="{FF2B5EF4-FFF2-40B4-BE49-F238E27FC236}">
                <a16:creationId xmlns="" xmlns:a16="http://schemas.microsoft.com/office/drawing/2014/main" id="{0837CCB9-EEE1-464D-8D86-0B0AC80D0F0A}"/>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4897DCDB-8970-CE40-98E0-1368D4DADC53}"/>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3" name="Picture 12">
            <a:extLst>
              <a:ext uri="{FF2B5EF4-FFF2-40B4-BE49-F238E27FC236}">
                <a16:creationId xmlns="" xmlns:a16="http://schemas.microsoft.com/office/drawing/2014/main" id="{7253352B-D5CE-D14F-A255-C9C0490909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514394439"/>
      </p:ext>
    </p:extLst>
  </p:cSld>
  <p:clrMapOvr>
    <a:masterClrMapping/>
  </p:clrMapOvr>
  <p:extLst mod="1">
    <p:ext uri="{DCECCB84-F9BA-43D5-87BE-67443E8EF086}">
      <p15:sldGuideLst xmlns:p15="http://schemas.microsoft.com/office/powerpoint/2012/main">
        <p15:guide id="3" pos="3908">
          <p15:clr>
            <a:srgbClr val="FBAE40"/>
          </p15:clr>
        </p15:guide>
        <p15:guide id="7" pos="4067">
          <p15:clr>
            <a:srgbClr val="FBAE40"/>
          </p15:clr>
        </p15:guide>
        <p15:guide id="8" pos="422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two columns content">
    <p:bg>
      <p:bgPr>
        <a:solidFill>
          <a:schemeClr val="bg1"/>
        </a:solidFill>
        <a:effectLst/>
      </p:bgPr>
    </p:bg>
    <p:spTree>
      <p:nvGrpSpPr>
        <p:cNvPr id="1" name=""/>
        <p:cNvGrpSpPr/>
        <p:nvPr/>
      </p:nvGrpSpPr>
      <p:grpSpPr>
        <a:xfrm>
          <a:off x="0" y="0"/>
          <a:ext cx="0" cy="0"/>
          <a:chOff x="0" y="0"/>
          <a:chExt cx="0" cy="0"/>
        </a:xfrm>
      </p:grpSpPr>
      <p:sp>
        <p:nvSpPr>
          <p:cNvPr id="25" name="Content Placeholder 17">
            <a:extLst>
              <a:ext uri="{FF2B5EF4-FFF2-40B4-BE49-F238E27FC236}">
                <a16:creationId xmlns="" xmlns:a16="http://schemas.microsoft.com/office/drawing/2014/main" id="{E82885A6-7347-154A-A7D8-9E001D74EA5F}"/>
              </a:ext>
            </a:extLst>
          </p:cNvPr>
          <p:cNvSpPr>
            <a:spLocks noGrp="1"/>
          </p:cNvSpPr>
          <p:nvPr>
            <p:ph sz="quarter" idx="14"/>
          </p:nvPr>
        </p:nvSpPr>
        <p:spPr>
          <a:xfrm>
            <a:off x="515938" y="2133600"/>
            <a:ext cx="5327650"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tx2"/>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26" name="Content Placeholder 17">
            <a:extLst>
              <a:ext uri="{FF2B5EF4-FFF2-40B4-BE49-F238E27FC236}">
                <a16:creationId xmlns="" xmlns:a16="http://schemas.microsoft.com/office/drawing/2014/main" id="{26BAA24E-5040-5E49-8FFC-E28670FC7C1C}"/>
              </a:ext>
            </a:extLst>
          </p:cNvPr>
          <p:cNvSpPr>
            <a:spLocks noGrp="1"/>
          </p:cNvSpPr>
          <p:nvPr>
            <p:ph sz="quarter" idx="15"/>
          </p:nvPr>
        </p:nvSpPr>
        <p:spPr>
          <a:xfrm>
            <a:off x="6348413" y="2133600"/>
            <a:ext cx="5328023"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tx2"/>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27" name="Title Placeholder 1">
            <a:extLst>
              <a:ext uri="{FF2B5EF4-FFF2-40B4-BE49-F238E27FC236}">
                <a16:creationId xmlns="" xmlns:a16="http://schemas.microsoft.com/office/drawing/2014/main" id="{4D2A9E0C-88FD-E14F-B040-A39024DEE743}"/>
              </a:ext>
            </a:extLst>
          </p:cNvPr>
          <p:cNvSpPr>
            <a:spLocks noGrp="1"/>
          </p:cNvSpPr>
          <p:nvPr>
            <p:ph type="title"/>
          </p:nvPr>
        </p:nvSpPr>
        <p:spPr>
          <a:xfrm>
            <a:off x="515937" y="123987"/>
            <a:ext cx="11160125" cy="886968"/>
          </a:xfrm>
          <a:prstGeom prst="rect">
            <a:avLst/>
          </a:prstGeom>
        </p:spPr>
        <p:txBody>
          <a:bodyPr vert="horz" lIns="0" tIns="108000" rIns="0" bIns="0" rtlCol="0" anchor="t" anchorCtr="0">
            <a:normAutofit/>
          </a:bodyPr>
          <a:lstStyle/>
          <a:p>
            <a:r>
              <a:rPr lang="en-US" dirty="0"/>
              <a:t>Click to edit Master title style</a:t>
            </a:r>
          </a:p>
        </p:txBody>
      </p:sp>
      <p:sp>
        <p:nvSpPr>
          <p:cNvPr id="28" name="Text Placeholder 3">
            <a:extLst>
              <a:ext uri="{FF2B5EF4-FFF2-40B4-BE49-F238E27FC236}">
                <a16:creationId xmlns="" xmlns:a16="http://schemas.microsoft.com/office/drawing/2014/main" id="{7F3F702B-FB8B-9E48-A3AB-0D6747657080}"/>
              </a:ext>
            </a:extLst>
          </p:cNvPr>
          <p:cNvSpPr>
            <a:spLocks noGrp="1"/>
          </p:cNvSpPr>
          <p:nvPr>
            <p:ph type="body" sz="quarter" idx="12" hasCustomPrompt="1"/>
          </p:nvPr>
        </p:nvSpPr>
        <p:spPr>
          <a:xfrm>
            <a:off x="515938" y="1047535"/>
            <a:ext cx="11160125" cy="703262"/>
          </a:xfrm>
        </p:spPr>
        <p:txBody>
          <a:bodyPr lIns="0" tIns="0" rIns="0" bIns="0"/>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p:txBody>
      </p:sp>
      <p:sp>
        <p:nvSpPr>
          <p:cNvPr id="9" name="Rectangle 8">
            <a:extLst>
              <a:ext uri="{FF2B5EF4-FFF2-40B4-BE49-F238E27FC236}">
                <a16:creationId xmlns="" xmlns:a16="http://schemas.microsoft.com/office/drawing/2014/main" id="{C45882E5-2AAB-494E-A28B-C1A7ACB4E15F}"/>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093E0DC4-FFE9-7D49-AB7C-A769C1ECE13B}"/>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2" name="Picture 11">
            <a:extLst>
              <a:ext uri="{FF2B5EF4-FFF2-40B4-BE49-F238E27FC236}">
                <a16:creationId xmlns="" xmlns:a16="http://schemas.microsoft.com/office/drawing/2014/main" id="{0EC86077-0F24-974C-83D9-834D7E100C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1501240312"/>
      </p:ext>
    </p:extLst>
  </p:cSld>
  <p:clrMapOvr>
    <a:masterClrMapping/>
  </p:clrMapOvr>
  <p:extLst mod="1">
    <p:ext uri="{DCECCB84-F9BA-43D5-87BE-67443E8EF086}">
      <p15:sldGuideLst xmlns:p15="http://schemas.microsoft.com/office/powerpoint/2012/main">
        <p15:guide id="3" pos="3840" userDrawn="1">
          <p15:clr>
            <a:srgbClr val="FBAE40"/>
          </p15:clr>
        </p15:guide>
        <p15:guide id="4" orient="horz" pos="210">
          <p15:clr>
            <a:srgbClr val="FBAE40"/>
          </p15:clr>
        </p15:guide>
        <p15:guide id="7" pos="3681" userDrawn="1">
          <p15:clr>
            <a:srgbClr val="FBAE40"/>
          </p15:clr>
        </p15:guide>
        <p15:guide id="9" pos="399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three columns content">
    <p:bg>
      <p:bgPr>
        <a:solidFill>
          <a:schemeClr val="bg1"/>
        </a:solidFill>
        <a:effectLst/>
      </p:bgPr>
    </p:bg>
    <p:spTree>
      <p:nvGrpSpPr>
        <p:cNvPr id="1" name=""/>
        <p:cNvGrpSpPr/>
        <p:nvPr/>
      </p:nvGrpSpPr>
      <p:grpSpPr>
        <a:xfrm>
          <a:off x="0" y="0"/>
          <a:ext cx="0" cy="0"/>
          <a:chOff x="0" y="0"/>
          <a:chExt cx="0" cy="0"/>
        </a:xfrm>
      </p:grpSpPr>
      <p:sp>
        <p:nvSpPr>
          <p:cNvPr id="20" name="Content Placeholder 17">
            <a:extLst>
              <a:ext uri="{FF2B5EF4-FFF2-40B4-BE49-F238E27FC236}">
                <a16:creationId xmlns="" xmlns:a16="http://schemas.microsoft.com/office/drawing/2014/main" id="{DFA07C04-DBBA-E448-BFC6-39604F70E3F9}"/>
              </a:ext>
            </a:extLst>
          </p:cNvPr>
          <p:cNvSpPr>
            <a:spLocks noGrp="1"/>
          </p:cNvSpPr>
          <p:nvPr>
            <p:ph sz="quarter" idx="14"/>
          </p:nvPr>
        </p:nvSpPr>
        <p:spPr>
          <a:xfrm>
            <a:off x="515938" y="2133600"/>
            <a:ext cx="3384550"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40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p:txBody>
      </p:sp>
      <p:sp>
        <p:nvSpPr>
          <p:cNvPr id="21" name="Content Placeholder 17">
            <a:extLst>
              <a:ext uri="{FF2B5EF4-FFF2-40B4-BE49-F238E27FC236}">
                <a16:creationId xmlns="" xmlns:a16="http://schemas.microsoft.com/office/drawing/2014/main" id="{F32AFE45-6F95-5741-9E2D-B2426A1C81AA}"/>
              </a:ext>
            </a:extLst>
          </p:cNvPr>
          <p:cNvSpPr>
            <a:spLocks noGrp="1"/>
          </p:cNvSpPr>
          <p:nvPr>
            <p:ph sz="quarter" idx="15"/>
          </p:nvPr>
        </p:nvSpPr>
        <p:spPr>
          <a:xfrm>
            <a:off x="4403725" y="2133600"/>
            <a:ext cx="3384550"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40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p:txBody>
      </p:sp>
      <p:sp>
        <p:nvSpPr>
          <p:cNvPr id="22" name="Content Placeholder 17">
            <a:extLst>
              <a:ext uri="{FF2B5EF4-FFF2-40B4-BE49-F238E27FC236}">
                <a16:creationId xmlns="" xmlns:a16="http://schemas.microsoft.com/office/drawing/2014/main" id="{665414D4-8D0F-9E4A-9A69-79AF69F717F6}"/>
              </a:ext>
            </a:extLst>
          </p:cNvPr>
          <p:cNvSpPr>
            <a:spLocks noGrp="1"/>
          </p:cNvSpPr>
          <p:nvPr>
            <p:ph sz="quarter" idx="16"/>
          </p:nvPr>
        </p:nvSpPr>
        <p:spPr>
          <a:xfrm>
            <a:off x="8291513" y="2133600"/>
            <a:ext cx="3384897"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40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p:txBody>
      </p:sp>
      <p:sp>
        <p:nvSpPr>
          <p:cNvPr id="23" name="Title Placeholder 1">
            <a:extLst>
              <a:ext uri="{FF2B5EF4-FFF2-40B4-BE49-F238E27FC236}">
                <a16:creationId xmlns="" xmlns:a16="http://schemas.microsoft.com/office/drawing/2014/main" id="{F94A94A8-EBC6-C241-8BE9-BEE90BBBDF1E}"/>
              </a:ext>
            </a:extLst>
          </p:cNvPr>
          <p:cNvSpPr>
            <a:spLocks noGrp="1"/>
          </p:cNvSpPr>
          <p:nvPr>
            <p:ph type="title"/>
          </p:nvPr>
        </p:nvSpPr>
        <p:spPr>
          <a:xfrm>
            <a:off x="515939" y="116238"/>
            <a:ext cx="11160124" cy="886968"/>
          </a:xfrm>
          <a:prstGeom prst="rect">
            <a:avLst/>
          </a:prstGeom>
        </p:spPr>
        <p:txBody>
          <a:bodyPr vert="horz" lIns="0" tIns="108000" rIns="0" bIns="0" rtlCol="0" anchor="t" anchorCtr="0">
            <a:normAutofit/>
          </a:bodyPr>
          <a:lstStyle/>
          <a:p>
            <a:r>
              <a:rPr lang="en-US" dirty="0"/>
              <a:t>Click to edit Master title style</a:t>
            </a:r>
          </a:p>
        </p:txBody>
      </p:sp>
      <p:sp>
        <p:nvSpPr>
          <p:cNvPr id="24" name="Text Placeholder 3">
            <a:extLst>
              <a:ext uri="{FF2B5EF4-FFF2-40B4-BE49-F238E27FC236}">
                <a16:creationId xmlns="" xmlns:a16="http://schemas.microsoft.com/office/drawing/2014/main" id="{ED4849F4-0FF9-5E4A-B9B0-C65D267AA26C}"/>
              </a:ext>
            </a:extLst>
          </p:cNvPr>
          <p:cNvSpPr>
            <a:spLocks noGrp="1"/>
          </p:cNvSpPr>
          <p:nvPr>
            <p:ph type="body" sz="quarter" idx="12" hasCustomPrompt="1"/>
          </p:nvPr>
        </p:nvSpPr>
        <p:spPr>
          <a:xfrm>
            <a:off x="515940" y="1047535"/>
            <a:ext cx="11160124" cy="703262"/>
          </a:xfrm>
        </p:spPr>
        <p:txBody>
          <a:bodyPr lIns="0" tIns="0" rIns="0" bIns="0"/>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p:txBody>
      </p:sp>
      <p:sp>
        <p:nvSpPr>
          <p:cNvPr id="10" name="Rectangle 9">
            <a:extLst>
              <a:ext uri="{FF2B5EF4-FFF2-40B4-BE49-F238E27FC236}">
                <a16:creationId xmlns="" xmlns:a16="http://schemas.microsoft.com/office/drawing/2014/main" id="{161C2E9D-BCB1-9946-A3B2-E244EA6C4083}"/>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BBE9BD4A-7187-9843-8A92-92EE2633D2C7}"/>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3" name="Picture 12">
            <a:extLst>
              <a:ext uri="{FF2B5EF4-FFF2-40B4-BE49-F238E27FC236}">
                <a16:creationId xmlns="" xmlns:a16="http://schemas.microsoft.com/office/drawing/2014/main" id="{9835D351-5D14-194E-BE04-A9845A2806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2800762549"/>
      </p:ext>
    </p:extLst>
  </p:cSld>
  <p:clrMapOvr>
    <a:masterClrMapping/>
  </p:clrMapOvr>
  <p:extLst mod="1">
    <p:ext uri="{DCECCB84-F9BA-43D5-87BE-67443E8EF086}">
      <p15:sldGuideLst xmlns:p15="http://schemas.microsoft.com/office/powerpoint/2012/main">
        <p15:guide id="3" pos="2774" userDrawn="1">
          <p15:clr>
            <a:srgbClr val="FBAE40"/>
          </p15:clr>
        </p15:guide>
        <p15:guide id="7" pos="2457" userDrawn="1">
          <p15:clr>
            <a:srgbClr val="FBAE40"/>
          </p15:clr>
        </p15:guide>
        <p15:guide id="9" pos="4906" userDrawn="1">
          <p15:clr>
            <a:srgbClr val="FBAE40"/>
          </p15:clr>
        </p15:guide>
        <p15:guide id="10" pos="522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section Subtitle onl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 xmlns:a16="http://schemas.microsoft.com/office/drawing/2014/main" id="{6E656598-B257-9B4F-8D36-2D91BB0913C3}"/>
              </a:ext>
            </a:extLst>
          </p:cNvPr>
          <p:cNvSpPr>
            <a:spLocks noGrp="1"/>
          </p:cNvSpPr>
          <p:nvPr>
            <p:ph type="body" sz="quarter" idx="11" hasCustomPrompt="1"/>
          </p:nvPr>
        </p:nvSpPr>
        <p:spPr>
          <a:xfrm>
            <a:off x="515938" y="308409"/>
            <a:ext cx="11160125" cy="561975"/>
          </a:xfrm>
        </p:spPr>
        <p:txBody>
          <a:bodyPr lIns="0" tIns="0" rIns="0" bIns="0">
            <a:noAutofit/>
          </a:bodyPr>
          <a:lstStyle>
            <a:lvl1pPr marL="0" indent="0">
              <a:buNone/>
              <a:defRPr sz="2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Subsection title–Click to edit Master title style</a:t>
            </a:r>
          </a:p>
        </p:txBody>
      </p:sp>
      <p:sp>
        <p:nvSpPr>
          <p:cNvPr id="6" name="Rectangle 5">
            <a:extLst>
              <a:ext uri="{FF2B5EF4-FFF2-40B4-BE49-F238E27FC236}">
                <a16:creationId xmlns="" xmlns:a16="http://schemas.microsoft.com/office/drawing/2014/main" id="{82AF49A5-D776-E845-B350-462485C8EC70}"/>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5D764289-7156-474E-9935-91D178FFF5D4}"/>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9" name="Picture 8">
            <a:extLst>
              <a:ext uri="{FF2B5EF4-FFF2-40B4-BE49-F238E27FC236}">
                <a16:creationId xmlns="" xmlns:a16="http://schemas.microsoft.com/office/drawing/2014/main" id="{6AB58F65-66CB-504A-9BEB-2DAF84F1B7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2792073941"/>
      </p:ext>
    </p:extLst>
  </p:cSld>
  <p:clrMapOvr>
    <a:masterClrMapping/>
  </p:clrMapOvr>
  <p:extLst mod="1">
    <p:ext uri="{DCECCB84-F9BA-43D5-87BE-67443E8EF086}">
      <p15:sldGuideLst xmlns:p15="http://schemas.microsoft.com/office/powerpoint/2012/main">
        <p15:guide id="3" pos="3908">
          <p15:clr>
            <a:srgbClr val="FBAE40"/>
          </p15:clr>
        </p15:guide>
        <p15:guide id="7" pos="4067">
          <p15:clr>
            <a:srgbClr val="FBAE40"/>
          </p15:clr>
        </p15:guide>
        <p15:guide id="8" pos="422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title, content">
    <p:bg>
      <p:bgPr>
        <a:solidFill>
          <a:schemeClr val="bg1"/>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 xmlns:a16="http://schemas.microsoft.com/office/drawing/2014/main" id="{655D6838-4ECC-C444-8E0B-36ACA6AA2AFB}"/>
              </a:ext>
            </a:extLst>
          </p:cNvPr>
          <p:cNvSpPr>
            <a:spLocks noGrp="1"/>
          </p:cNvSpPr>
          <p:nvPr>
            <p:ph type="body" sz="quarter" idx="11" hasCustomPrompt="1"/>
          </p:nvPr>
        </p:nvSpPr>
        <p:spPr>
          <a:xfrm>
            <a:off x="515938" y="308409"/>
            <a:ext cx="11160125" cy="561975"/>
          </a:xfrm>
        </p:spPr>
        <p:txBody>
          <a:bodyPr lIns="0" tIns="0" rIns="0" bIns="0">
            <a:noAutofit/>
          </a:bodyPr>
          <a:lstStyle>
            <a:lvl1pPr marL="0" indent="0">
              <a:buNone/>
              <a:defRPr sz="2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Subsection title–Click to edit Master title style</a:t>
            </a:r>
          </a:p>
        </p:txBody>
      </p:sp>
      <p:sp>
        <p:nvSpPr>
          <p:cNvPr id="6" name="Content Placeholder 17">
            <a:extLst>
              <a:ext uri="{FF2B5EF4-FFF2-40B4-BE49-F238E27FC236}">
                <a16:creationId xmlns="" xmlns:a16="http://schemas.microsoft.com/office/drawing/2014/main" id="{EFE854C3-A048-E546-ABF4-E3AC9650E9F8}"/>
              </a:ext>
            </a:extLst>
          </p:cNvPr>
          <p:cNvSpPr>
            <a:spLocks noGrp="1"/>
          </p:cNvSpPr>
          <p:nvPr>
            <p:ph sz="quarter" idx="14"/>
          </p:nvPr>
        </p:nvSpPr>
        <p:spPr>
          <a:xfrm>
            <a:off x="515939" y="2133600"/>
            <a:ext cx="11160124" cy="4194175"/>
          </a:xfrm>
        </p:spPr>
        <p:txBody>
          <a:bodyPr lIns="0" tIns="0" rIns="0" bIns="0"/>
          <a:lstStyle>
            <a:lvl1pPr marL="0" indent="0">
              <a:lnSpc>
                <a:spcPct val="100000"/>
              </a:lnSpc>
              <a:spcBef>
                <a:spcPts val="0"/>
              </a:spcBef>
              <a:spcAft>
                <a:spcPts val="1800"/>
              </a:spcAft>
              <a:buNone/>
              <a:defRPr sz="2400">
                <a:solidFill>
                  <a:schemeClr val="accent4"/>
                </a:solidFill>
              </a:defRPr>
            </a:lvl1pPr>
            <a:lvl2pPr marL="230400" indent="-230400">
              <a:lnSpc>
                <a:spcPct val="100000"/>
              </a:lnSpc>
              <a:spcBef>
                <a:spcPts val="0"/>
              </a:spcBef>
              <a:spcAft>
                <a:spcPts val="1800"/>
              </a:spcAft>
              <a:buFontTx/>
              <a:buBlip>
                <a:blip r:embed="rId2"/>
              </a:buBlip>
              <a:defRPr sz="2400">
                <a:solidFill>
                  <a:schemeClr val="accent4"/>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accent4"/>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8" name="Rectangle 7">
            <a:extLst>
              <a:ext uri="{FF2B5EF4-FFF2-40B4-BE49-F238E27FC236}">
                <a16:creationId xmlns="" xmlns:a16="http://schemas.microsoft.com/office/drawing/2014/main" id="{BD232312-FF5A-EF41-B0D2-AFCF26D4415B}"/>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F4A5FECA-5D86-B04C-90BD-FC688C77C104}"/>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2" name="Picture 11">
            <a:extLst>
              <a:ext uri="{FF2B5EF4-FFF2-40B4-BE49-F238E27FC236}">
                <a16:creationId xmlns="" xmlns:a16="http://schemas.microsoft.com/office/drawing/2014/main" id="{99523604-4BCD-0549-BA78-9183BCBE1C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3812694012"/>
      </p:ext>
    </p:extLst>
  </p:cSld>
  <p:clrMapOvr>
    <a:masterClrMapping/>
  </p:clrMapOvr>
  <p:extLst mod="1">
    <p:ext uri="{DCECCB84-F9BA-43D5-87BE-67443E8EF086}">
      <p15:sldGuideLst xmlns:p15="http://schemas.microsoft.com/office/powerpoint/2012/main">
        <p15:guide id="3" pos="3908">
          <p15:clr>
            <a:srgbClr val="FBAE40"/>
          </p15:clr>
        </p15:guide>
        <p15:guide id="7" pos="4067">
          <p15:clr>
            <a:srgbClr val="FBAE40"/>
          </p15:clr>
        </p15:guide>
        <p15:guide id="8" pos="422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title, two content rows">
    <p:bg>
      <p:bgPr>
        <a:solidFill>
          <a:schemeClr val="bg1"/>
        </a:solidFill>
        <a:effectLst/>
      </p:bgPr>
    </p:bg>
    <p:spTree>
      <p:nvGrpSpPr>
        <p:cNvPr id="1" name=""/>
        <p:cNvGrpSpPr/>
        <p:nvPr/>
      </p:nvGrpSpPr>
      <p:grpSpPr>
        <a:xfrm>
          <a:off x="0" y="0"/>
          <a:ext cx="0" cy="0"/>
          <a:chOff x="0" y="0"/>
          <a:chExt cx="0" cy="0"/>
        </a:xfrm>
      </p:grpSpPr>
      <p:sp>
        <p:nvSpPr>
          <p:cNvPr id="8" name="Content Placeholder 17">
            <a:extLst>
              <a:ext uri="{FF2B5EF4-FFF2-40B4-BE49-F238E27FC236}">
                <a16:creationId xmlns="" xmlns:a16="http://schemas.microsoft.com/office/drawing/2014/main" id="{A0DB4177-7DE6-FC44-A457-F9F26997116F}"/>
              </a:ext>
            </a:extLst>
          </p:cNvPr>
          <p:cNvSpPr>
            <a:spLocks noGrp="1"/>
          </p:cNvSpPr>
          <p:nvPr>
            <p:ph sz="quarter" idx="14"/>
          </p:nvPr>
        </p:nvSpPr>
        <p:spPr>
          <a:xfrm>
            <a:off x="515938" y="1196975"/>
            <a:ext cx="11160125" cy="2424303"/>
          </a:xfrm>
        </p:spPr>
        <p:txBody>
          <a:bodyPr lIns="0" tIns="0" rIns="0" bIns="0"/>
          <a:lstStyle>
            <a:lvl1pPr marL="0" indent="0">
              <a:lnSpc>
                <a:spcPct val="100000"/>
              </a:lnSpc>
              <a:spcBef>
                <a:spcPts val="0"/>
              </a:spcBef>
              <a:spcAft>
                <a:spcPts val="1800"/>
              </a:spcAft>
              <a:buNone/>
              <a:defRPr sz="2400">
                <a:solidFill>
                  <a:schemeClr val="accent4"/>
                </a:solidFill>
              </a:defRPr>
            </a:lvl1pPr>
            <a:lvl2pPr marL="230400" indent="-230400">
              <a:lnSpc>
                <a:spcPct val="100000"/>
              </a:lnSpc>
              <a:spcBef>
                <a:spcPts val="0"/>
              </a:spcBef>
              <a:spcAft>
                <a:spcPts val="1800"/>
              </a:spcAft>
              <a:buFontTx/>
              <a:buBlip>
                <a:blip r:embed="rId2"/>
              </a:buBlip>
              <a:defRPr sz="2400">
                <a:solidFill>
                  <a:schemeClr val="accent4"/>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accent4"/>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9" name="Text Placeholder 11">
            <a:extLst>
              <a:ext uri="{FF2B5EF4-FFF2-40B4-BE49-F238E27FC236}">
                <a16:creationId xmlns="" xmlns:a16="http://schemas.microsoft.com/office/drawing/2014/main" id="{655D6838-4ECC-C444-8E0B-36ACA6AA2AFB}"/>
              </a:ext>
            </a:extLst>
          </p:cNvPr>
          <p:cNvSpPr>
            <a:spLocks noGrp="1"/>
          </p:cNvSpPr>
          <p:nvPr>
            <p:ph type="body" sz="quarter" idx="11" hasCustomPrompt="1"/>
          </p:nvPr>
        </p:nvSpPr>
        <p:spPr>
          <a:xfrm>
            <a:off x="515938" y="308408"/>
            <a:ext cx="11160125" cy="561975"/>
          </a:xfrm>
        </p:spPr>
        <p:txBody>
          <a:bodyPr lIns="0" tIns="0" rIns="0" bIns="0">
            <a:noAutofit/>
          </a:bodyPr>
          <a:lstStyle>
            <a:lvl1pPr marL="0" indent="0">
              <a:buNone/>
              <a:defRPr sz="2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One column, two content rows</a:t>
            </a:r>
          </a:p>
        </p:txBody>
      </p:sp>
      <p:sp>
        <p:nvSpPr>
          <p:cNvPr id="6" name="Content Placeholder 17">
            <a:extLst>
              <a:ext uri="{FF2B5EF4-FFF2-40B4-BE49-F238E27FC236}">
                <a16:creationId xmlns="" xmlns:a16="http://schemas.microsoft.com/office/drawing/2014/main" id="{D782686A-9429-7A43-9926-D437F7D3ADBB}"/>
              </a:ext>
            </a:extLst>
          </p:cNvPr>
          <p:cNvSpPr>
            <a:spLocks noGrp="1"/>
          </p:cNvSpPr>
          <p:nvPr>
            <p:ph sz="quarter" idx="15"/>
          </p:nvPr>
        </p:nvSpPr>
        <p:spPr>
          <a:xfrm>
            <a:off x="515938" y="3766184"/>
            <a:ext cx="11160125" cy="2424303"/>
          </a:xfrm>
        </p:spPr>
        <p:txBody>
          <a:bodyPr lIns="0" tIns="0" rIns="0" bIns="0"/>
          <a:lstStyle>
            <a:lvl1pPr marL="0" indent="0">
              <a:lnSpc>
                <a:spcPct val="100000"/>
              </a:lnSpc>
              <a:spcBef>
                <a:spcPts val="0"/>
              </a:spcBef>
              <a:spcAft>
                <a:spcPts val="1800"/>
              </a:spcAft>
              <a:buNone/>
              <a:defRPr sz="2400">
                <a:solidFill>
                  <a:schemeClr val="accent4"/>
                </a:solidFill>
              </a:defRPr>
            </a:lvl1pPr>
            <a:lvl2pPr marL="230400" indent="-230400">
              <a:lnSpc>
                <a:spcPct val="100000"/>
              </a:lnSpc>
              <a:spcBef>
                <a:spcPts val="0"/>
              </a:spcBef>
              <a:spcAft>
                <a:spcPts val="1800"/>
              </a:spcAft>
              <a:buFontTx/>
              <a:buBlip>
                <a:blip r:embed="rId2"/>
              </a:buBlip>
              <a:defRPr sz="2400">
                <a:solidFill>
                  <a:schemeClr val="accent4"/>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accent4"/>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10" name="Rectangle 9">
            <a:extLst>
              <a:ext uri="{FF2B5EF4-FFF2-40B4-BE49-F238E27FC236}">
                <a16:creationId xmlns="" xmlns:a16="http://schemas.microsoft.com/office/drawing/2014/main" id="{CF229C9E-B426-5549-BCD7-5F9660E8DE22}"/>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96E9ADFC-91FE-4E40-83C0-83081F69CF20}"/>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3" name="Picture 12">
            <a:extLst>
              <a:ext uri="{FF2B5EF4-FFF2-40B4-BE49-F238E27FC236}">
                <a16:creationId xmlns="" xmlns:a16="http://schemas.microsoft.com/office/drawing/2014/main" id="{C7462817-243A-EF40-AB65-71DA9218C5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3444432285"/>
      </p:ext>
    </p:extLst>
  </p:cSld>
  <p:clrMapOvr>
    <a:masterClrMapping/>
  </p:clrMapOvr>
  <p:extLst mod="1">
    <p:ext uri="{DCECCB84-F9BA-43D5-87BE-67443E8EF086}">
      <p15:sldGuideLst xmlns:p15="http://schemas.microsoft.com/office/powerpoint/2012/main">
        <p15:guide id="3" pos="3908">
          <p15:clr>
            <a:srgbClr val="FBAE40"/>
          </p15:clr>
        </p15:guide>
        <p15:guide id="7" pos="4067">
          <p15:clr>
            <a:srgbClr val="FBAE40"/>
          </p15:clr>
        </p15:guide>
        <p15:guide id="8" pos="422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title, two columns content">
    <p:bg>
      <p:bgPr>
        <a:solidFill>
          <a:schemeClr val="bg1"/>
        </a:solidFill>
        <a:effectLst/>
      </p:bgPr>
    </p:bg>
    <p:spTree>
      <p:nvGrpSpPr>
        <p:cNvPr id="1" name=""/>
        <p:cNvGrpSpPr/>
        <p:nvPr/>
      </p:nvGrpSpPr>
      <p:grpSpPr>
        <a:xfrm>
          <a:off x="0" y="0"/>
          <a:ext cx="0" cy="0"/>
          <a:chOff x="0" y="0"/>
          <a:chExt cx="0" cy="0"/>
        </a:xfrm>
      </p:grpSpPr>
      <p:sp>
        <p:nvSpPr>
          <p:cNvPr id="9" name="Content Placeholder 17">
            <a:extLst>
              <a:ext uri="{FF2B5EF4-FFF2-40B4-BE49-F238E27FC236}">
                <a16:creationId xmlns="" xmlns:a16="http://schemas.microsoft.com/office/drawing/2014/main" id="{28747297-18A2-B84D-A791-874267A502EA}"/>
              </a:ext>
            </a:extLst>
          </p:cNvPr>
          <p:cNvSpPr>
            <a:spLocks noGrp="1"/>
          </p:cNvSpPr>
          <p:nvPr>
            <p:ph sz="quarter" idx="14"/>
          </p:nvPr>
        </p:nvSpPr>
        <p:spPr>
          <a:xfrm>
            <a:off x="515938" y="2133600"/>
            <a:ext cx="5327650"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tx2"/>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15" name="Content Placeholder 17">
            <a:extLst>
              <a:ext uri="{FF2B5EF4-FFF2-40B4-BE49-F238E27FC236}">
                <a16:creationId xmlns="" xmlns:a16="http://schemas.microsoft.com/office/drawing/2014/main" id="{8B112348-64AE-1344-9B7B-59578765F577}"/>
              </a:ext>
            </a:extLst>
          </p:cNvPr>
          <p:cNvSpPr>
            <a:spLocks noGrp="1"/>
          </p:cNvSpPr>
          <p:nvPr>
            <p:ph sz="quarter" idx="15"/>
          </p:nvPr>
        </p:nvSpPr>
        <p:spPr>
          <a:xfrm>
            <a:off x="6348413" y="2133600"/>
            <a:ext cx="5327650" cy="4194175"/>
          </a:xfrm>
        </p:spPr>
        <p:txBody>
          <a:bodyPr lIns="0" tIns="0" rIns="0" bIns="0"/>
          <a:lstStyle>
            <a:lvl1pPr marL="0" indent="0">
              <a:lnSpc>
                <a:spcPct val="100000"/>
              </a:lnSpc>
              <a:spcBef>
                <a:spcPts val="0"/>
              </a:spcBef>
              <a:spcAft>
                <a:spcPts val="1800"/>
              </a:spcAft>
              <a:buNone/>
              <a:defRPr sz="2400">
                <a:solidFill>
                  <a:schemeClr val="accent4"/>
                </a:solidFill>
              </a:defRPr>
            </a:lvl1pPr>
            <a:lvl2pPr marL="230400" indent="-230400">
              <a:lnSpc>
                <a:spcPct val="100000"/>
              </a:lnSpc>
              <a:spcBef>
                <a:spcPts val="0"/>
              </a:spcBef>
              <a:spcAft>
                <a:spcPts val="1800"/>
              </a:spcAft>
              <a:buFontTx/>
              <a:buBlip>
                <a:blip r:embed="rId2"/>
              </a:buBlip>
              <a:defRPr sz="2400">
                <a:solidFill>
                  <a:schemeClr val="accent4"/>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accent4"/>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16" name="Text Placeholder 11">
            <a:extLst>
              <a:ext uri="{FF2B5EF4-FFF2-40B4-BE49-F238E27FC236}">
                <a16:creationId xmlns="" xmlns:a16="http://schemas.microsoft.com/office/drawing/2014/main" id="{45B4C177-9C84-F549-99C1-D948AA841C7F}"/>
              </a:ext>
            </a:extLst>
          </p:cNvPr>
          <p:cNvSpPr>
            <a:spLocks noGrp="1"/>
          </p:cNvSpPr>
          <p:nvPr>
            <p:ph type="body" sz="quarter" idx="11" hasCustomPrompt="1"/>
          </p:nvPr>
        </p:nvSpPr>
        <p:spPr>
          <a:xfrm>
            <a:off x="515938" y="308409"/>
            <a:ext cx="11160125" cy="561975"/>
          </a:xfrm>
        </p:spPr>
        <p:txBody>
          <a:bodyPr lIns="0" tIns="0" rIns="0" bIns="0">
            <a:noAutofit/>
          </a:bodyPr>
          <a:lstStyle>
            <a:lvl1pPr marL="0" indent="0">
              <a:buNone/>
              <a:defRPr sz="2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Subsection title–Click to edit Master title style</a:t>
            </a:r>
          </a:p>
        </p:txBody>
      </p:sp>
      <p:sp>
        <p:nvSpPr>
          <p:cNvPr id="8" name="Rectangle 7">
            <a:extLst>
              <a:ext uri="{FF2B5EF4-FFF2-40B4-BE49-F238E27FC236}">
                <a16:creationId xmlns="" xmlns:a16="http://schemas.microsoft.com/office/drawing/2014/main" id="{9D54C28D-21FE-254C-B3B4-8A6B1F188CD3}"/>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11E0C699-6A1D-E54F-8749-F00BCFD681F5}"/>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2" name="Picture 11">
            <a:extLst>
              <a:ext uri="{FF2B5EF4-FFF2-40B4-BE49-F238E27FC236}">
                <a16:creationId xmlns="" xmlns:a16="http://schemas.microsoft.com/office/drawing/2014/main" id="{B0C3AF11-3BAA-1849-89DD-FB848C36E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671036828"/>
      </p:ext>
    </p:extLst>
  </p:cSld>
  <p:clrMapOvr>
    <a:masterClrMapping/>
  </p:clrMapOvr>
  <p:extLst mod="1">
    <p:ext uri="{DCECCB84-F9BA-43D5-87BE-67443E8EF086}">
      <p15:sldGuideLst xmlns:p15="http://schemas.microsoft.com/office/powerpoint/2012/main">
        <p15:guide id="3" pos="3840" userDrawn="1">
          <p15:clr>
            <a:srgbClr val="FBAE40"/>
          </p15:clr>
        </p15:guide>
        <p15:guide id="7" pos="3681" userDrawn="1">
          <p15:clr>
            <a:srgbClr val="FBAE40"/>
          </p15:clr>
        </p15:guide>
        <p15:guide id="9" pos="399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title, three columns content">
    <p:bg>
      <p:bgPr>
        <a:solidFill>
          <a:schemeClr val="bg1"/>
        </a:solidFill>
        <a:effectLst/>
      </p:bgPr>
    </p:bg>
    <p:spTree>
      <p:nvGrpSpPr>
        <p:cNvPr id="1" name=""/>
        <p:cNvGrpSpPr/>
        <p:nvPr/>
      </p:nvGrpSpPr>
      <p:grpSpPr>
        <a:xfrm>
          <a:off x="0" y="0"/>
          <a:ext cx="0" cy="0"/>
          <a:chOff x="0" y="0"/>
          <a:chExt cx="0" cy="0"/>
        </a:xfrm>
      </p:grpSpPr>
      <p:sp>
        <p:nvSpPr>
          <p:cNvPr id="15" name="Content Placeholder 17">
            <a:extLst>
              <a:ext uri="{FF2B5EF4-FFF2-40B4-BE49-F238E27FC236}">
                <a16:creationId xmlns="" xmlns:a16="http://schemas.microsoft.com/office/drawing/2014/main" id="{1A342C79-EEA1-6349-823C-2D2373309439}"/>
              </a:ext>
            </a:extLst>
          </p:cNvPr>
          <p:cNvSpPr>
            <a:spLocks noGrp="1"/>
          </p:cNvSpPr>
          <p:nvPr>
            <p:ph sz="quarter" idx="14"/>
          </p:nvPr>
        </p:nvSpPr>
        <p:spPr>
          <a:xfrm>
            <a:off x="515938" y="2133600"/>
            <a:ext cx="3384550"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40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p:txBody>
      </p:sp>
      <p:sp>
        <p:nvSpPr>
          <p:cNvPr id="16" name="Content Placeholder 17">
            <a:extLst>
              <a:ext uri="{FF2B5EF4-FFF2-40B4-BE49-F238E27FC236}">
                <a16:creationId xmlns="" xmlns:a16="http://schemas.microsoft.com/office/drawing/2014/main" id="{D04F82FC-8361-D54B-A5E0-3A157F949801}"/>
              </a:ext>
            </a:extLst>
          </p:cNvPr>
          <p:cNvSpPr>
            <a:spLocks noGrp="1"/>
          </p:cNvSpPr>
          <p:nvPr>
            <p:ph sz="quarter" idx="15"/>
          </p:nvPr>
        </p:nvSpPr>
        <p:spPr>
          <a:xfrm>
            <a:off x="4403725" y="2133600"/>
            <a:ext cx="3384550"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40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p:txBody>
      </p:sp>
      <p:sp>
        <p:nvSpPr>
          <p:cNvPr id="17" name="Content Placeholder 17">
            <a:extLst>
              <a:ext uri="{FF2B5EF4-FFF2-40B4-BE49-F238E27FC236}">
                <a16:creationId xmlns="" xmlns:a16="http://schemas.microsoft.com/office/drawing/2014/main" id="{69D03A89-68D2-5548-B95A-9E5A51AC726A}"/>
              </a:ext>
            </a:extLst>
          </p:cNvPr>
          <p:cNvSpPr>
            <a:spLocks noGrp="1"/>
          </p:cNvSpPr>
          <p:nvPr>
            <p:ph sz="quarter" idx="16"/>
          </p:nvPr>
        </p:nvSpPr>
        <p:spPr>
          <a:xfrm>
            <a:off x="8291513" y="2133600"/>
            <a:ext cx="3384550" cy="4194175"/>
          </a:xfrm>
        </p:spPr>
        <p:txBody>
          <a:bodyPr lIns="0" tIns="0" rIns="0" bIns="0"/>
          <a:lstStyle>
            <a:lvl1pPr marL="0" indent="0">
              <a:lnSpc>
                <a:spcPct val="100000"/>
              </a:lnSpc>
              <a:spcBef>
                <a:spcPts val="0"/>
              </a:spcBef>
              <a:spcAft>
                <a:spcPts val="1800"/>
              </a:spcAft>
              <a:buNone/>
              <a:defRPr sz="2400">
                <a:solidFill>
                  <a:schemeClr val="tx2"/>
                </a:solidFill>
              </a:defRPr>
            </a:lvl1pPr>
            <a:lvl2pPr marL="230400" indent="-230400">
              <a:lnSpc>
                <a:spcPct val="100000"/>
              </a:lnSpc>
              <a:spcBef>
                <a:spcPts val="0"/>
              </a:spcBef>
              <a:spcAft>
                <a:spcPts val="1800"/>
              </a:spcAft>
              <a:buFontTx/>
              <a:buBlip>
                <a:blip r:embed="rId2"/>
              </a:buBlip>
              <a:defRPr sz="2400">
                <a:solidFill>
                  <a:schemeClr val="tx2"/>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400"/>
              </a:spcBef>
              <a:spcAft>
                <a:spcPts val="1800"/>
              </a:spcAft>
              <a:buFont typeface="Wingdings" pitchFamily="2" charset="2"/>
              <a:buChar char="§"/>
              <a:defRPr sz="2000">
                <a:solidFill>
                  <a:schemeClr val="accent3"/>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p:txBody>
      </p:sp>
      <p:sp>
        <p:nvSpPr>
          <p:cNvPr id="11" name="Text Placeholder 11">
            <a:extLst>
              <a:ext uri="{FF2B5EF4-FFF2-40B4-BE49-F238E27FC236}">
                <a16:creationId xmlns="" xmlns:a16="http://schemas.microsoft.com/office/drawing/2014/main" id="{DB6C4E39-4AEB-9642-B208-456F9A609022}"/>
              </a:ext>
            </a:extLst>
          </p:cNvPr>
          <p:cNvSpPr>
            <a:spLocks noGrp="1"/>
          </p:cNvSpPr>
          <p:nvPr>
            <p:ph type="body" sz="quarter" idx="11" hasCustomPrompt="1"/>
          </p:nvPr>
        </p:nvSpPr>
        <p:spPr>
          <a:xfrm>
            <a:off x="515938" y="308409"/>
            <a:ext cx="11160125" cy="561975"/>
          </a:xfrm>
        </p:spPr>
        <p:txBody>
          <a:bodyPr lIns="0" tIns="0" rIns="0" bIns="0">
            <a:noAutofit/>
          </a:bodyPr>
          <a:lstStyle>
            <a:lvl1pPr marL="0" indent="0">
              <a:buNone/>
              <a:defRPr sz="2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Subsection title–Click to edit Master title style</a:t>
            </a:r>
          </a:p>
        </p:txBody>
      </p:sp>
      <p:sp>
        <p:nvSpPr>
          <p:cNvPr id="10" name="Rectangle 9">
            <a:extLst>
              <a:ext uri="{FF2B5EF4-FFF2-40B4-BE49-F238E27FC236}">
                <a16:creationId xmlns="" xmlns:a16="http://schemas.microsoft.com/office/drawing/2014/main" id="{389DF707-1B6E-9446-87FC-7E44306747AB}"/>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E3C11E7B-3B0E-FB4E-AA9A-5CA9FCF3F63D}"/>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3" name="Picture 12">
            <a:extLst>
              <a:ext uri="{FF2B5EF4-FFF2-40B4-BE49-F238E27FC236}">
                <a16:creationId xmlns="" xmlns:a16="http://schemas.microsoft.com/office/drawing/2014/main" id="{CFD69E15-6EBD-8A4D-B17B-56AE60212B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3942432707"/>
      </p:ext>
    </p:extLst>
  </p:cSld>
  <p:clrMapOvr>
    <a:masterClrMapping/>
  </p:clrMapOvr>
  <p:extLst mod="1">
    <p:ext uri="{DCECCB84-F9BA-43D5-87BE-67443E8EF086}">
      <p15:sldGuideLst xmlns:p15="http://schemas.microsoft.com/office/powerpoint/2012/main">
        <p15:guide id="3" pos="2774" userDrawn="1">
          <p15:clr>
            <a:srgbClr val="FBAE40"/>
          </p15:clr>
        </p15:guide>
        <p15:guide id="7" pos="2457" userDrawn="1">
          <p15:clr>
            <a:srgbClr val="FBAE40"/>
          </p15:clr>
        </p15:guide>
        <p15:guide id="9" pos="4906" userDrawn="1">
          <p15:clr>
            <a:srgbClr val="FBAE40"/>
          </p15:clr>
        </p15:guide>
        <p15:guide id="10" pos="522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ize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70B3902A-F192-9F47-91DC-E8C7114522F1}"/>
              </a:ext>
            </a:extLst>
          </p:cNvPr>
          <p:cNvSpPr>
            <a:spLocks noGrp="1"/>
          </p:cNvSpPr>
          <p:nvPr>
            <p:ph type="pic" sz="quarter" idx="10"/>
          </p:nvPr>
        </p:nvSpPr>
        <p:spPr>
          <a:xfrm>
            <a:off x="0" y="0"/>
            <a:ext cx="12192000" cy="6284422"/>
          </a:xfrm>
        </p:spPr>
        <p:txBody>
          <a:bodyPr/>
          <a:lstStyle/>
          <a:p>
            <a:endParaRPr lang="en-US" dirty="0"/>
          </a:p>
        </p:txBody>
      </p:sp>
      <p:sp>
        <p:nvSpPr>
          <p:cNvPr id="11" name="Rectangle 10">
            <a:extLst>
              <a:ext uri="{FF2B5EF4-FFF2-40B4-BE49-F238E27FC236}">
                <a16:creationId xmlns="" xmlns:a16="http://schemas.microsoft.com/office/drawing/2014/main" id="{446CA59D-3613-AD40-9029-EB727018573F}"/>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2B2764C7-D038-E842-ACA3-4291CB9EC462}"/>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3" name="Picture 12">
            <a:extLst>
              <a:ext uri="{FF2B5EF4-FFF2-40B4-BE49-F238E27FC236}">
                <a16:creationId xmlns="" xmlns:a16="http://schemas.microsoft.com/office/drawing/2014/main" id="{E3547CEF-4E2A-B342-9204-09D6AACC5D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
        <p:nvSpPr>
          <p:cNvPr id="2" name="TextBox 1">
            <a:extLst>
              <a:ext uri="{FF2B5EF4-FFF2-40B4-BE49-F238E27FC236}">
                <a16:creationId xmlns="" xmlns:a16="http://schemas.microsoft.com/office/drawing/2014/main" id="{9EA3C4A6-9AEF-5049-A51A-4CEC8DC44F8B}"/>
              </a:ext>
            </a:extLst>
          </p:cNvPr>
          <p:cNvSpPr txBox="1"/>
          <p:nvPr userDrawn="1"/>
        </p:nvSpPr>
        <p:spPr>
          <a:xfrm>
            <a:off x="-116378" y="63841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52355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ize image + text">
    <p:bg>
      <p:bgPr>
        <a:solidFill>
          <a:schemeClr val="accent5"/>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70B3902A-F192-9F47-91DC-E8C7114522F1}"/>
              </a:ext>
            </a:extLst>
          </p:cNvPr>
          <p:cNvSpPr>
            <a:spLocks noGrp="1"/>
          </p:cNvSpPr>
          <p:nvPr>
            <p:ph type="pic" sz="quarter" idx="10"/>
          </p:nvPr>
        </p:nvSpPr>
        <p:spPr>
          <a:xfrm>
            <a:off x="0" y="0"/>
            <a:ext cx="12192000" cy="6284422"/>
          </a:xfrm>
        </p:spPr>
        <p:txBody>
          <a:bodyPr/>
          <a:lstStyle/>
          <a:p>
            <a:endParaRPr lang="en-US" dirty="0"/>
          </a:p>
        </p:txBody>
      </p:sp>
      <p:sp>
        <p:nvSpPr>
          <p:cNvPr id="7" name="Text Placeholder 6">
            <a:extLst>
              <a:ext uri="{FF2B5EF4-FFF2-40B4-BE49-F238E27FC236}">
                <a16:creationId xmlns="" xmlns:a16="http://schemas.microsoft.com/office/drawing/2014/main" id="{3BAE2C31-F213-264C-94C4-F6398B5646DE}"/>
              </a:ext>
            </a:extLst>
          </p:cNvPr>
          <p:cNvSpPr>
            <a:spLocks noGrp="1"/>
          </p:cNvSpPr>
          <p:nvPr>
            <p:ph type="body" sz="quarter" idx="11" hasCustomPrompt="1"/>
          </p:nvPr>
        </p:nvSpPr>
        <p:spPr>
          <a:xfrm>
            <a:off x="1271588" y="1230258"/>
            <a:ext cx="5302948" cy="2939406"/>
          </a:xfrm>
        </p:spPr>
        <p:txBody>
          <a:bodyPr wrap="square" lIns="0" tIns="0" rIns="0" bIns="0">
            <a:normAutofit/>
          </a:bodyPr>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here</a:t>
            </a:r>
          </a:p>
        </p:txBody>
      </p:sp>
      <p:sp>
        <p:nvSpPr>
          <p:cNvPr id="8" name="Rectangle 7">
            <a:extLst>
              <a:ext uri="{FF2B5EF4-FFF2-40B4-BE49-F238E27FC236}">
                <a16:creationId xmlns="" xmlns:a16="http://schemas.microsoft.com/office/drawing/2014/main" id="{DD247E49-24C6-9E48-8042-A146AFFFE07D}"/>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6F337EC2-CF31-D741-9C8A-A89F8C737621}"/>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11" name="Picture 10">
            <a:extLst>
              <a:ext uri="{FF2B5EF4-FFF2-40B4-BE49-F238E27FC236}">
                <a16:creationId xmlns="" xmlns:a16="http://schemas.microsoft.com/office/drawing/2014/main" id="{7B7419A1-6DEF-6346-A63B-A8D98BC521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27578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1000 editable cover">
    <p:bg>
      <p:bgPr>
        <a:solidFill>
          <a:schemeClr val="bg1">
            <a:lumMod val="85000"/>
          </a:schemeClr>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 xmlns:a16="http://schemas.microsoft.com/office/drawing/2014/main" id="{3D7D54DB-AD49-374C-967F-BB7865DA2AFA}"/>
              </a:ext>
            </a:extLst>
          </p:cNvPr>
          <p:cNvSpPr>
            <a:spLocks noGrp="1"/>
          </p:cNvSpPr>
          <p:nvPr>
            <p:ph type="body" sz="quarter" idx="10" hasCustomPrompt="1"/>
          </p:nvPr>
        </p:nvSpPr>
        <p:spPr>
          <a:xfrm>
            <a:off x="2127250" y="3665395"/>
            <a:ext cx="7937500" cy="639038"/>
          </a:xfrm>
        </p:spPr>
        <p:txBody>
          <a:bodyPr>
            <a:noAutofit/>
          </a:bodyPr>
          <a:lstStyle>
            <a:lvl1pPr marL="0" indent="0" algn="ctr">
              <a:buNone/>
              <a:defRPr sz="36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Title slide option 1</a:t>
            </a:r>
          </a:p>
        </p:txBody>
      </p:sp>
      <p:sp>
        <p:nvSpPr>
          <p:cNvPr id="12" name="Text Placeholder 9">
            <a:extLst>
              <a:ext uri="{FF2B5EF4-FFF2-40B4-BE49-F238E27FC236}">
                <a16:creationId xmlns="" xmlns:a16="http://schemas.microsoft.com/office/drawing/2014/main" id="{52296B93-0693-CE4C-B35B-6CEC877DD0ED}"/>
              </a:ext>
            </a:extLst>
          </p:cNvPr>
          <p:cNvSpPr>
            <a:spLocks noGrp="1"/>
          </p:cNvSpPr>
          <p:nvPr>
            <p:ph type="body" sz="quarter" idx="11" hasCustomPrompt="1"/>
          </p:nvPr>
        </p:nvSpPr>
        <p:spPr>
          <a:xfrm>
            <a:off x="2127250" y="4465476"/>
            <a:ext cx="7937499" cy="595312"/>
          </a:xfrm>
        </p:spPr>
        <p:txBody>
          <a:bodyPr>
            <a:normAutofit/>
          </a:bodyPr>
          <a:lstStyle>
            <a:lvl1pPr marL="0" indent="0" algn="ctr">
              <a:buNone/>
              <a:defRPr sz="2400" b="1">
                <a:solidFill>
                  <a:schemeClr val="accent4"/>
                </a:solidFill>
              </a:defRPr>
            </a:lvl1pPr>
            <a:lvl2pPr marL="457200" indent="0" algn="ctr">
              <a:buNone/>
              <a:defRPr>
                <a:solidFill>
                  <a:schemeClr val="accent2"/>
                </a:solidFill>
              </a:defRPr>
            </a:lvl2pPr>
            <a:lvl3pPr marL="914400" indent="0" algn="ctr">
              <a:buNone/>
              <a:defRPr>
                <a:solidFill>
                  <a:schemeClr val="accent2"/>
                </a:solidFill>
              </a:defRPr>
            </a:lvl3pPr>
            <a:lvl4pPr marL="1371600" indent="0" algn="ctr">
              <a:buNone/>
              <a:defRPr>
                <a:solidFill>
                  <a:schemeClr val="accent2"/>
                </a:solidFill>
              </a:defRPr>
            </a:lvl4pPr>
            <a:lvl5pPr marL="1828800" indent="0" algn="ctr">
              <a:buNone/>
              <a:defRPr>
                <a:solidFill>
                  <a:schemeClr val="accent2"/>
                </a:solidFill>
              </a:defRPr>
            </a:lvl5pPr>
          </a:lstStyle>
          <a:p>
            <a:pPr lvl="0"/>
            <a:r>
              <a:rPr lang="en-US" dirty="0"/>
              <a:t>Presenter name or other subtitle</a:t>
            </a:r>
          </a:p>
        </p:txBody>
      </p:sp>
      <p:pic>
        <p:nvPicPr>
          <p:cNvPr id="16" name="Picture 15">
            <a:extLst>
              <a:ext uri="{FF2B5EF4-FFF2-40B4-BE49-F238E27FC236}">
                <a16:creationId xmlns="" xmlns:a16="http://schemas.microsoft.com/office/drawing/2014/main" id="{AE1497E8-C93C-F94E-9A04-8A8B96EBE3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0718" y="6228537"/>
            <a:ext cx="1736798" cy="448206"/>
          </a:xfrm>
          <a:prstGeom prst="rect">
            <a:avLst/>
          </a:prstGeom>
        </p:spPr>
      </p:pic>
      <p:pic>
        <p:nvPicPr>
          <p:cNvPr id="7" name="Picture 6">
            <a:extLst>
              <a:ext uri="{FF2B5EF4-FFF2-40B4-BE49-F238E27FC236}">
                <a16:creationId xmlns="" xmlns:a16="http://schemas.microsoft.com/office/drawing/2014/main" id="{D61EF9EE-7106-1E49-A71F-12B2E4EF42F9}"/>
              </a:ext>
            </a:extLst>
          </p:cNvPr>
          <p:cNvPicPr>
            <a:picLocks noChangeAspect="1"/>
          </p:cNvPicPr>
          <p:nvPr userDrawn="1"/>
        </p:nvPicPr>
        <p:blipFill>
          <a:blip r:embed="rId3" cstate="email">
            <a:alphaModFix amt="60000"/>
            <a:extLst>
              <a:ext uri="{28A0092B-C50C-407E-A947-70E740481C1C}">
                <a14:useLocalDpi xmlns:a14="http://schemas.microsoft.com/office/drawing/2010/main"/>
              </a:ext>
            </a:extLst>
          </a:blip>
          <a:stretch>
            <a:fillRect/>
          </a:stretch>
        </p:blipFill>
        <p:spPr>
          <a:xfrm>
            <a:off x="2" y="-936079"/>
            <a:ext cx="12191998" cy="4796222"/>
          </a:xfrm>
          <a:prstGeom prst="rect">
            <a:avLst/>
          </a:prstGeom>
          <a:solidFill>
            <a:schemeClr val="bg1">
              <a:lumMod val="85000"/>
            </a:schemeClr>
          </a:solidFill>
        </p:spPr>
      </p:pic>
    </p:spTree>
    <p:extLst>
      <p:ext uri="{BB962C8B-B14F-4D97-AF65-F5344CB8AC3E}">
        <p14:creationId xmlns:p14="http://schemas.microsoft.com/office/powerpoint/2010/main" val="4182101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69DA8FD-166F-954D-9BC2-9AD3D8B145F7}"/>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0" y="-1168554"/>
            <a:ext cx="12191998" cy="4796222"/>
          </a:xfrm>
          <a:prstGeom prst="rect">
            <a:avLst/>
          </a:prstGeom>
        </p:spPr>
      </p:pic>
      <p:sp>
        <p:nvSpPr>
          <p:cNvPr id="5" name="Rectangle 4">
            <a:extLst>
              <a:ext uri="{FF2B5EF4-FFF2-40B4-BE49-F238E27FC236}">
                <a16:creationId xmlns="" xmlns:a16="http://schemas.microsoft.com/office/drawing/2014/main" id="{2819B832-F653-1B4C-94B1-87AC7C8C2F7A}"/>
              </a:ext>
            </a:extLst>
          </p:cNvPr>
          <p:cNvSpPr/>
          <p:nvPr userDrawn="1"/>
        </p:nvSpPr>
        <p:spPr>
          <a:xfrm>
            <a:off x="515938" y="3890985"/>
            <a:ext cx="157717" cy="80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 xmlns:a16="http://schemas.microsoft.com/office/drawing/2014/main" id="{687C729F-4904-C64D-9D89-CB18E1016CC1}"/>
              </a:ext>
            </a:extLst>
          </p:cNvPr>
          <p:cNvSpPr>
            <a:spLocks noGrp="1"/>
          </p:cNvSpPr>
          <p:nvPr>
            <p:ph type="body" sz="quarter" idx="10" hasCustomPrompt="1"/>
          </p:nvPr>
        </p:nvSpPr>
        <p:spPr>
          <a:xfrm>
            <a:off x="823913" y="3890986"/>
            <a:ext cx="10083801" cy="890474"/>
          </a:xfrm>
        </p:spPr>
        <p:txBody>
          <a:bodyPr lIns="72000">
            <a:noAutofit/>
          </a:bodyPr>
          <a:lstStyle>
            <a:lvl1pPr marL="0" indent="0">
              <a:buNone/>
              <a:defRPr sz="4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Divider option 1</a:t>
            </a:r>
          </a:p>
        </p:txBody>
      </p:sp>
      <p:sp>
        <p:nvSpPr>
          <p:cNvPr id="3" name="Text Placeholder 2">
            <a:extLst>
              <a:ext uri="{FF2B5EF4-FFF2-40B4-BE49-F238E27FC236}">
                <a16:creationId xmlns="" xmlns:a16="http://schemas.microsoft.com/office/drawing/2014/main" id="{707901A3-BA9B-4D40-94D0-52F1ECDBDA85}"/>
              </a:ext>
            </a:extLst>
          </p:cNvPr>
          <p:cNvSpPr>
            <a:spLocks noGrp="1"/>
          </p:cNvSpPr>
          <p:nvPr>
            <p:ph type="body" sz="quarter" idx="11"/>
          </p:nvPr>
        </p:nvSpPr>
        <p:spPr>
          <a:xfrm>
            <a:off x="823913" y="4781459"/>
            <a:ext cx="10096500" cy="833437"/>
          </a:xfrm>
        </p:spPr>
        <p:txBody>
          <a:bodyPr lIns="1080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10" name="TextBox 9">
            <a:extLst>
              <a:ext uri="{FF2B5EF4-FFF2-40B4-BE49-F238E27FC236}">
                <a16:creationId xmlns="" xmlns:a16="http://schemas.microsoft.com/office/drawing/2014/main" id="{4460CC1E-2092-A344-BCCB-8C0D0308E4EC}"/>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bg2"/>
                </a:solidFill>
                <a:effectLst/>
                <a:latin typeface="Arial" charset="0"/>
                <a:ea typeface="Arial" charset="0"/>
                <a:cs typeface="Arial" charset="0"/>
              </a:rPr>
              <a:t>© 2000-2018 </a:t>
            </a:r>
            <a:r>
              <a:rPr lang="sk-SK" sz="1000" kern="1200" dirty="0" err="1">
                <a:solidFill>
                  <a:schemeClr val="bg2"/>
                </a:solidFill>
                <a:effectLst/>
                <a:latin typeface="Arial" charset="0"/>
                <a:ea typeface="Arial" charset="0"/>
                <a:cs typeface="Arial" charset="0"/>
              </a:rPr>
              <a:t>Faculty</a:t>
            </a:r>
            <a:r>
              <a:rPr lang="sk-SK" sz="1000" kern="1200" dirty="0">
                <a:solidFill>
                  <a:schemeClr val="bg2"/>
                </a:solidFill>
                <a:effectLst/>
                <a:latin typeface="Arial" charset="0"/>
                <a:ea typeface="Arial" charset="0"/>
                <a:cs typeface="Arial" charset="0"/>
              </a:rPr>
              <a:t> of 1000 </a:t>
            </a:r>
            <a:r>
              <a:rPr lang="sk-SK" sz="1000" kern="1200" dirty="0" err="1">
                <a:solidFill>
                  <a:schemeClr val="bg2"/>
                </a:solidFill>
                <a:effectLst/>
                <a:latin typeface="Arial" charset="0"/>
                <a:ea typeface="Arial" charset="0"/>
                <a:cs typeface="Arial" charset="0"/>
              </a:rPr>
              <a:t>Ltd</a:t>
            </a:r>
            <a:endParaRPr lang="sk-SK" sz="1000" kern="1200" dirty="0">
              <a:solidFill>
                <a:schemeClr val="bg2"/>
              </a:solidFill>
              <a:effectLst/>
              <a:latin typeface="Arial" charset="0"/>
              <a:ea typeface="Arial" charset="0"/>
              <a:cs typeface="Arial" charset="0"/>
            </a:endParaRPr>
          </a:p>
        </p:txBody>
      </p:sp>
      <p:pic>
        <p:nvPicPr>
          <p:cNvPr id="11" name="Picture 10">
            <a:extLst>
              <a:ext uri="{FF2B5EF4-FFF2-40B4-BE49-F238E27FC236}">
                <a16:creationId xmlns="" xmlns:a16="http://schemas.microsoft.com/office/drawing/2014/main" id="{57AB6108-9F93-7C48-9075-2D26902879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57342"/>
            <a:ext cx="910328" cy="234923"/>
          </a:xfrm>
          <a:prstGeom prst="rect">
            <a:avLst/>
          </a:prstGeom>
        </p:spPr>
      </p:pic>
    </p:spTree>
    <p:extLst>
      <p:ext uri="{BB962C8B-B14F-4D97-AF65-F5344CB8AC3E}">
        <p14:creationId xmlns:p14="http://schemas.microsoft.com/office/powerpoint/2010/main" val="154505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option 2">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B4028B-9A90-BD4F-B340-86D3BF1AD379}"/>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2" y="-936079"/>
            <a:ext cx="12191998" cy="4796222"/>
          </a:xfrm>
          <a:prstGeom prst="rect">
            <a:avLst/>
          </a:prstGeom>
        </p:spPr>
      </p:pic>
      <p:sp>
        <p:nvSpPr>
          <p:cNvPr id="6" name="Rectangle 5">
            <a:extLst>
              <a:ext uri="{FF2B5EF4-FFF2-40B4-BE49-F238E27FC236}">
                <a16:creationId xmlns="" xmlns:a16="http://schemas.microsoft.com/office/drawing/2014/main" id="{011CA229-713B-3B47-83A5-57D4103E1C3C}"/>
              </a:ext>
            </a:extLst>
          </p:cNvPr>
          <p:cNvSpPr/>
          <p:nvPr userDrawn="1"/>
        </p:nvSpPr>
        <p:spPr>
          <a:xfrm>
            <a:off x="1426266" y="4035961"/>
            <a:ext cx="157717" cy="80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 xmlns:a16="http://schemas.microsoft.com/office/drawing/2014/main" id="{9281DC51-73A1-A846-B0CB-1678551F5A4F}"/>
              </a:ext>
            </a:extLst>
          </p:cNvPr>
          <p:cNvSpPr>
            <a:spLocks noGrp="1"/>
          </p:cNvSpPr>
          <p:nvPr>
            <p:ph type="body" sz="quarter" idx="10" hasCustomPrompt="1"/>
          </p:nvPr>
        </p:nvSpPr>
        <p:spPr>
          <a:xfrm>
            <a:off x="1962430" y="3950789"/>
            <a:ext cx="10083801" cy="890474"/>
          </a:xfrm>
        </p:spPr>
        <p:txBody>
          <a:bodyPr lIns="72000">
            <a:noAutofit/>
          </a:bodyPr>
          <a:lstStyle>
            <a:lvl1pPr marL="0" indent="0">
              <a:buNone/>
              <a:defRPr sz="4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Divider option 2</a:t>
            </a:r>
          </a:p>
        </p:txBody>
      </p:sp>
      <p:sp>
        <p:nvSpPr>
          <p:cNvPr id="9" name="Text Placeholder 2">
            <a:extLst>
              <a:ext uri="{FF2B5EF4-FFF2-40B4-BE49-F238E27FC236}">
                <a16:creationId xmlns="" xmlns:a16="http://schemas.microsoft.com/office/drawing/2014/main" id="{B817E000-21CF-A441-8F48-730AC5D909DA}"/>
              </a:ext>
            </a:extLst>
          </p:cNvPr>
          <p:cNvSpPr>
            <a:spLocks noGrp="1"/>
          </p:cNvSpPr>
          <p:nvPr>
            <p:ph type="body" sz="quarter" idx="11"/>
          </p:nvPr>
        </p:nvSpPr>
        <p:spPr>
          <a:xfrm>
            <a:off x="1949731" y="4817359"/>
            <a:ext cx="10096500" cy="833437"/>
          </a:xfrm>
        </p:spPr>
        <p:txBody>
          <a:bodyPr lIns="1080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pic>
        <p:nvPicPr>
          <p:cNvPr id="13" name="Picture 12">
            <a:extLst>
              <a:ext uri="{FF2B5EF4-FFF2-40B4-BE49-F238E27FC236}">
                <a16:creationId xmlns="" xmlns:a16="http://schemas.microsoft.com/office/drawing/2014/main" id="{970AAF95-C4EC-494B-B1B7-1ED9B3D215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57342"/>
            <a:ext cx="910328" cy="234923"/>
          </a:xfrm>
          <a:prstGeom prst="rect">
            <a:avLst/>
          </a:prstGeom>
        </p:spPr>
      </p:pic>
    </p:spTree>
    <p:extLst>
      <p:ext uri="{BB962C8B-B14F-4D97-AF65-F5344CB8AC3E}">
        <p14:creationId xmlns:p14="http://schemas.microsoft.com/office/powerpoint/2010/main" val="54556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option 3">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77B50C4-9B0F-B542-B46B-F616B6953D04}"/>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2" y="-936079"/>
            <a:ext cx="12191998" cy="4796222"/>
          </a:xfrm>
          <a:prstGeom prst="rect">
            <a:avLst/>
          </a:prstGeom>
        </p:spPr>
      </p:pic>
      <p:sp>
        <p:nvSpPr>
          <p:cNvPr id="4" name="Rectangle 3">
            <a:extLst>
              <a:ext uri="{FF2B5EF4-FFF2-40B4-BE49-F238E27FC236}">
                <a16:creationId xmlns="" xmlns:a16="http://schemas.microsoft.com/office/drawing/2014/main" id="{B235EAA0-5C68-734F-BC10-8FAC273945D3}"/>
              </a:ext>
            </a:extLst>
          </p:cNvPr>
          <p:cNvSpPr/>
          <p:nvPr userDrawn="1"/>
        </p:nvSpPr>
        <p:spPr>
          <a:xfrm>
            <a:off x="1271588" y="4025456"/>
            <a:ext cx="157717" cy="80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 xmlns:a16="http://schemas.microsoft.com/office/drawing/2014/main" id="{037D4354-F40C-2147-B05D-AA45FEC3F35A}"/>
              </a:ext>
            </a:extLst>
          </p:cNvPr>
          <p:cNvSpPr>
            <a:spLocks noGrp="1"/>
          </p:cNvSpPr>
          <p:nvPr>
            <p:ph type="body" sz="quarter" idx="10" hasCustomPrompt="1"/>
          </p:nvPr>
        </p:nvSpPr>
        <p:spPr>
          <a:xfrm>
            <a:off x="1579563" y="4025457"/>
            <a:ext cx="10083801" cy="890474"/>
          </a:xfrm>
        </p:spPr>
        <p:txBody>
          <a:bodyPr lIns="72000">
            <a:noAutofit/>
          </a:bodyPr>
          <a:lstStyle>
            <a:lvl1pPr marL="0" indent="0">
              <a:buNone/>
              <a:defRPr sz="4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Divider option 3</a:t>
            </a:r>
          </a:p>
        </p:txBody>
      </p:sp>
      <p:sp>
        <p:nvSpPr>
          <p:cNvPr id="8" name="Text Placeholder 2">
            <a:extLst>
              <a:ext uri="{FF2B5EF4-FFF2-40B4-BE49-F238E27FC236}">
                <a16:creationId xmlns="" xmlns:a16="http://schemas.microsoft.com/office/drawing/2014/main" id="{33031CBC-7515-934B-B8B6-160A3378CF4E}"/>
              </a:ext>
            </a:extLst>
          </p:cNvPr>
          <p:cNvSpPr>
            <a:spLocks noGrp="1"/>
          </p:cNvSpPr>
          <p:nvPr>
            <p:ph type="body" sz="quarter" idx="11"/>
          </p:nvPr>
        </p:nvSpPr>
        <p:spPr>
          <a:xfrm>
            <a:off x="1579563" y="4915930"/>
            <a:ext cx="10096500" cy="833437"/>
          </a:xfrm>
        </p:spPr>
        <p:txBody>
          <a:bodyPr lIns="1080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pic>
        <p:nvPicPr>
          <p:cNvPr id="12" name="Picture 11">
            <a:extLst>
              <a:ext uri="{FF2B5EF4-FFF2-40B4-BE49-F238E27FC236}">
                <a16:creationId xmlns="" xmlns:a16="http://schemas.microsoft.com/office/drawing/2014/main" id="{FAB6668B-7661-E242-855F-777463BB68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57342"/>
            <a:ext cx="910328" cy="234923"/>
          </a:xfrm>
          <a:prstGeom prst="rect">
            <a:avLst/>
          </a:prstGeom>
        </p:spPr>
      </p:pic>
    </p:spTree>
    <p:extLst>
      <p:ext uri="{BB962C8B-B14F-4D97-AF65-F5344CB8AC3E}">
        <p14:creationId xmlns:p14="http://schemas.microsoft.com/office/powerpoint/2010/main" val="3723941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010F9893-491C-554E-AF17-3F2E48BE9398}"/>
              </a:ext>
            </a:extLst>
          </p:cNvPr>
          <p:cNvSpPr>
            <a:spLocks noGrp="1"/>
          </p:cNvSpPr>
          <p:nvPr>
            <p:ph type="body" sz="quarter" idx="10" hasCustomPrompt="1"/>
          </p:nvPr>
        </p:nvSpPr>
        <p:spPr>
          <a:xfrm>
            <a:off x="515938" y="837066"/>
            <a:ext cx="9283700" cy="1819752"/>
          </a:xfrm>
        </p:spPr>
        <p:txBody>
          <a:bodyPr wrap="square" lIns="0" tIns="0" rIns="0" bIns="0">
            <a:noAutofit/>
          </a:bodyPr>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“Your quote”</a:t>
            </a:r>
          </a:p>
        </p:txBody>
      </p:sp>
      <p:sp>
        <p:nvSpPr>
          <p:cNvPr id="9" name="Text Placeholder 8">
            <a:extLst>
              <a:ext uri="{FF2B5EF4-FFF2-40B4-BE49-F238E27FC236}">
                <a16:creationId xmlns="" xmlns:a16="http://schemas.microsoft.com/office/drawing/2014/main" id="{377440C7-382C-8B49-9103-1C6A4B967254}"/>
              </a:ext>
            </a:extLst>
          </p:cNvPr>
          <p:cNvSpPr>
            <a:spLocks noGrp="1"/>
          </p:cNvSpPr>
          <p:nvPr>
            <p:ph type="body" sz="quarter" idx="11" hasCustomPrompt="1"/>
          </p:nvPr>
        </p:nvSpPr>
        <p:spPr>
          <a:xfrm>
            <a:off x="515938" y="2884488"/>
            <a:ext cx="9283700" cy="914400"/>
          </a:xfrm>
        </p:spPr>
        <p:txBody>
          <a:bodyPr lIns="0" tIns="0" rIns="0" bIns="0"/>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 Surname, Professional Title</a:t>
            </a:r>
          </a:p>
        </p:txBody>
      </p:sp>
      <p:pic>
        <p:nvPicPr>
          <p:cNvPr id="10" name="Picture 9">
            <a:extLst>
              <a:ext uri="{FF2B5EF4-FFF2-40B4-BE49-F238E27FC236}">
                <a16:creationId xmlns="" xmlns:a16="http://schemas.microsoft.com/office/drawing/2014/main" id="{02F0AA79-F0AE-ED42-96D9-F4D8213485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938" y="6457342"/>
            <a:ext cx="910328" cy="234923"/>
          </a:xfrm>
          <a:prstGeom prst="rect">
            <a:avLst/>
          </a:prstGeom>
        </p:spPr>
      </p:pic>
    </p:spTree>
    <p:extLst>
      <p:ext uri="{BB962C8B-B14F-4D97-AF65-F5344CB8AC3E}">
        <p14:creationId xmlns:p14="http://schemas.microsoft.com/office/powerpoint/2010/main" val="22358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osters - Only Title">
    <p:spTree>
      <p:nvGrpSpPr>
        <p:cNvPr id="1" name=""/>
        <p:cNvGrpSpPr/>
        <p:nvPr/>
      </p:nvGrpSpPr>
      <p:grpSpPr>
        <a:xfrm>
          <a:off x="0" y="0"/>
          <a:ext cx="0" cy="0"/>
          <a:chOff x="0" y="0"/>
          <a:chExt cx="0" cy="0"/>
        </a:xfrm>
      </p:grpSpPr>
      <p:sp>
        <p:nvSpPr>
          <p:cNvPr id="13" name="Line 2"/>
          <p:cNvSpPr>
            <a:spLocks noChangeShapeType="1"/>
          </p:cNvSpPr>
          <p:nvPr userDrawn="1"/>
        </p:nvSpPr>
        <p:spPr bwMode="auto">
          <a:xfrm rot="10800000" flipH="1">
            <a:off x="894796" y="374651"/>
            <a:ext cx="10475815" cy="0"/>
          </a:xfrm>
          <a:prstGeom prst="line">
            <a:avLst/>
          </a:prstGeom>
          <a:noFill/>
          <a:ln w="12700">
            <a:solidFill>
              <a:srgbClr val="00ACC1"/>
            </a:solidFill>
            <a:miter lim="800000"/>
            <a:headEnd/>
            <a:tailEnd/>
          </a:ln>
        </p:spPr>
        <p:txBody>
          <a:bodyPr lIns="0" tIns="0" rIns="0" bIns="0"/>
          <a:lstStyle/>
          <a:p>
            <a:pPr>
              <a:defRPr/>
            </a:pPr>
            <a:endParaRPr lang="en-US" sz="2700">
              <a:latin typeface="Arial" pitchFamily="34" charset="0"/>
              <a:cs typeface="Arial" pitchFamily="34" charset="0"/>
            </a:endParaRPr>
          </a:p>
        </p:txBody>
      </p:sp>
      <p:sp>
        <p:nvSpPr>
          <p:cNvPr id="26" name="Title 1"/>
          <p:cNvSpPr>
            <a:spLocks noGrp="1"/>
          </p:cNvSpPr>
          <p:nvPr>
            <p:ph type="title"/>
          </p:nvPr>
        </p:nvSpPr>
        <p:spPr>
          <a:xfrm>
            <a:off x="884369" y="446402"/>
            <a:ext cx="9758097" cy="290849"/>
          </a:xfrm>
          <a:prstGeom prst="rect">
            <a:avLst/>
          </a:prstGeom>
        </p:spPr>
        <p:txBody>
          <a:bodyPr wrap="square" lIns="0" tIns="0" rIns="0" bIns="0">
            <a:spAutoFit/>
          </a:bodyPr>
          <a:lstStyle>
            <a:lvl1pPr algn="l">
              <a:defRPr lang="en-US" sz="2100" kern="1200" cap="all" baseline="0" dirty="0">
                <a:solidFill>
                  <a:srgbClr val="00ACC1"/>
                </a:solidFill>
                <a:latin typeface="Arial" pitchFamily="34" charset="0"/>
                <a:ea typeface="ヒラギノ角ゴ Pro W3" pitchFamily="-110" charset="-128"/>
                <a:cs typeface="Arial" pitchFamily="34" charset="0"/>
                <a:sym typeface="DIN-Bold" pitchFamily="1" charset="0"/>
              </a:defRPr>
            </a:lvl1pPr>
          </a:lstStyle>
          <a:p>
            <a:r>
              <a:rPr lang="en-US" dirty="0"/>
              <a:t>Click to edit Master title style</a:t>
            </a:r>
          </a:p>
        </p:txBody>
      </p:sp>
      <p:sp>
        <p:nvSpPr>
          <p:cNvPr id="15" name="Line 2"/>
          <p:cNvSpPr>
            <a:spLocks noChangeShapeType="1"/>
          </p:cNvSpPr>
          <p:nvPr userDrawn="1"/>
        </p:nvSpPr>
        <p:spPr bwMode="auto">
          <a:xfrm rot="10800000" flipH="1" flipV="1">
            <a:off x="884373" y="6236494"/>
            <a:ext cx="10479229" cy="7145"/>
          </a:xfrm>
          <a:prstGeom prst="line">
            <a:avLst/>
          </a:prstGeom>
          <a:noFill/>
          <a:ln w="12700">
            <a:solidFill>
              <a:srgbClr val="00ACC1"/>
            </a:solidFill>
            <a:miter lim="800000"/>
            <a:headEnd/>
            <a:tailEnd/>
          </a:ln>
        </p:spPr>
        <p:txBody>
          <a:bodyPr lIns="0" tIns="0" rIns="0" bIns="0"/>
          <a:lstStyle/>
          <a:p>
            <a:pPr>
              <a:defRPr/>
            </a:pPr>
            <a:endParaRPr lang="en-US" sz="2700">
              <a:latin typeface="Arial" pitchFamily="34" charset="0"/>
              <a:cs typeface="Arial" pitchFamily="34" charset="0"/>
            </a:endParaRPr>
          </a:p>
        </p:txBody>
      </p:sp>
    </p:spTree>
    <p:extLst>
      <p:ext uri="{BB962C8B-B14F-4D97-AF65-F5344CB8AC3E}">
        <p14:creationId xmlns:p14="http://schemas.microsoft.com/office/powerpoint/2010/main" val="9584472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C1ED5E-4F45-7A46-A93F-52B049CCDCAC}" type="datetimeFigureOut">
              <a:rPr lang="en-US" smtClean="0"/>
              <a:t>12/10/2018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B751C4-A5A1-9C43-B721-D5C3AAE6F3F3}" type="slidenum">
              <a:rPr lang="en-US" smtClean="0"/>
              <a:t>‹#›</a:t>
            </a:fld>
            <a:endParaRPr lang="en-US"/>
          </a:p>
        </p:txBody>
      </p:sp>
    </p:spTree>
    <p:extLst>
      <p:ext uri="{BB962C8B-B14F-4D97-AF65-F5344CB8AC3E}">
        <p14:creationId xmlns:p14="http://schemas.microsoft.com/office/powerpoint/2010/main" val="3966042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amp; Subtitle">
    <p:bg>
      <p:bgPr>
        <a:solidFill>
          <a:schemeClr val="tx1">
            <a:lumMod val="50000"/>
          </a:schemeClr>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ClrTx/>
              <a:buSzTx/>
              <a:buNone/>
              <a:defRPr sz="2700"/>
            </a:lvl1pPr>
            <a:lvl2pPr marL="0" indent="0" algn="ctr">
              <a:spcBef>
                <a:spcPts val="0"/>
              </a:spcBef>
              <a:buClrTx/>
              <a:buSzTx/>
              <a:buNone/>
              <a:defRPr sz="2700"/>
            </a:lvl2pPr>
            <a:lvl3pPr marL="0" indent="0" algn="ctr">
              <a:spcBef>
                <a:spcPts val="0"/>
              </a:spcBef>
              <a:buClrTx/>
              <a:buSzTx/>
              <a:buNone/>
              <a:defRPr sz="2700"/>
            </a:lvl3pPr>
            <a:lvl4pPr marL="0" indent="0" algn="ctr">
              <a:spcBef>
                <a:spcPts val="0"/>
              </a:spcBef>
              <a:buClrTx/>
              <a:buSzTx/>
              <a:buNone/>
              <a:defRPr sz="2700"/>
            </a:lvl4pPr>
            <a:lvl5pPr marL="0" indent="0" algn="ctr">
              <a:spcBef>
                <a:spcPts val="0"/>
              </a:spcBef>
              <a:buClrTx/>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5979516" y="6540500"/>
            <a:ext cx="226619" cy="2305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307684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1000 photo4 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0117FD7-5F0D-AC4A-9386-44C7F0E679A8}"/>
              </a:ext>
            </a:extLst>
          </p:cNvPr>
          <p:cNvSpPr/>
          <p:nvPr userDrawn="1"/>
        </p:nvSpPr>
        <p:spPr>
          <a:xfrm>
            <a:off x="0" y="3428999"/>
            <a:ext cx="12191999" cy="342900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 xmlns:a16="http://schemas.microsoft.com/office/drawing/2014/main" id="{0DAF3539-1D46-8A43-BE42-F91AD8FD9668}"/>
              </a:ext>
            </a:extLst>
          </p:cNvPr>
          <p:cNvSpPr>
            <a:spLocks noGrp="1"/>
          </p:cNvSpPr>
          <p:nvPr>
            <p:ph type="body" sz="quarter" idx="10" hasCustomPrompt="1"/>
          </p:nvPr>
        </p:nvSpPr>
        <p:spPr>
          <a:xfrm>
            <a:off x="1271588" y="3925375"/>
            <a:ext cx="9670578" cy="639038"/>
          </a:xfrm>
        </p:spPr>
        <p:txBody>
          <a:bodyPr>
            <a:noAutofit/>
          </a:bodyPr>
          <a:lstStyle>
            <a:lvl1pPr marL="0" indent="0" algn="ctr">
              <a:buNone/>
              <a:defRPr sz="36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Title slide option 2 - Photographic</a:t>
            </a:r>
          </a:p>
        </p:txBody>
      </p:sp>
      <p:sp>
        <p:nvSpPr>
          <p:cNvPr id="6" name="Text Placeholder 9">
            <a:extLst>
              <a:ext uri="{FF2B5EF4-FFF2-40B4-BE49-F238E27FC236}">
                <a16:creationId xmlns="" xmlns:a16="http://schemas.microsoft.com/office/drawing/2014/main" id="{54AE1A38-4B65-784D-98AC-C10DC0CBA38F}"/>
              </a:ext>
            </a:extLst>
          </p:cNvPr>
          <p:cNvSpPr>
            <a:spLocks noGrp="1"/>
          </p:cNvSpPr>
          <p:nvPr>
            <p:ph type="body" sz="quarter" idx="11" hasCustomPrompt="1"/>
          </p:nvPr>
        </p:nvSpPr>
        <p:spPr>
          <a:xfrm>
            <a:off x="1271588" y="4725456"/>
            <a:ext cx="9670578" cy="595312"/>
          </a:xfrm>
        </p:spPr>
        <p:txBody>
          <a:bodyPr>
            <a:normAutofit/>
          </a:bodyPr>
          <a:lstStyle>
            <a:lvl1pPr marL="0" indent="0" algn="ctr">
              <a:buNone/>
              <a:defRPr sz="2400" b="1">
                <a:solidFill>
                  <a:schemeClr val="tx2"/>
                </a:solidFill>
              </a:defRPr>
            </a:lvl1pPr>
            <a:lvl2pPr marL="457200" indent="0" algn="ctr">
              <a:buNone/>
              <a:defRPr>
                <a:solidFill>
                  <a:schemeClr val="accent2"/>
                </a:solidFill>
              </a:defRPr>
            </a:lvl2pPr>
            <a:lvl3pPr marL="914400" indent="0" algn="ctr">
              <a:buNone/>
              <a:defRPr>
                <a:solidFill>
                  <a:schemeClr val="accent2"/>
                </a:solidFill>
              </a:defRPr>
            </a:lvl3pPr>
            <a:lvl4pPr marL="1371600" indent="0" algn="ctr">
              <a:buNone/>
              <a:defRPr>
                <a:solidFill>
                  <a:schemeClr val="accent2"/>
                </a:solidFill>
              </a:defRPr>
            </a:lvl4pPr>
            <a:lvl5pPr marL="1828800" indent="0" algn="ctr">
              <a:buNone/>
              <a:defRPr>
                <a:solidFill>
                  <a:schemeClr val="accent2"/>
                </a:solidFill>
              </a:defRPr>
            </a:lvl5pPr>
          </a:lstStyle>
          <a:p>
            <a:pPr lvl="0"/>
            <a:r>
              <a:rPr lang="en-US" dirty="0"/>
              <a:t>Image preselected 4</a:t>
            </a:r>
          </a:p>
        </p:txBody>
      </p:sp>
      <p:pic>
        <p:nvPicPr>
          <p:cNvPr id="12" name="Picture 11">
            <a:extLst>
              <a:ext uri="{FF2B5EF4-FFF2-40B4-BE49-F238E27FC236}">
                <a16:creationId xmlns="" xmlns:a16="http://schemas.microsoft.com/office/drawing/2014/main" id="{F6D513B3-9323-D645-AAFB-8DB8E6E5F1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73076" y="5961452"/>
            <a:ext cx="1748830" cy="451311"/>
          </a:xfrm>
          <a:prstGeom prst="rect">
            <a:avLst/>
          </a:prstGeom>
        </p:spPr>
      </p:pic>
    </p:spTree>
    <p:extLst>
      <p:ext uri="{BB962C8B-B14F-4D97-AF65-F5344CB8AC3E}">
        <p14:creationId xmlns:p14="http://schemas.microsoft.com/office/powerpoint/2010/main" val="102805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1000 add photo - transparent band  cover">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0117FD7-5F0D-AC4A-9386-44C7F0E679A8}"/>
              </a:ext>
            </a:extLst>
          </p:cNvPr>
          <p:cNvSpPr/>
          <p:nvPr userDrawn="1"/>
        </p:nvSpPr>
        <p:spPr>
          <a:xfrm>
            <a:off x="0" y="3428999"/>
            <a:ext cx="12192000" cy="342900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F6D513B3-9323-D645-AAFB-8DB8E6E5F1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7613" y="5970767"/>
            <a:ext cx="1712736" cy="441996"/>
          </a:xfrm>
          <a:prstGeom prst="rect">
            <a:avLst/>
          </a:prstGeom>
        </p:spPr>
      </p:pic>
      <p:sp>
        <p:nvSpPr>
          <p:cNvPr id="7" name="Text Placeholder 7">
            <a:extLst>
              <a:ext uri="{FF2B5EF4-FFF2-40B4-BE49-F238E27FC236}">
                <a16:creationId xmlns="" xmlns:a16="http://schemas.microsoft.com/office/drawing/2014/main" id="{E6304ED4-4F4D-984E-88DB-63EB44C5070B}"/>
              </a:ext>
            </a:extLst>
          </p:cNvPr>
          <p:cNvSpPr>
            <a:spLocks noGrp="1"/>
          </p:cNvSpPr>
          <p:nvPr>
            <p:ph type="body" sz="quarter" idx="12" hasCustomPrompt="1"/>
          </p:nvPr>
        </p:nvSpPr>
        <p:spPr>
          <a:xfrm>
            <a:off x="1271588" y="3925375"/>
            <a:ext cx="9670578" cy="639038"/>
          </a:xfrm>
        </p:spPr>
        <p:txBody>
          <a:bodyPr>
            <a:noAutofit/>
          </a:bodyPr>
          <a:lstStyle>
            <a:lvl1pPr marL="0" indent="0" algn="ctr">
              <a:buNone/>
              <a:defRPr sz="36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Title slide option 5 - Photographic</a:t>
            </a:r>
          </a:p>
        </p:txBody>
      </p:sp>
      <p:sp>
        <p:nvSpPr>
          <p:cNvPr id="8" name="Text Placeholder 9">
            <a:extLst>
              <a:ext uri="{FF2B5EF4-FFF2-40B4-BE49-F238E27FC236}">
                <a16:creationId xmlns="" xmlns:a16="http://schemas.microsoft.com/office/drawing/2014/main" id="{2D4FEC09-9862-DF41-9480-7B408AE024DD}"/>
              </a:ext>
            </a:extLst>
          </p:cNvPr>
          <p:cNvSpPr>
            <a:spLocks noGrp="1"/>
          </p:cNvSpPr>
          <p:nvPr>
            <p:ph type="body" sz="quarter" idx="13" hasCustomPrompt="1"/>
          </p:nvPr>
        </p:nvSpPr>
        <p:spPr>
          <a:xfrm>
            <a:off x="1271588" y="4725456"/>
            <a:ext cx="9670578" cy="595312"/>
          </a:xfrm>
        </p:spPr>
        <p:txBody>
          <a:bodyPr>
            <a:normAutofit/>
          </a:bodyPr>
          <a:lstStyle>
            <a:lvl1pPr marL="0" indent="0" algn="ctr">
              <a:buNone/>
              <a:defRPr sz="2400" b="1">
                <a:solidFill>
                  <a:schemeClr val="tx2"/>
                </a:solidFill>
              </a:defRPr>
            </a:lvl1pPr>
            <a:lvl2pPr marL="457200" indent="0" algn="ctr">
              <a:buNone/>
              <a:defRPr>
                <a:solidFill>
                  <a:schemeClr val="accent2"/>
                </a:solidFill>
              </a:defRPr>
            </a:lvl2pPr>
            <a:lvl3pPr marL="914400" indent="0" algn="ctr">
              <a:buNone/>
              <a:defRPr>
                <a:solidFill>
                  <a:schemeClr val="accent2"/>
                </a:solidFill>
              </a:defRPr>
            </a:lvl3pPr>
            <a:lvl4pPr marL="1371600" indent="0" algn="ctr">
              <a:buNone/>
              <a:defRPr>
                <a:solidFill>
                  <a:schemeClr val="accent2"/>
                </a:solidFill>
              </a:defRPr>
            </a:lvl4pPr>
            <a:lvl5pPr marL="1828800" indent="0" algn="ctr">
              <a:buNone/>
              <a:defRPr>
                <a:solidFill>
                  <a:schemeClr val="accent2"/>
                </a:solidFill>
              </a:defRPr>
            </a:lvl5pPr>
          </a:lstStyle>
          <a:p>
            <a:pPr lvl="0"/>
            <a:r>
              <a:rPr lang="en-US" dirty="0"/>
              <a:t>Add image using Fill / Picture or texture fill</a:t>
            </a:r>
          </a:p>
        </p:txBody>
      </p:sp>
    </p:spTree>
    <p:extLst>
      <p:ext uri="{BB962C8B-B14F-4D97-AF65-F5344CB8AC3E}">
        <p14:creationId xmlns:p14="http://schemas.microsoft.com/office/powerpoint/2010/main" val="189667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1000 add photo cover">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BB24274-A03F-E94A-9EE1-8A0F47CA3A91}"/>
              </a:ext>
            </a:extLst>
          </p:cNvPr>
          <p:cNvSpPr/>
          <p:nvPr userDrawn="1"/>
        </p:nvSpPr>
        <p:spPr>
          <a:xfrm>
            <a:off x="0" y="3428999"/>
            <a:ext cx="12192000" cy="3429001"/>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54972432-E089-B640-AB0B-B091B6FBFF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4161" y="6027821"/>
            <a:ext cx="1864629" cy="481195"/>
          </a:xfrm>
          <a:prstGeom prst="rect">
            <a:avLst/>
          </a:prstGeom>
        </p:spPr>
      </p:pic>
      <p:sp>
        <p:nvSpPr>
          <p:cNvPr id="10" name="Picture Placeholder 9">
            <a:extLst>
              <a:ext uri="{FF2B5EF4-FFF2-40B4-BE49-F238E27FC236}">
                <a16:creationId xmlns="" xmlns:a16="http://schemas.microsoft.com/office/drawing/2014/main" id="{88246464-E573-3B4F-A613-6055D9F0989D}"/>
              </a:ext>
            </a:extLst>
          </p:cNvPr>
          <p:cNvSpPr>
            <a:spLocks noGrp="1"/>
          </p:cNvSpPr>
          <p:nvPr>
            <p:ph type="pic" sz="quarter" idx="12"/>
          </p:nvPr>
        </p:nvSpPr>
        <p:spPr>
          <a:xfrm>
            <a:off x="0" y="0"/>
            <a:ext cx="12192000" cy="3429000"/>
          </a:xfrm>
        </p:spPr>
        <p:txBody>
          <a:bodyPr/>
          <a:lstStyle/>
          <a:p>
            <a:endParaRPr lang="en-US" dirty="0"/>
          </a:p>
        </p:txBody>
      </p:sp>
      <p:sp>
        <p:nvSpPr>
          <p:cNvPr id="12" name="Text Placeholder 7">
            <a:extLst>
              <a:ext uri="{FF2B5EF4-FFF2-40B4-BE49-F238E27FC236}">
                <a16:creationId xmlns="" xmlns:a16="http://schemas.microsoft.com/office/drawing/2014/main" id="{79194BB7-BF1B-EF4B-9B66-0892636FC2AE}"/>
              </a:ext>
            </a:extLst>
          </p:cNvPr>
          <p:cNvSpPr>
            <a:spLocks noGrp="1"/>
          </p:cNvSpPr>
          <p:nvPr>
            <p:ph type="body" sz="quarter" idx="13" hasCustomPrompt="1"/>
          </p:nvPr>
        </p:nvSpPr>
        <p:spPr>
          <a:xfrm>
            <a:off x="1271588" y="3925375"/>
            <a:ext cx="9670578" cy="639038"/>
          </a:xfrm>
        </p:spPr>
        <p:txBody>
          <a:bodyPr>
            <a:noAutofit/>
          </a:bodyPr>
          <a:lstStyle>
            <a:lvl1pPr marL="0" indent="0" algn="ctr">
              <a:buNone/>
              <a:defRPr sz="36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Title slide option 5 - Photographic</a:t>
            </a:r>
          </a:p>
        </p:txBody>
      </p:sp>
      <p:sp>
        <p:nvSpPr>
          <p:cNvPr id="13" name="Text Placeholder 9">
            <a:extLst>
              <a:ext uri="{FF2B5EF4-FFF2-40B4-BE49-F238E27FC236}">
                <a16:creationId xmlns="" xmlns:a16="http://schemas.microsoft.com/office/drawing/2014/main" id="{F7CF68CE-772B-FC4C-9554-25A0E68D39F0}"/>
              </a:ext>
            </a:extLst>
          </p:cNvPr>
          <p:cNvSpPr>
            <a:spLocks noGrp="1"/>
          </p:cNvSpPr>
          <p:nvPr>
            <p:ph type="body" sz="quarter" idx="14" hasCustomPrompt="1"/>
          </p:nvPr>
        </p:nvSpPr>
        <p:spPr>
          <a:xfrm>
            <a:off x="1271588" y="4725456"/>
            <a:ext cx="9670578" cy="595312"/>
          </a:xfrm>
        </p:spPr>
        <p:txBody>
          <a:bodyPr>
            <a:normAutofit/>
          </a:bodyPr>
          <a:lstStyle>
            <a:lvl1pPr marL="0" indent="0" algn="ctr">
              <a:buNone/>
              <a:defRPr sz="2400" b="1">
                <a:solidFill>
                  <a:schemeClr val="tx2"/>
                </a:solidFill>
              </a:defRPr>
            </a:lvl1pPr>
            <a:lvl2pPr marL="457200" indent="0" algn="ctr">
              <a:buNone/>
              <a:defRPr>
                <a:solidFill>
                  <a:schemeClr val="accent2"/>
                </a:solidFill>
              </a:defRPr>
            </a:lvl2pPr>
            <a:lvl3pPr marL="914400" indent="0" algn="ctr">
              <a:buNone/>
              <a:defRPr>
                <a:solidFill>
                  <a:schemeClr val="accent2"/>
                </a:solidFill>
              </a:defRPr>
            </a:lvl3pPr>
            <a:lvl4pPr marL="1371600" indent="0" algn="ctr">
              <a:buNone/>
              <a:defRPr>
                <a:solidFill>
                  <a:schemeClr val="accent2"/>
                </a:solidFill>
              </a:defRPr>
            </a:lvl4pPr>
            <a:lvl5pPr marL="1828800" indent="0" algn="ctr">
              <a:buNone/>
              <a:defRPr>
                <a:solidFill>
                  <a:schemeClr val="accent2"/>
                </a:solidFill>
              </a:defRPr>
            </a:lvl5pPr>
          </a:lstStyle>
          <a:p>
            <a:pPr lvl="0"/>
            <a:r>
              <a:rPr lang="en-US" dirty="0"/>
              <a:t>Drag and drop image</a:t>
            </a:r>
          </a:p>
        </p:txBody>
      </p:sp>
    </p:spTree>
    <p:extLst>
      <p:ext uri="{BB962C8B-B14F-4D97-AF65-F5344CB8AC3E}">
        <p14:creationId xmlns:p14="http://schemas.microsoft.com/office/powerpoint/2010/main" val="5935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6E6ABD5-36E3-0747-BCD3-4AB0F8E8CAA4}"/>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 xmlns:a16="http://schemas.microsoft.com/office/drawing/2014/main" id="{BBE6D6A6-EFCD-8D41-ABB4-5AACBF5E4946}"/>
              </a:ext>
            </a:extLst>
          </p:cNvPr>
          <p:cNvSpPr>
            <a:spLocks noGrp="1"/>
          </p:cNvSpPr>
          <p:nvPr>
            <p:ph type="body" sz="quarter" idx="13"/>
          </p:nvPr>
        </p:nvSpPr>
        <p:spPr>
          <a:xfrm>
            <a:off x="515938" y="2133600"/>
            <a:ext cx="11160125" cy="3977005"/>
          </a:xfrm>
        </p:spPr>
        <p:txBody>
          <a:bodyPr lIns="0" tIns="0" rIns="0" bIns="0"/>
          <a:lstStyle>
            <a:lvl1pPr marL="586350" indent="-586350">
              <a:lnSpc>
                <a:spcPct val="90000"/>
              </a:lnSpc>
              <a:spcBef>
                <a:spcPts val="0"/>
              </a:spcBef>
              <a:spcAft>
                <a:spcPts val="4200"/>
              </a:spcAft>
              <a:buClr>
                <a:schemeClr val="accent1"/>
              </a:buClr>
              <a:buSzPct val="160000"/>
              <a:buFont typeface="+mj-lt"/>
              <a:buAutoNum type="arabicPeriod"/>
              <a:defRPr>
                <a:solidFill>
                  <a:schemeClr val="accent1"/>
                </a:solidFill>
              </a:defRPr>
            </a:lvl1pPr>
            <a:lvl2pPr marL="914400" indent="-457200">
              <a:buClr>
                <a:schemeClr val="accent1"/>
              </a:buClr>
              <a:buSzPct val="200000"/>
              <a:buFont typeface="+mj-lt"/>
              <a:buAutoNum type="arabicPeriod"/>
              <a:defRPr/>
            </a:lvl2pPr>
            <a:lvl3pPr marL="1371600" indent="-457200">
              <a:buClr>
                <a:schemeClr val="accent1"/>
              </a:buClr>
              <a:buSzPct val="200000"/>
              <a:buFont typeface="+mj-lt"/>
              <a:buAutoNum type="arabicPeriod"/>
              <a:defRPr/>
            </a:lvl3pPr>
            <a:lvl4pPr marL="1714500" indent="-342900">
              <a:buClr>
                <a:schemeClr val="accent1"/>
              </a:buClr>
              <a:buSzPct val="200000"/>
              <a:buFont typeface="+mj-lt"/>
              <a:buAutoNum type="arabicPeriod"/>
              <a:defRPr/>
            </a:lvl4pPr>
            <a:lvl5pPr marL="2171700" indent="-342900">
              <a:buClr>
                <a:schemeClr val="accent1"/>
              </a:buClr>
              <a:buSzPct val="200000"/>
              <a:buFont typeface="+mj-lt"/>
              <a:buAutoNum type="arabicPeriod"/>
              <a:defRPr/>
            </a:lvl5pPr>
          </a:lstStyle>
          <a:p>
            <a:pPr lvl="0"/>
            <a:r>
              <a:rPr lang="en-US" dirty="0"/>
              <a:t>Edit Master text styles</a:t>
            </a:r>
          </a:p>
          <a:p>
            <a:pPr lvl="0"/>
            <a:r>
              <a:rPr lang="en-US" dirty="0"/>
              <a:t>Lorem ipsum dolor</a:t>
            </a:r>
          </a:p>
          <a:p>
            <a:pPr lvl="0"/>
            <a:r>
              <a:rPr lang="en-US" dirty="0" err="1"/>
              <a:t>Consectetur</a:t>
            </a:r>
            <a:r>
              <a:rPr lang="en-US" dirty="0"/>
              <a:t> </a:t>
            </a:r>
            <a:r>
              <a:rPr lang="en-US" dirty="0" err="1"/>
              <a:t>adipiscing</a:t>
            </a:r>
            <a:r>
              <a:rPr lang="en-US" dirty="0"/>
              <a:t> </a:t>
            </a:r>
            <a:r>
              <a:rPr lang="en-US" dirty="0" err="1"/>
              <a:t>elit</a:t>
            </a:r>
            <a:endParaRPr lang="en-US" dirty="0"/>
          </a:p>
          <a:p>
            <a:pPr lvl="0"/>
            <a:r>
              <a:rPr lang="en-US" dirty="0" err="1"/>
              <a:t>Vestibulum</a:t>
            </a:r>
            <a:r>
              <a:rPr lang="en-US" dirty="0"/>
              <a:t> gravida </a:t>
            </a:r>
            <a:r>
              <a:rPr lang="en-US" dirty="0" err="1"/>
              <a:t>sed</a:t>
            </a:r>
            <a:r>
              <a:rPr lang="en-US" dirty="0"/>
              <a:t> </a:t>
            </a:r>
            <a:r>
              <a:rPr lang="en-US" dirty="0" err="1"/>
              <a:t>augue</a:t>
            </a:r>
            <a:r>
              <a:rPr lang="en-US" dirty="0"/>
              <a:t> at </a:t>
            </a:r>
            <a:r>
              <a:rPr lang="en-US" dirty="0" err="1"/>
              <a:t>tincidunt</a:t>
            </a:r>
            <a:r>
              <a:rPr lang="en-US" dirty="0"/>
              <a:t>, </a:t>
            </a:r>
            <a:r>
              <a:rPr lang="en-US" dirty="0" err="1"/>
              <a:t>nam</a:t>
            </a:r>
            <a:r>
              <a:rPr lang="en-US" dirty="0"/>
              <a:t> </a:t>
            </a:r>
            <a:r>
              <a:rPr lang="en-US" dirty="0" err="1"/>
              <a:t>pulvinar</a:t>
            </a:r>
            <a:r>
              <a:rPr lang="en-US" dirty="0"/>
              <a:t> </a:t>
            </a:r>
            <a:r>
              <a:rPr lang="en-US" dirty="0" err="1"/>
              <a:t>sollicitudin</a:t>
            </a:r>
            <a:endParaRPr lang="en-US" dirty="0"/>
          </a:p>
        </p:txBody>
      </p:sp>
      <p:sp>
        <p:nvSpPr>
          <p:cNvPr id="17" name="Text Placeholder 3">
            <a:extLst>
              <a:ext uri="{FF2B5EF4-FFF2-40B4-BE49-F238E27FC236}">
                <a16:creationId xmlns="" xmlns:a16="http://schemas.microsoft.com/office/drawing/2014/main" id="{D68FD9C4-195C-8B48-A050-E066F24A3B52}"/>
              </a:ext>
            </a:extLst>
          </p:cNvPr>
          <p:cNvSpPr>
            <a:spLocks noGrp="1"/>
          </p:cNvSpPr>
          <p:nvPr>
            <p:ph type="body" sz="quarter" idx="12" hasCustomPrompt="1"/>
          </p:nvPr>
        </p:nvSpPr>
        <p:spPr>
          <a:xfrm>
            <a:off x="515939" y="1039786"/>
            <a:ext cx="11160125" cy="703262"/>
          </a:xfrm>
        </p:spPr>
        <p:txBody>
          <a:bodyPr lIns="0" tIns="0" rIns="0" bIns="0"/>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p:txBody>
      </p:sp>
      <p:sp>
        <p:nvSpPr>
          <p:cNvPr id="21" name="Title Placeholder 1">
            <a:extLst>
              <a:ext uri="{FF2B5EF4-FFF2-40B4-BE49-F238E27FC236}">
                <a16:creationId xmlns="" xmlns:a16="http://schemas.microsoft.com/office/drawing/2014/main" id="{C06B0E33-343B-F644-A6E3-846D153C01C1}"/>
              </a:ext>
            </a:extLst>
          </p:cNvPr>
          <p:cNvSpPr>
            <a:spLocks noGrp="1"/>
          </p:cNvSpPr>
          <p:nvPr>
            <p:ph type="title"/>
          </p:nvPr>
        </p:nvSpPr>
        <p:spPr>
          <a:xfrm>
            <a:off x="515938" y="116238"/>
            <a:ext cx="11160125" cy="886968"/>
          </a:xfrm>
          <a:prstGeom prst="rect">
            <a:avLst/>
          </a:prstGeom>
        </p:spPr>
        <p:txBody>
          <a:bodyPr vert="horz" lIns="0" tIns="108000" rIns="0" bIns="0" rtlCol="0" anchor="t" anchorCtr="0">
            <a:normAutofit/>
          </a:bodyPr>
          <a:lstStyle>
            <a:lvl1pPr>
              <a:lnSpc>
                <a:spcPct val="90000"/>
              </a:lnSpc>
              <a:defRPr/>
            </a:lvl1pPr>
          </a:lstStyle>
          <a:p>
            <a:r>
              <a:rPr lang="en-US" dirty="0"/>
              <a:t>Click to edit Master title style</a:t>
            </a:r>
          </a:p>
        </p:txBody>
      </p:sp>
      <p:sp>
        <p:nvSpPr>
          <p:cNvPr id="7" name="TextBox 6">
            <a:extLst>
              <a:ext uri="{FF2B5EF4-FFF2-40B4-BE49-F238E27FC236}">
                <a16:creationId xmlns="" xmlns:a16="http://schemas.microsoft.com/office/drawing/2014/main" id="{4F3BE0DD-34C6-3E4C-87D0-E258B9F61D02}"/>
              </a:ext>
            </a:extLst>
          </p:cNvPr>
          <p:cNvSpPr txBox="1"/>
          <p:nvPr userDrawn="1"/>
        </p:nvSpPr>
        <p:spPr>
          <a:xfrm>
            <a:off x="8932863" y="6501901"/>
            <a:ext cx="2743200" cy="153888"/>
          </a:xfrm>
          <a:prstGeom prst="rect">
            <a:avLst/>
          </a:prstGeom>
          <a:noFill/>
          <a:effectLst/>
        </p:spPr>
        <p:txBody>
          <a:bodyPr wrap="square" lIns="0" tIns="0" rIns="0" b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sk-SK" sz="1000" kern="1200" dirty="0">
                <a:solidFill>
                  <a:schemeClr val="accent5"/>
                </a:solidFill>
                <a:effectLst/>
                <a:latin typeface="Arial" charset="0"/>
                <a:ea typeface="Arial" charset="0"/>
                <a:cs typeface="Arial" charset="0"/>
              </a:rPr>
              <a:t>© 2000-2018 </a:t>
            </a:r>
            <a:r>
              <a:rPr lang="sk-SK" sz="1000" kern="1200" dirty="0" err="1">
                <a:solidFill>
                  <a:schemeClr val="accent5"/>
                </a:solidFill>
                <a:effectLst/>
                <a:latin typeface="Arial" charset="0"/>
                <a:ea typeface="Arial" charset="0"/>
                <a:cs typeface="Arial" charset="0"/>
              </a:rPr>
              <a:t>Faculty</a:t>
            </a:r>
            <a:r>
              <a:rPr lang="sk-SK" sz="1000" kern="1200" dirty="0">
                <a:solidFill>
                  <a:schemeClr val="accent5"/>
                </a:solidFill>
                <a:effectLst/>
                <a:latin typeface="Arial" charset="0"/>
                <a:ea typeface="Arial" charset="0"/>
                <a:cs typeface="Arial" charset="0"/>
              </a:rPr>
              <a:t> of 1000 </a:t>
            </a:r>
            <a:r>
              <a:rPr lang="sk-SK" sz="1000" kern="1200" dirty="0" err="1">
                <a:solidFill>
                  <a:schemeClr val="accent5"/>
                </a:solidFill>
                <a:effectLst/>
                <a:latin typeface="Arial" charset="0"/>
                <a:ea typeface="Arial" charset="0"/>
                <a:cs typeface="Arial" charset="0"/>
              </a:rPr>
              <a:t>Ltd</a:t>
            </a:r>
            <a:endParaRPr lang="sk-SK" sz="1000" kern="1200" dirty="0">
              <a:solidFill>
                <a:schemeClr val="accent5"/>
              </a:solidFill>
              <a:effectLst/>
              <a:latin typeface="Arial" charset="0"/>
              <a:ea typeface="Arial" charset="0"/>
              <a:cs typeface="Arial" charset="0"/>
            </a:endParaRPr>
          </a:p>
        </p:txBody>
      </p:sp>
      <p:pic>
        <p:nvPicPr>
          <p:cNvPr id="9" name="Picture 8">
            <a:extLst>
              <a:ext uri="{FF2B5EF4-FFF2-40B4-BE49-F238E27FC236}">
                <a16:creationId xmlns="" xmlns:a16="http://schemas.microsoft.com/office/drawing/2014/main" id="{D1E76366-1983-0446-80AF-4C1448010F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180315081"/>
      </p:ext>
    </p:extLst>
  </p:cSld>
  <p:clrMapOvr>
    <a:masterClrMapping/>
  </p:clrMapOvr>
  <p:extLst mod="1">
    <p:ext uri="{DCECCB84-F9BA-43D5-87BE-67443E8EF086}">
      <p15:sldGuideLst xmlns:p15="http://schemas.microsoft.com/office/powerpoint/2012/main">
        <p15:guide id="3" pos="3681" userDrawn="1">
          <p15:clr>
            <a:srgbClr val="FBAE40"/>
          </p15:clr>
        </p15:guide>
        <p15:guide id="5" pos="3840" userDrawn="1">
          <p15:clr>
            <a:srgbClr val="FBAE40"/>
          </p15:clr>
        </p15:guide>
        <p15:guide id="6" pos="399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 xmlns:a16="http://schemas.microsoft.com/office/drawing/2014/main" id="{1543C1E1-6D23-D745-87F9-5155F537BF24}"/>
              </a:ext>
            </a:extLst>
          </p:cNvPr>
          <p:cNvSpPr>
            <a:spLocks noGrp="1"/>
          </p:cNvSpPr>
          <p:nvPr>
            <p:ph type="title"/>
          </p:nvPr>
        </p:nvSpPr>
        <p:spPr>
          <a:xfrm>
            <a:off x="515938" y="123987"/>
            <a:ext cx="11160125" cy="886968"/>
          </a:xfrm>
          <a:prstGeom prst="rect">
            <a:avLst/>
          </a:prstGeom>
        </p:spPr>
        <p:txBody>
          <a:bodyPr vert="horz" lIns="0" tIns="108000" rIns="0" bIns="0" rtlCol="0" anchor="t" anchorCtr="0">
            <a:normAutofit/>
          </a:bodyPr>
          <a:lstStyle>
            <a:lvl1pPr>
              <a:lnSpc>
                <a:spcPct val="90000"/>
              </a:lnSpc>
              <a:defRPr/>
            </a:lvl1pPr>
          </a:lstStyle>
          <a:p>
            <a:r>
              <a:rPr lang="en-US" dirty="0"/>
              <a:t>Click to edit Master title style</a:t>
            </a:r>
          </a:p>
        </p:txBody>
      </p:sp>
      <p:sp>
        <p:nvSpPr>
          <p:cNvPr id="6" name="Rectangle 5">
            <a:extLst>
              <a:ext uri="{FF2B5EF4-FFF2-40B4-BE49-F238E27FC236}">
                <a16:creationId xmlns="" xmlns:a16="http://schemas.microsoft.com/office/drawing/2014/main" id="{0574EAC7-305B-D44B-B6D4-D03AEB8A4DDC}"/>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435C7748-3E34-1747-A480-C38F3780A1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4233422104"/>
      </p:ext>
    </p:extLst>
  </p:cSld>
  <p:clrMapOvr>
    <a:masterClrMapping/>
  </p:clrMapOvr>
  <p:extLst mod="1">
    <p:ext uri="{DCECCB84-F9BA-43D5-87BE-67443E8EF086}">
      <p15:sldGuideLst xmlns:p15="http://schemas.microsoft.com/office/powerpoint/2012/main">
        <p15:guide id="5" pos="4067" userDrawn="1">
          <p15:clr>
            <a:srgbClr val="FBAE40"/>
          </p15:clr>
        </p15:guide>
        <p15:guide id="8" pos="3908" userDrawn="1">
          <p15:clr>
            <a:srgbClr val="FBAE40"/>
          </p15:clr>
        </p15:guide>
        <p15:guide id="9" pos="422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81851"/>
      </p:ext>
    </p:extLst>
  </p:cSld>
  <p:clrMapOvr>
    <a:masterClrMapping/>
  </p:clrMapOvr>
  <p:extLst mod="1">
    <p:ext uri="{DCECCB84-F9BA-43D5-87BE-67443E8EF086}">
      <p15:sldGuideLst xmlns:p15="http://schemas.microsoft.com/office/powerpoint/2012/main">
        <p15:guide id="5" pos="4067">
          <p15:clr>
            <a:srgbClr val="FBAE40"/>
          </p15:clr>
        </p15:guide>
        <p15:guide id="8" pos="3908">
          <p15:clr>
            <a:srgbClr val="FBAE40"/>
          </p15:clr>
        </p15:guide>
        <p15:guide id="9" pos="422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F5F4B81A-DB2C-A849-9136-A4F57945EBBC}"/>
              </a:ext>
            </a:extLst>
          </p:cNvPr>
          <p:cNvSpPr>
            <a:spLocks noGrp="1"/>
          </p:cNvSpPr>
          <p:nvPr>
            <p:ph type="body" sz="quarter" idx="12" hasCustomPrompt="1"/>
          </p:nvPr>
        </p:nvSpPr>
        <p:spPr>
          <a:xfrm>
            <a:off x="515939" y="1039785"/>
            <a:ext cx="11160125" cy="703262"/>
          </a:xfrm>
        </p:spPr>
        <p:txBody>
          <a:bodyPr lIns="0" tIns="0" rIns="0" bIns="0"/>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p:txBody>
      </p:sp>
      <p:sp>
        <p:nvSpPr>
          <p:cNvPr id="18" name="Content Placeholder 17">
            <a:extLst>
              <a:ext uri="{FF2B5EF4-FFF2-40B4-BE49-F238E27FC236}">
                <a16:creationId xmlns="" xmlns:a16="http://schemas.microsoft.com/office/drawing/2014/main" id="{047C4605-E92D-0D45-A1D6-6AA168B32F44}"/>
              </a:ext>
            </a:extLst>
          </p:cNvPr>
          <p:cNvSpPr>
            <a:spLocks noGrp="1"/>
          </p:cNvSpPr>
          <p:nvPr>
            <p:ph sz="quarter" idx="14"/>
          </p:nvPr>
        </p:nvSpPr>
        <p:spPr>
          <a:xfrm>
            <a:off x="515938" y="2133601"/>
            <a:ext cx="11160125" cy="4134196"/>
          </a:xfrm>
        </p:spPr>
        <p:txBody>
          <a:bodyPr lIns="0" tIns="0" rIns="0" bIns="0"/>
          <a:lstStyle>
            <a:lvl1pPr marL="0" indent="0">
              <a:lnSpc>
                <a:spcPct val="100000"/>
              </a:lnSpc>
              <a:spcBef>
                <a:spcPts val="0"/>
              </a:spcBef>
              <a:spcAft>
                <a:spcPts val="1800"/>
              </a:spcAft>
              <a:buNone/>
              <a:defRPr sz="2400">
                <a:solidFill>
                  <a:schemeClr val="accent4"/>
                </a:solidFill>
              </a:defRPr>
            </a:lvl1pPr>
            <a:lvl2pPr marL="230400" indent="-230400">
              <a:lnSpc>
                <a:spcPct val="100000"/>
              </a:lnSpc>
              <a:spcBef>
                <a:spcPts val="0"/>
              </a:spcBef>
              <a:spcAft>
                <a:spcPts val="1800"/>
              </a:spcAft>
              <a:buFontTx/>
              <a:buBlip>
                <a:blip r:embed="rId2"/>
              </a:buBlip>
              <a:defRPr sz="2400">
                <a:solidFill>
                  <a:schemeClr val="accent4"/>
                </a:solidFill>
              </a:defRPr>
            </a:lvl2pPr>
            <a:lvl3pPr marL="684000" indent="-230400">
              <a:lnSpc>
                <a:spcPct val="100000"/>
              </a:lnSpc>
              <a:spcBef>
                <a:spcPts val="0"/>
              </a:spcBef>
              <a:spcAft>
                <a:spcPts val="1800"/>
              </a:spcAft>
              <a:buFont typeface="Wingdings" pitchFamily="2" charset="2"/>
              <a:buChar char="§"/>
              <a:defRPr sz="2400">
                <a:solidFill>
                  <a:schemeClr val="accent5"/>
                </a:solidFill>
              </a:defRPr>
            </a:lvl3pPr>
            <a:lvl4pPr marL="1152000" indent="-230400">
              <a:lnSpc>
                <a:spcPct val="100000"/>
              </a:lnSpc>
              <a:spcBef>
                <a:spcPts val="0"/>
              </a:spcBef>
              <a:spcAft>
                <a:spcPts val="1800"/>
              </a:spcAft>
              <a:buFont typeface="Wingdings" pitchFamily="2" charset="2"/>
              <a:buChar char="§"/>
              <a:defRPr sz="2000">
                <a:solidFill>
                  <a:schemeClr val="accent4"/>
                </a:solidFill>
              </a:defRPr>
            </a:lvl4pPr>
            <a:lvl5pPr marL="1828800" indent="0">
              <a:buNone/>
              <a:defRPr>
                <a:solidFill>
                  <a:schemeClr val="accent3"/>
                </a:solidFill>
              </a:defRPr>
            </a:lvl5pPr>
          </a:lstStyle>
          <a:p>
            <a:pPr lvl="0"/>
            <a:r>
              <a:rPr lang="en-US" dirty="0"/>
              <a:t>Edit Master text styles</a:t>
            </a:r>
          </a:p>
          <a:p>
            <a:pPr lvl="1"/>
            <a:r>
              <a:rPr lang="en-US" dirty="0"/>
              <a:t>First level</a:t>
            </a:r>
          </a:p>
          <a:p>
            <a:pPr lvl="2"/>
            <a:r>
              <a:rPr lang="en-US" dirty="0"/>
              <a:t>Second level</a:t>
            </a:r>
          </a:p>
          <a:p>
            <a:pPr lvl="3"/>
            <a:r>
              <a:rPr lang="en-US" dirty="0"/>
              <a:t>Third level</a:t>
            </a:r>
          </a:p>
        </p:txBody>
      </p:sp>
      <p:sp>
        <p:nvSpPr>
          <p:cNvPr id="19" name="Title Placeholder 1">
            <a:extLst>
              <a:ext uri="{FF2B5EF4-FFF2-40B4-BE49-F238E27FC236}">
                <a16:creationId xmlns="" xmlns:a16="http://schemas.microsoft.com/office/drawing/2014/main" id="{CDF8D60B-C90A-3447-A1DF-19F388AF70CA}"/>
              </a:ext>
            </a:extLst>
          </p:cNvPr>
          <p:cNvSpPr>
            <a:spLocks noGrp="1"/>
          </p:cNvSpPr>
          <p:nvPr>
            <p:ph type="title"/>
          </p:nvPr>
        </p:nvSpPr>
        <p:spPr>
          <a:xfrm>
            <a:off x="515938" y="123986"/>
            <a:ext cx="11160125" cy="886968"/>
          </a:xfrm>
          <a:prstGeom prst="rect">
            <a:avLst/>
          </a:prstGeom>
        </p:spPr>
        <p:txBody>
          <a:bodyPr vert="horz" lIns="0" tIns="108000" rIns="0" bIns="0" rtlCol="0" anchor="t" anchorCtr="0">
            <a:noAutofit/>
          </a:bodyPr>
          <a:lstStyle/>
          <a:p>
            <a:r>
              <a:rPr lang="en-US" dirty="0"/>
              <a:t>Click to edit Master title style</a:t>
            </a:r>
          </a:p>
        </p:txBody>
      </p:sp>
      <p:sp>
        <p:nvSpPr>
          <p:cNvPr id="8" name="Rectangle 7">
            <a:extLst>
              <a:ext uri="{FF2B5EF4-FFF2-40B4-BE49-F238E27FC236}">
                <a16:creationId xmlns="" xmlns:a16="http://schemas.microsoft.com/office/drawing/2014/main" id="{FBF4D008-A0D3-1047-AC18-85DFBCE57E14}"/>
              </a:ext>
            </a:extLst>
          </p:cNvPr>
          <p:cNvSpPr/>
          <p:nvPr userDrawn="1"/>
        </p:nvSpPr>
        <p:spPr>
          <a:xfrm>
            <a:off x="0" y="6284422"/>
            <a:ext cx="12192000" cy="573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53A5D54-8C3F-BF45-988F-93DF7BF000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938" y="6460132"/>
            <a:ext cx="910328" cy="232134"/>
          </a:xfrm>
          <a:prstGeom prst="rect">
            <a:avLst/>
          </a:prstGeom>
        </p:spPr>
      </p:pic>
    </p:spTree>
    <p:extLst>
      <p:ext uri="{BB962C8B-B14F-4D97-AF65-F5344CB8AC3E}">
        <p14:creationId xmlns:p14="http://schemas.microsoft.com/office/powerpoint/2010/main" val="1687980880"/>
      </p:ext>
    </p:extLst>
  </p:cSld>
  <p:clrMapOvr>
    <a:masterClrMapping/>
  </p:clrMapOvr>
  <p:extLst mod="1">
    <p:ext uri="{DCECCB84-F9BA-43D5-87BE-67443E8EF086}">
      <p15:sldGuideLst xmlns:p15="http://schemas.microsoft.com/office/powerpoint/2012/main">
        <p15:guide id="3" pos="3908" userDrawn="1">
          <p15:clr>
            <a:srgbClr val="FBAE40"/>
          </p15:clr>
        </p15:guide>
        <p15:guide id="7" pos="4067" userDrawn="1">
          <p15:clr>
            <a:srgbClr val="FBAE40"/>
          </p15:clr>
        </p15:guide>
        <p15:guide id="8" pos="422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7" y="123986"/>
            <a:ext cx="10404475" cy="886968"/>
          </a:xfrm>
          <a:prstGeom prst="rect">
            <a:avLst/>
          </a:prstGeom>
        </p:spPr>
        <p:txBody>
          <a:bodyPr vert="horz" lIns="0" tIns="10800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515938" y="1825625"/>
            <a:ext cx="10082212"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713727"/>
      </p:ext>
    </p:extLst>
  </p:cSld>
  <p:clrMap bg1="lt1" tx1="dk1" bg2="lt2" tx2="dk2" accent1="accent1" accent2="accent2" accent3="accent3" accent4="accent4" accent5="accent5" accent6="accent6" hlink="hlink" folHlink="folHlink"/>
  <p:sldLayoutIdLst>
    <p:sldLayoutId id="2147483681" r:id="rId1"/>
    <p:sldLayoutId id="2147483685" r:id="rId2"/>
    <p:sldLayoutId id="2147483697" r:id="rId3"/>
    <p:sldLayoutId id="2147483686" r:id="rId4"/>
    <p:sldLayoutId id="2147483687" r:id="rId5"/>
    <p:sldLayoutId id="2147483693" r:id="rId6"/>
    <p:sldLayoutId id="2147483698" r:id="rId7"/>
    <p:sldLayoutId id="2147483709" r:id="rId8"/>
    <p:sldLayoutId id="2147483692" r:id="rId9"/>
    <p:sldLayoutId id="2147483706" r:id="rId10"/>
    <p:sldLayoutId id="2147483700" r:id="rId11"/>
    <p:sldLayoutId id="2147483704" r:id="rId12"/>
    <p:sldLayoutId id="2147483703" r:id="rId13"/>
    <p:sldLayoutId id="2147483701" r:id="rId14"/>
    <p:sldLayoutId id="2147483707" r:id="rId15"/>
    <p:sldLayoutId id="2147483702" r:id="rId16"/>
    <p:sldLayoutId id="2147483705" r:id="rId17"/>
    <p:sldLayoutId id="2147483679" r:id="rId18"/>
    <p:sldLayoutId id="2147483708" r:id="rId19"/>
    <p:sldLayoutId id="2147483689" r:id="rId20"/>
    <p:sldLayoutId id="2147483690" r:id="rId21"/>
    <p:sldLayoutId id="2147483691" r:id="rId22"/>
    <p:sldLayoutId id="2147483688" r:id="rId23"/>
    <p:sldLayoutId id="2147483711" r:id="rId24"/>
    <p:sldLayoutId id="2147483713" r:id="rId25"/>
    <p:sldLayoutId id="2147483714" r:id="rId26"/>
  </p:sldLayoutIdLst>
  <p:txStyles>
    <p:titleStyle>
      <a:lvl1pPr algn="l" defTabSz="914400" rtl="0" eaLnBrk="1" latinLnBrk="0" hangingPunct="1">
        <a:lnSpc>
          <a:spcPct val="90000"/>
        </a:lnSpc>
        <a:spcBef>
          <a:spcPts val="0"/>
        </a:spcBef>
        <a:buNone/>
        <a:defRPr sz="4000" kern="1200">
          <a:solidFill>
            <a:schemeClr val="accent1"/>
          </a:solidFill>
          <a:latin typeface="Arial" charset="0"/>
          <a:ea typeface="Arial" charset="0"/>
          <a:cs typeface="Arial" charset="0"/>
        </a:defRPr>
      </a:lvl1pPr>
    </p:titleStyle>
    <p:bodyStyle>
      <a:lvl1pPr marL="0" indent="0" algn="l" defTabSz="914400" rtl="0" eaLnBrk="1" latinLnBrk="0" hangingPunct="1">
        <a:lnSpc>
          <a:spcPct val="100000"/>
        </a:lnSpc>
        <a:spcBef>
          <a:spcPts val="0"/>
        </a:spcBef>
        <a:spcAft>
          <a:spcPts val="1800"/>
        </a:spcAft>
        <a:buFont typeface="Arial"/>
        <a:buNone/>
        <a:defRPr sz="2400" kern="1200">
          <a:solidFill>
            <a:schemeClr val="tx2"/>
          </a:solidFill>
          <a:latin typeface="Arial" charset="0"/>
          <a:ea typeface="Arial" charset="0"/>
          <a:cs typeface="Arial" charset="0"/>
        </a:defRPr>
      </a:lvl1pPr>
      <a:lvl2pPr marL="230400" indent="-228600" algn="l" defTabSz="914400" rtl="0" eaLnBrk="1" latinLnBrk="0" hangingPunct="1">
        <a:lnSpc>
          <a:spcPct val="100000"/>
        </a:lnSpc>
        <a:spcBef>
          <a:spcPts val="0"/>
        </a:spcBef>
        <a:spcAft>
          <a:spcPts val="1800"/>
        </a:spcAft>
        <a:buFontTx/>
        <a:buBlip>
          <a:blip r:embed="rId28"/>
        </a:buBlip>
        <a:defRPr sz="2400" kern="1200">
          <a:solidFill>
            <a:schemeClr val="tx2"/>
          </a:solidFill>
          <a:latin typeface="Arial" charset="0"/>
          <a:ea typeface="Arial" charset="0"/>
          <a:cs typeface="Arial" charset="0"/>
        </a:defRPr>
      </a:lvl2pPr>
      <a:lvl3pPr marL="684000" indent="-228600" algn="l" defTabSz="914400" rtl="0" eaLnBrk="1" latinLnBrk="0" hangingPunct="1">
        <a:lnSpc>
          <a:spcPct val="100000"/>
        </a:lnSpc>
        <a:spcBef>
          <a:spcPts val="0"/>
        </a:spcBef>
        <a:spcAft>
          <a:spcPts val="1800"/>
        </a:spcAft>
        <a:buFont typeface="Wingdings" pitchFamily="2" charset="2"/>
        <a:buChar char="§"/>
        <a:defRPr sz="2400" kern="1200">
          <a:solidFill>
            <a:schemeClr val="accent5"/>
          </a:solidFill>
          <a:latin typeface="Arial" charset="0"/>
          <a:ea typeface="Arial" charset="0"/>
          <a:cs typeface="Arial" charset="0"/>
        </a:defRPr>
      </a:lvl3pPr>
      <a:lvl4pPr marL="1152000" indent="-228600" algn="l" defTabSz="914400" rtl="0" eaLnBrk="1" latinLnBrk="0" hangingPunct="1">
        <a:lnSpc>
          <a:spcPct val="100000"/>
        </a:lnSpc>
        <a:spcBef>
          <a:spcPts val="0"/>
        </a:spcBef>
        <a:spcAft>
          <a:spcPts val="1800"/>
        </a:spcAft>
        <a:buFont typeface="Wingdings" pitchFamily="2" charset="2"/>
        <a:buChar char="§"/>
        <a:defRPr sz="2000" kern="1200">
          <a:solidFill>
            <a:schemeClr val="tx2"/>
          </a:solidFill>
          <a:latin typeface="Arial" charset="0"/>
          <a:ea typeface="Arial" charset="0"/>
          <a:cs typeface="Arial" charset="0"/>
        </a:defRPr>
      </a:lvl4pPr>
      <a:lvl5pPr marL="2057400" indent="-228600" algn="l" defTabSz="914400" rtl="0" eaLnBrk="1" latinLnBrk="0" hangingPunct="1">
        <a:lnSpc>
          <a:spcPct val="100000"/>
        </a:lnSpc>
        <a:spcBef>
          <a:spcPts val="500"/>
        </a:spcBef>
        <a:spcAft>
          <a:spcPts val="1800"/>
        </a:spcAft>
        <a:buFont typeface="Wingdings" pitchFamily="2" charset="2"/>
        <a:buChar char="§"/>
        <a:defRPr sz="200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414" userDrawn="1">
          <p15:clr>
            <a:srgbClr val="F26B43"/>
          </p15:clr>
        </p15:guide>
        <p15:guide id="5" pos="325" userDrawn="1">
          <p15:clr>
            <a:srgbClr val="F26B43"/>
          </p15:clr>
        </p15:guide>
        <p15:guide id="6" orient="horz" pos="1344" userDrawn="1">
          <p15:clr>
            <a:srgbClr val="F26B43"/>
          </p15:clr>
        </p15:guide>
        <p15:guide id="7" orient="horz" pos="572" userDrawn="1">
          <p15:clr>
            <a:srgbClr val="F26B43"/>
          </p15:clr>
        </p15:guide>
        <p15:guide id="8" pos="73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hyperlink" Target="https://force11.org/software-citation-principles" TargetMode="External"/><Relationship Id="rId3" Type="http://schemas.openxmlformats.org/officeDocument/2006/relationships/hyperlink" Target="http://www.leidenmanifesto.org/" TargetMode="External"/><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jpeg"/><Relationship Id="rId4" Type="http://schemas.openxmlformats.org/officeDocument/2006/relationships/image" Target="../media/image56.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gif"/><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93.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w&amp;url=http://elifesciences.org/&amp;ei=dvdVVfWCH8ed7gacsoPoBw&amp;bvm=bv.93564037,d.ZGU&amp;psig=AFQjCNFBipD2pw2JnaYfbo4MBYCQoDeTmg&amp;ust=1431783654408978" TargetMode="External"/><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8.jpe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jpeg"/><Relationship Id="rId17" Type="http://schemas.openxmlformats.org/officeDocument/2006/relationships/image" Target="../media/image31.jpeg"/><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jpe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9.jpeg"/><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55.jpe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5293" y="6210238"/>
            <a:ext cx="1015021" cy="307777"/>
          </a:xfrm>
          <a:prstGeom prst="rect">
            <a:avLst/>
          </a:prstGeom>
          <a:noFill/>
        </p:spPr>
        <p:txBody>
          <a:bodyPr wrap="none" rtlCol="0">
            <a:spAutoFit/>
          </a:bodyPr>
          <a:lstStyle/>
          <a:p>
            <a:r>
              <a:rPr lang="en-US" sz="1400" dirty="0"/>
              <a:t>@</a:t>
            </a:r>
            <a:r>
              <a:rPr lang="en-US" sz="1400" dirty="0" err="1"/>
              <a:t>allen_liz</a:t>
            </a:r>
            <a:endParaRPr lang="en-US" sz="1400" b="1" dirty="0"/>
          </a:p>
        </p:txBody>
      </p:sp>
      <p:pic>
        <p:nvPicPr>
          <p:cNvPr id="9" name="Picture 8"/>
          <p:cNvPicPr>
            <a:picLocks noChangeAspect="1"/>
          </p:cNvPicPr>
          <p:nvPr/>
        </p:nvPicPr>
        <p:blipFill>
          <a:blip r:embed="rId3"/>
          <a:stretch>
            <a:fillRect/>
          </a:stretch>
        </p:blipFill>
        <p:spPr>
          <a:xfrm>
            <a:off x="243841" y="6233828"/>
            <a:ext cx="331452" cy="269585"/>
          </a:xfrm>
          <a:prstGeom prst="rect">
            <a:avLst/>
          </a:prstGeom>
        </p:spPr>
      </p:pic>
      <p:sp>
        <p:nvSpPr>
          <p:cNvPr id="11" name="Text Placeholder 1">
            <a:extLst>
              <a:ext uri="{FF2B5EF4-FFF2-40B4-BE49-F238E27FC236}">
                <a16:creationId xmlns="" xmlns:a16="http://schemas.microsoft.com/office/drawing/2014/main" id="{C0A13D70-4E7E-F546-9346-005C558D35F0}"/>
              </a:ext>
            </a:extLst>
          </p:cNvPr>
          <p:cNvSpPr>
            <a:spLocks noGrp="1"/>
          </p:cNvSpPr>
          <p:nvPr>
            <p:ph type="body" sz="quarter" idx="4294967295"/>
          </p:nvPr>
        </p:nvSpPr>
        <p:spPr>
          <a:xfrm>
            <a:off x="2026615" y="3574832"/>
            <a:ext cx="8456676" cy="639038"/>
          </a:xfrm>
          <a:prstGeom prst="rect">
            <a:avLst/>
          </a:prstGeom>
        </p:spPr>
        <p:txBody>
          <a:bodyPr>
            <a:noAutofit/>
          </a:bodyPr>
          <a:lstStyle/>
          <a:p>
            <a:pPr algn="ctr">
              <a:spcAft>
                <a:spcPts val="600"/>
              </a:spcAft>
            </a:pPr>
            <a:r>
              <a:rPr lang="en-US" sz="3200" b="1" dirty="0">
                <a:solidFill>
                  <a:schemeClr val="bg2">
                    <a:lumMod val="25000"/>
                  </a:schemeClr>
                </a:solidFill>
                <a:latin typeface="+mn-lt"/>
                <a:cs typeface="Calibri" panose="020F0502020204030204" pitchFamily="34" charset="0"/>
              </a:rPr>
              <a:t>Innovation in Scholarly Publishing: </a:t>
            </a:r>
          </a:p>
          <a:p>
            <a:pPr algn="ctr">
              <a:spcAft>
                <a:spcPts val="600"/>
              </a:spcAft>
            </a:pPr>
            <a:r>
              <a:rPr lang="en-US" sz="3200" b="1" dirty="0">
                <a:solidFill>
                  <a:schemeClr val="bg2">
                    <a:lumMod val="25000"/>
                  </a:schemeClr>
                </a:solidFill>
                <a:latin typeface="+mn-lt"/>
                <a:cs typeface="Calibri" panose="020F0502020204030204" pitchFamily="34" charset="0"/>
              </a:rPr>
              <a:t>time for new models</a:t>
            </a:r>
          </a:p>
        </p:txBody>
      </p:sp>
      <p:pic>
        <p:nvPicPr>
          <p:cNvPr id="13" name="Picture 4" descr="Image result for open 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370"/>
            <a:ext cx="12192000" cy="33543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2300" y="5659222"/>
            <a:ext cx="5533378" cy="1169551"/>
          </a:xfrm>
          <a:prstGeom prst="rect">
            <a:avLst/>
          </a:prstGeom>
          <a:noFill/>
        </p:spPr>
        <p:txBody>
          <a:bodyPr wrap="square" rtlCol="0">
            <a:spAutoFit/>
          </a:bodyPr>
          <a:lstStyle/>
          <a:p>
            <a:r>
              <a:rPr lang="en-US" sz="1400" dirty="0">
                <a:solidFill>
                  <a:schemeClr val="bg2">
                    <a:lumMod val="25000"/>
                  </a:schemeClr>
                </a:solidFill>
                <a:ea typeface="Century Gothic" charset="0"/>
                <a:cs typeface="Century Gothic" charset="0"/>
              </a:rPr>
              <a:t>Liz Allen</a:t>
            </a:r>
          </a:p>
          <a:p>
            <a:r>
              <a:rPr lang="en-US" sz="1400" dirty="0">
                <a:solidFill>
                  <a:schemeClr val="bg2">
                    <a:lumMod val="25000"/>
                  </a:schemeClr>
                </a:solidFill>
                <a:ea typeface="Century Gothic" charset="0"/>
                <a:cs typeface="Century Gothic" charset="0"/>
              </a:rPr>
              <a:t>Director of Strategic Initiatives, F1000</a:t>
            </a:r>
          </a:p>
          <a:p>
            <a:pPr defTabSz="458391"/>
            <a:endParaRPr lang="en-US" sz="1400" dirty="0">
              <a:solidFill>
                <a:schemeClr val="bg2">
                  <a:lumMod val="25000"/>
                </a:schemeClr>
              </a:solidFill>
              <a:ea typeface="Century Gothic" charset="0"/>
              <a:cs typeface="Century Gothic" charset="0"/>
            </a:endParaRPr>
          </a:p>
          <a:p>
            <a:pPr defTabSz="458391"/>
            <a:endParaRPr lang="en-US" sz="1400" dirty="0">
              <a:solidFill>
                <a:schemeClr val="bg2">
                  <a:lumMod val="25000"/>
                </a:schemeClr>
              </a:solidFill>
              <a:ea typeface="Century Gothic" charset="0"/>
              <a:cs typeface="Century Gothic" charset="0"/>
            </a:endParaRPr>
          </a:p>
          <a:p>
            <a:pPr defTabSz="458391"/>
            <a:r>
              <a:rPr lang="en-US" sz="1400" dirty="0">
                <a:solidFill>
                  <a:schemeClr val="bg2">
                    <a:lumMod val="25000"/>
                  </a:schemeClr>
                </a:solidFill>
                <a:ea typeface="Century Gothic" charset="0"/>
                <a:cs typeface="Century Gothic" charset="0"/>
              </a:rPr>
              <a:t>OpenAIRE | Turin | December 2018</a:t>
            </a:r>
          </a:p>
        </p:txBody>
      </p:sp>
      <p:pic>
        <p:nvPicPr>
          <p:cNvPr id="1028"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3291" y="5460483"/>
            <a:ext cx="1397517" cy="139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584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7D5B756-0F8B-C640-9598-7DC6ADDDE71B}"/>
              </a:ext>
            </a:extLst>
          </p:cNvPr>
          <p:cNvSpPr>
            <a:spLocks noGrp="1"/>
          </p:cNvSpPr>
          <p:nvPr>
            <p:ph type="body" sz="quarter" idx="10"/>
          </p:nvPr>
        </p:nvSpPr>
        <p:spPr>
          <a:xfrm>
            <a:off x="1775293" y="4165973"/>
            <a:ext cx="10612437" cy="890474"/>
          </a:xfrm>
        </p:spPr>
        <p:txBody>
          <a:bodyPr/>
          <a:lstStyle/>
          <a:p>
            <a:r>
              <a:rPr lang="en-US" sz="2800" b="1" dirty="0"/>
              <a:t>Rethinking how research is shared (‘published’) </a:t>
            </a:r>
          </a:p>
          <a:p>
            <a:r>
              <a:rPr lang="en-US" sz="2800" b="1" dirty="0"/>
              <a:t>(a) new models emerging</a:t>
            </a:r>
          </a:p>
        </p:txBody>
      </p:sp>
    </p:spTree>
    <p:extLst>
      <p:ext uri="{BB962C8B-B14F-4D97-AF65-F5344CB8AC3E}">
        <p14:creationId xmlns:p14="http://schemas.microsoft.com/office/powerpoint/2010/main" val="230548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a:extLst>
              <a:ext uri="{FF2B5EF4-FFF2-40B4-BE49-F238E27FC236}">
                <a16:creationId xmlns="" xmlns:a16="http://schemas.microsoft.com/office/drawing/2014/main" id="{9AF64072-06C5-194A-B861-5B92966AF7B5}"/>
              </a:ext>
            </a:extLst>
          </p:cNvPr>
          <p:cNvSpPr>
            <a:spLocks noGrp="1"/>
          </p:cNvSpPr>
          <p:nvPr>
            <p:ph type="title"/>
          </p:nvPr>
        </p:nvSpPr>
        <p:spPr>
          <a:xfrm>
            <a:off x="559399" y="291090"/>
            <a:ext cx="11225928" cy="886968"/>
          </a:xfrm>
        </p:spPr>
        <p:txBody>
          <a:bodyPr>
            <a:normAutofit fontScale="90000"/>
          </a:bodyPr>
          <a:lstStyle/>
          <a:p>
            <a:pPr algn="ctr"/>
            <a:r>
              <a:rPr lang="en-US" sz="3200" b="1" i="1" dirty="0">
                <a:solidFill>
                  <a:srgbClr val="C00000"/>
                </a:solidFill>
              </a:rPr>
              <a:t>Do we need ‘journals’ as currently configured to provide these?</a:t>
            </a:r>
          </a:p>
        </p:txBody>
      </p:sp>
      <p:grpSp>
        <p:nvGrpSpPr>
          <p:cNvPr id="8" name="Group 7">
            <a:extLst>
              <a:ext uri="{FF2B5EF4-FFF2-40B4-BE49-F238E27FC236}">
                <a16:creationId xmlns="" xmlns:a16="http://schemas.microsoft.com/office/drawing/2014/main" id="{A99149EA-0C17-4A61-9F00-4DA45A9452F6}"/>
              </a:ext>
            </a:extLst>
          </p:cNvPr>
          <p:cNvGrpSpPr/>
          <p:nvPr/>
        </p:nvGrpSpPr>
        <p:grpSpPr>
          <a:xfrm>
            <a:off x="470593" y="1365882"/>
            <a:ext cx="11074075" cy="1946443"/>
            <a:chOff x="663900" y="2199165"/>
            <a:chExt cx="11074075" cy="1946443"/>
          </a:xfrm>
        </p:grpSpPr>
        <p:pic>
          <p:nvPicPr>
            <p:cNvPr id="12" name="Picture 2" descr="Image result for stamp">
              <a:extLst>
                <a:ext uri="{FF2B5EF4-FFF2-40B4-BE49-F238E27FC236}">
                  <a16:creationId xmlns="" xmlns:a16="http://schemas.microsoft.com/office/drawing/2014/main" id="{68E4A8AB-A1A0-497A-BC60-061F91E306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900" y="2375427"/>
              <a:ext cx="1631684" cy="1631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AF041866-C478-4A62-8B6E-B85C0FEF1B2C}"/>
                </a:ext>
              </a:extLst>
            </p:cNvPr>
            <p:cNvPicPr>
              <a:picLocks noChangeAspect="1"/>
            </p:cNvPicPr>
            <p:nvPr/>
          </p:nvPicPr>
          <p:blipFill>
            <a:blip r:embed="rId3"/>
            <a:stretch>
              <a:fillRect/>
            </a:stretch>
          </p:blipFill>
          <p:spPr>
            <a:xfrm>
              <a:off x="2769730" y="2577132"/>
              <a:ext cx="1800713" cy="1429979"/>
            </a:xfrm>
            <a:prstGeom prst="rect">
              <a:avLst/>
            </a:prstGeom>
          </p:spPr>
        </p:pic>
        <p:pic>
          <p:nvPicPr>
            <p:cNvPr id="14" name="Picture 4" descr="Image result for validating">
              <a:extLst>
                <a:ext uri="{FF2B5EF4-FFF2-40B4-BE49-F238E27FC236}">
                  <a16:creationId xmlns="" xmlns:a16="http://schemas.microsoft.com/office/drawing/2014/main" id="{E8B01A8B-FBB8-4E2D-A34B-5E98D51CE9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4590" y="2199165"/>
              <a:ext cx="1807946" cy="18079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440010AE-CC2C-47A9-BB19-C725A7006FB4}"/>
                </a:ext>
              </a:extLst>
            </p:cNvPr>
            <p:cNvPicPr>
              <a:picLocks noChangeAspect="1"/>
            </p:cNvPicPr>
            <p:nvPr/>
          </p:nvPicPr>
          <p:blipFill>
            <a:blip r:embed="rId5"/>
            <a:stretch>
              <a:fillRect/>
            </a:stretch>
          </p:blipFill>
          <p:spPr>
            <a:xfrm>
              <a:off x="7182192" y="2283879"/>
              <a:ext cx="2419350" cy="1714500"/>
            </a:xfrm>
            <a:prstGeom prst="rect">
              <a:avLst/>
            </a:prstGeom>
          </p:spPr>
        </p:pic>
        <p:pic>
          <p:nvPicPr>
            <p:cNvPr id="16" name="Picture 6" descr="http://www.redcrier.com/wp-content/uploads/2015/01/Record-Keeping.jpg">
              <a:extLst>
                <a:ext uri="{FF2B5EF4-FFF2-40B4-BE49-F238E27FC236}">
                  <a16:creationId xmlns="" xmlns:a16="http://schemas.microsoft.com/office/drawing/2014/main" id="{310DC8AC-3433-4532-BA37-AA11D31EB3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7073" y="2322341"/>
              <a:ext cx="1760902" cy="182326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 xmlns:a16="http://schemas.microsoft.com/office/drawing/2014/main" id="{FAD3B7BA-A657-4718-AC12-E2B3975309C2}"/>
              </a:ext>
            </a:extLst>
          </p:cNvPr>
          <p:cNvSpPr txBox="1"/>
          <p:nvPr/>
        </p:nvSpPr>
        <p:spPr>
          <a:xfrm>
            <a:off x="511702" y="3366968"/>
            <a:ext cx="1524000" cy="923330"/>
          </a:xfrm>
          <a:prstGeom prst="rect">
            <a:avLst/>
          </a:prstGeom>
          <a:noFill/>
        </p:spPr>
        <p:txBody>
          <a:bodyPr wrap="square" rtlCol="0">
            <a:spAutoFit/>
          </a:bodyPr>
          <a:lstStyle/>
          <a:p>
            <a:pPr algn="ctr"/>
            <a:r>
              <a:rPr lang="en-US" dirty="0"/>
              <a:t>Registering priority claims </a:t>
            </a:r>
          </a:p>
        </p:txBody>
      </p:sp>
      <p:sp>
        <p:nvSpPr>
          <p:cNvPr id="24" name="TextBox 23">
            <a:extLst>
              <a:ext uri="{FF2B5EF4-FFF2-40B4-BE49-F238E27FC236}">
                <a16:creationId xmlns="" xmlns:a16="http://schemas.microsoft.com/office/drawing/2014/main" id="{2C45DCEA-21E8-46D4-B63E-29912B2FF01A}"/>
              </a:ext>
            </a:extLst>
          </p:cNvPr>
          <p:cNvSpPr txBox="1"/>
          <p:nvPr/>
        </p:nvSpPr>
        <p:spPr>
          <a:xfrm>
            <a:off x="2714779" y="3505468"/>
            <a:ext cx="1524000" cy="646331"/>
          </a:xfrm>
          <a:prstGeom prst="rect">
            <a:avLst/>
          </a:prstGeom>
          <a:noFill/>
        </p:spPr>
        <p:txBody>
          <a:bodyPr wrap="square" rtlCol="0">
            <a:spAutoFit/>
          </a:bodyPr>
          <a:lstStyle/>
          <a:p>
            <a:pPr algn="ctr"/>
            <a:r>
              <a:rPr lang="en-US" dirty="0"/>
              <a:t>Curating &amp; branding </a:t>
            </a:r>
          </a:p>
        </p:txBody>
      </p:sp>
      <p:sp>
        <p:nvSpPr>
          <p:cNvPr id="25" name="TextBox 24">
            <a:extLst>
              <a:ext uri="{FF2B5EF4-FFF2-40B4-BE49-F238E27FC236}">
                <a16:creationId xmlns="" xmlns:a16="http://schemas.microsoft.com/office/drawing/2014/main" id="{225E81C4-894D-466E-8C86-7F77CEF53F7E}"/>
              </a:ext>
            </a:extLst>
          </p:cNvPr>
          <p:cNvSpPr txBox="1"/>
          <p:nvPr/>
        </p:nvSpPr>
        <p:spPr>
          <a:xfrm>
            <a:off x="4993256" y="3571968"/>
            <a:ext cx="1524000" cy="646331"/>
          </a:xfrm>
          <a:prstGeom prst="rect">
            <a:avLst/>
          </a:prstGeom>
          <a:noFill/>
        </p:spPr>
        <p:txBody>
          <a:bodyPr wrap="square" rtlCol="0">
            <a:spAutoFit/>
          </a:bodyPr>
          <a:lstStyle/>
          <a:p>
            <a:pPr algn="ctr"/>
            <a:r>
              <a:rPr lang="en-US" dirty="0"/>
              <a:t>Reviewing &amp; validating</a:t>
            </a:r>
          </a:p>
        </p:txBody>
      </p:sp>
      <p:sp>
        <p:nvSpPr>
          <p:cNvPr id="26" name="TextBox 25">
            <a:extLst>
              <a:ext uri="{FF2B5EF4-FFF2-40B4-BE49-F238E27FC236}">
                <a16:creationId xmlns="" xmlns:a16="http://schemas.microsoft.com/office/drawing/2014/main" id="{3784590C-9011-4049-8AE7-1F8DBA0FE123}"/>
              </a:ext>
            </a:extLst>
          </p:cNvPr>
          <p:cNvSpPr txBox="1"/>
          <p:nvPr/>
        </p:nvSpPr>
        <p:spPr>
          <a:xfrm>
            <a:off x="7271733" y="3571968"/>
            <a:ext cx="1928324" cy="646331"/>
          </a:xfrm>
          <a:prstGeom prst="rect">
            <a:avLst/>
          </a:prstGeom>
          <a:noFill/>
        </p:spPr>
        <p:txBody>
          <a:bodyPr wrap="square" rtlCol="0">
            <a:spAutoFit/>
          </a:bodyPr>
          <a:lstStyle/>
          <a:p>
            <a:pPr algn="ctr"/>
            <a:r>
              <a:rPr lang="en-US" dirty="0"/>
              <a:t>Dissemination &amp; discoverability </a:t>
            </a:r>
          </a:p>
        </p:txBody>
      </p:sp>
      <p:sp>
        <p:nvSpPr>
          <p:cNvPr id="27" name="TextBox 26">
            <a:extLst>
              <a:ext uri="{FF2B5EF4-FFF2-40B4-BE49-F238E27FC236}">
                <a16:creationId xmlns="" xmlns:a16="http://schemas.microsoft.com/office/drawing/2014/main" id="{632B17CA-D0E5-484D-8A81-1A3E3E65E276}"/>
              </a:ext>
            </a:extLst>
          </p:cNvPr>
          <p:cNvSpPr txBox="1"/>
          <p:nvPr/>
        </p:nvSpPr>
        <p:spPr>
          <a:xfrm>
            <a:off x="10153887" y="3560121"/>
            <a:ext cx="1524000" cy="369332"/>
          </a:xfrm>
          <a:prstGeom prst="rect">
            <a:avLst/>
          </a:prstGeom>
          <a:noFill/>
        </p:spPr>
        <p:txBody>
          <a:bodyPr wrap="square" rtlCol="0">
            <a:spAutoFit/>
          </a:bodyPr>
          <a:lstStyle/>
          <a:p>
            <a:r>
              <a:rPr lang="en-US" dirty="0"/>
              <a:t>Archiving</a:t>
            </a:r>
          </a:p>
        </p:txBody>
      </p:sp>
      <p:sp>
        <p:nvSpPr>
          <p:cNvPr id="32" name="TextBox 31">
            <a:extLst>
              <a:ext uri="{FF2B5EF4-FFF2-40B4-BE49-F238E27FC236}">
                <a16:creationId xmlns="" xmlns:a16="http://schemas.microsoft.com/office/drawing/2014/main" id="{536438F3-500B-4A07-8A05-5194EA34A481}"/>
              </a:ext>
            </a:extLst>
          </p:cNvPr>
          <p:cNvSpPr txBox="1"/>
          <p:nvPr/>
        </p:nvSpPr>
        <p:spPr>
          <a:xfrm>
            <a:off x="103373" y="6021028"/>
            <a:ext cx="8270811"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Source: Leiden CWTS workshop 2017 – Allen; Hill; Plume; Shu; Walker; Waltman</a:t>
            </a:r>
          </a:p>
        </p:txBody>
      </p:sp>
    </p:spTree>
    <p:extLst>
      <p:ext uri="{BB962C8B-B14F-4D97-AF65-F5344CB8AC3E}">
        <p14:creationId xmlns:p14="http://schemas.microsoft.com/office/powerpoint/2010/main" val="429268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p:cNvGrpSpPr/>
          <p:nvPr/>
        </p:nvGrpSpPr>
        <p:grpSpPr>
          <a:xfrm>
            <a:off x="265328" y="4465450"/>
            <a:ext cx="3359928" cy="821228"/>
            <a:chOff x="5549609" y="5357701"/>
            <a:chExt cx="5965058" cy="1067009"/>
          </a:xfrm>
        </p:grpSpPr>
        <p:pic>
          <p:nvPicPr>
            <p:cNvPr id="8" name="Shape 738" descr="leiden-manifesto.png">
              <a:hlinkClick r:id="rId3"/>
            </p:cNvPr>
            <p:cNvPicPr preferRelativeResize="0"/>
            <p:nvPr/>
          </p:nvPicPr>
          <p:blipFill>
            <a:blip r:embed="rId4">
              <a:alphaModFix/>
            </a:blip>
            <a:stretch>
              <a:fillRect/>
            </a:stretch>
          </p:blipFill>
          <p:spPr>
            <a:xfrm>
              <a:off x="5549609" y="5357701"/>
              <a:ext cx="4816974" cy="623868"/>
            </a:xfrm>
            <a:prstGeom prst="rect">
              <a:avLst/>
            </a:prstGeom>
            <a:noFill/>
            <a:ln>
              <a:noFill/>
            </a:ln>
          </p:spPr>
        </p:pic>
        <p:pic>
          <p:nvPicPr>
            <p:cNvPr id="9" name="Shape 741" descr="leiden-manifesto-2.png"/>
            <p:cNvPicPr preferRelativeResize="0"/>
            <p:nvPr/>
          </p:nvPicPr>
          <p:blipFill>
            <a:blip r:embed="rId5">
              <a:alphaModFix/>
            </a:blip>
            <a:stretch>
              <a:fillRect/>
            </a:stretch>
          </p:blipFill>
          <p:spPr>
            <a:xfrm>
              <a:off x="5634401" y="5800842"/>
              <a:ext cx="5880266" cy="623868"/>
            </a:xfrm>
            <a:prstGeom prst="rect">
              <a:avLst/>
            </a:prstGeom>
            <a:noFill/>
            <a:ln>
              <a:noFill/>
            </a:ln>
          </p:spPr>
        </p:pic>
      </p:grpSp>
      <p:pic>
        <p:nvPicPr>
          <p:cNvPr id="10" name="Picture 9">
            <a:extLst>
              <a:ext uri="{FF2B5EF4-FFF2-40B4-BE49-F238E27FC236}">
                <a16:creationId xmlns="" xmlns:a16="http://schemas.microsoft.com/office/drawing/2014/main" id="{61EB5E52-2062-4F91-9005-CDB74CD12972}"/>
              </a:ext>
            </a:extLst>
          </p:cNvPr>
          <p:cNvPicPr>
            <a:picLocks noChangeAspect="1"/>
          </p:cNvPicPr>
          <p:nvPr/>
        </p:nvPicPr>
        <p:blipFill>
          <a:blip r:embed="rId6"/>
          <a:stretch>
            <a:fillRect/>
          </a:stretch>
        </p:blipFill>
        <p:spPr>
          <a:xfrm>
            <a:off x="217567" y="3351627"/>
            <a:ext cx="3081750" cy="1046834"/>
          </a:xfrm>
          <a:prstGeom prst="rect">
            <a:avLst/>
          </a:prstGeom>
        </p:spPr>
      </p:pic>
      <p:pic>
        <p:nvPicPr>
          <p:cNvPr id="11" name="Picture 10">
            <a:extLst>
              <a:ext uri="{FF2B5EF4-FFF2-40B4-BE49-F238E27FC236}">
                <a16:creationId xmlns="" xmlns:a16="http://schemas.microsoft.com/office/drawing/2014/main" id="{CD9A2617-3230-49DD-A35B-32D8FD4BFCAE}"/>
              </a:ext>
            </a:extLst>
          </p:cNvPr>
          <p:cNvPicPr/>
          <p:nvPr/>
        </p:nvPicPr>
        <p:blipFill>
          <a:blip r:embed="rId7">
            <a:extLst>
              <a:ext uri="{28A0092B-C50C-407E-A947-70E740481C1C}">
                <a14:useLocalDpi xmlns:a14="http://schemas.microsoft.com/office/drawing/2010/main" val="0"/>
              </a:ext>
            </a:extLst>
          </a:blip>
          <a:stretch>
            <a:fillRect/>
          </a:stretch>
        </p:blipFill>
        <p:spPr>
          <a:xfrm>
            <a:off x="1847247" y="2200645"/>
            <a:ext cx="1357238" cy="974176"/>
          </a:xfrm>
          <a:prstGeom prst="rect">
            <a:avLst/>
          </a:prstGeom>
        </p:spPr>
      </p:pic>
      <p:pic>
        <p:nvPicPr>
          <p:cNvPr id="12" name="Picture 11">
            <a:hlinkClick r:id="rId8"/>
            <a:extLst>
              <a:ext uri="{FF2B5EF4-FFF2-40B4-BE49-F238E27FC236}">
                <a16:creationId xmlns="" xmlns:a16="http://schemas.microsoft.com/office/drawing/2014/main" id="{B95C634A-7632-4DDF-B375-5F01847D66A1}"/>
              </a:ext>
            </a:extLst>
          </p:cNvPr>
          <p:cNvPicPr/>
          <p:nvPr/>
        </p:nvPicPr>
        <p:blipFill>
          <a:blip r:embed="rId9">
            <a:extLst>
              <a:ext uri="{28A0092B-C50C-407E-A947-70E740481C1C}">
                <a14:useLocalDpi xmlns:a14="http://schemas.microsoft.com/office/drawing/2010/main" val="0"/>
              </a:ext>
            </a:extLst>
          </a:blip>
          <a:stretch>
            <a:fillRect/>
          </a:stretch>
        </p:blipFill>
        <p:spPr>
          <a:xfrm>
            <a:off x="383820" y="2140080"/>
            <a:ext cx="1110984" cy="979527"/>
          </a:xfrm>
          <a:prstGeom prst="rect">
            <a:avLst/>
          </a:prstGeom>
        </p:spPr>
      </p:pic>
      <p:pic>
        <p:nvPicPr>
          <p:cNvPr id="13" name="Picture 6" descr="Image result for open access"/>
          <p:cNvPicPr>
            <a:picLocks noChangeAspect="1" noChangeArrowheads="1"/>
          </p:cNvPicPr>
          <p:nvPr/>
        </p:nvPicPr>
        <p:blipFill>
          <a:blip r:embed="rId10"/>
          <a:srcRect/>
          <a:stretch>
            <a:fillRect/>
          </a:stretch>
        </p:blipFill>
        <p:spPr bwMode="auto">
          <a:xfrm>
            <a:off x="383820" y="1161099"/>
            <a:ext cx="2546996" cy="915697"/>
          </a:xfrm>
          <a:prstGeom prst="rect">
            <a:avLst/>
          </a:prstGeom>
          <a:noFill/>
        </p:spPr>
      </p:pic>
      <p:pic>
        <p:nvPicPr>
          <p:cNvPr id="14" name="Picture 2" descr="DOR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542" y="5348633"/>
            <a:ext cx="2209800" cy="762000"/>
          </a:xfrm>
          <a:prstGeom prst="rect">
            <a:avLst/>
          </a:prstGeom>
          <a:solidFill>
            <a:schemeClr val="tx1"/>
          </a:solidFill>
          <a:ln>
            <a:solidFill>
              <a:schemeClr val="tx1">
                <a:lumMod val="95000"/>
                <a:lumOff val="5000"/>
              </a:schemeClr>
            </a:solidFill>
          </a:ln>
        </p:spPr>
      </p:pic>
      <p:sp>
        <p:nvSpPr>
          <p:cNvPr id="15" name="Rectangle 14"/>
          <p:cNvSpPr/>
          <p:nvPr/>
        </p:nvSpPr>
        <p:spPr>
          <a:xfrm>
            <a:off x="756474" y="208471"/>
            <a:ext cx="9784079" cy="584775"/>
          </a:xfrm>
          <a:prstGeom prst="rect">
            <a:avLst/>
          </a:prstGeom>
          <a:solidFill>
            <a:schemeClr val="bg1"/>
          </a:solidFill>
        </p:spPr>
        <p:txBody>
          <a:bodyPr wrap="square">
            <a:spAutoFit/>
          </a:bodyPr>
          <a:lstStyle/>
          <a:p>
            <a:pPr algn="r"/>
            <a:r>
              <a:rPr lang="en-GB" sz="3200" b="1" dirty="0"/>
              <a:t>Evolving research funding &amp; policy requirements</a:t>
            </a:r>
          </a:p>
        </p:txBody>
      </p:sp>
      <p:grpSp>
        <p:nvGrpSpPr>
          <p:cNvPr id="16" name="Group 15"/>
          <p:cNvGrpSpPr/>
          <p:nvPr/>
        </p:nvGrpSpPr>
        <p:grpSpPr>
          <a:xfrm>
            <a:off x="4271374" y="1009369"/>
            <a:ext cx="7468263" cy="5706015"/>
            <a:chOff x="4568233" y="1339390"/>
            <a:chExt cx="7468263" cy="5706015"/>
          </a:xfrm>
        </p:grpSpPr>
        <p:pic>
          <p:nvPicPr>
            <p:cNvPr id="17" name="Picture 2" descr="Image result for plan 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8233" y="1339390"/>
              <a:ext cx="7468263" cy="5265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7542894" y="6676073"/>
              <a:ext cx="4493602" cy="369332"/>
            </a:xfrm>
            <a:prstGeom prst="rect">
              <a:avLst/>
            </a:prstGeom>
            <a:solidFill>
              <a:schemeClr val="bg1"/>
            </a:solidFill>
          </p:spPr>
          <p:txBody>
            <a:bodyPr wrap="none">
              <a:spAutoFit/>
            </a:bodyPr>
            <a:lstStyle/>
            <a:p>
              <a:r>
                <a:rPr lang="en-GB" dirty="0"/>
                <a:t>https://www.scienceeurope.org/coalition-s/</a:t>
              </a:r>
            </a:p>
          </p:txBody>
        </p:sp>
      </p:grpSp>
    </p:spTree>
    <p:extLst>
      <p:ext uri="{BB962C8B-B14F-4D97-AF65-F5344CB8AC3E}">
        <p14:creationId xmlns:p14="http://schemas.microsoft.com/office/powerpoint/2010/main" val="387704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0626" t="8056" r="15800" b="9722"/>
          <a:stretch/>
        </p:blipFill>
        <p:spPr>
          <a:xfrm>
            <a:off x="597443" y="1206945"/>
            <a:ext cx="5860087" cy="4263114"/>
          </a:xfrm>
          <a:prstGeom prst="rect">
            <a:avLst/>
          </a:prstGeom>
        </p:spPr>
      </p:pic>
      <p:sp>
        <p:nvSpPr>
          <p:cNvPr id="12" name="Rectangle 11"/>
          <p:cNvSpPr/>
          <p:nvPr/>
        </p:nvSpPr>
        <p:spPr>
          <a:xfrm>
            <a:off x="328502" y="5929038"/>
            <a:ext cx="7734300" cy="246221"/>
          </a:xfrm>
          <a:prstGeom prst="rect">
            <a:avLst/>
          </a:prstGeom>
        </p:spPr>
        <p:txBody>
          <a:bodyPr wrap="square">
            <a:spAutoFit/>
          </a:bodyPr>
          <a:lstStyle/>
          <a:p>
            <a:r>
              <a:rPr lang="en-GB" sz="1000" dirty="0">
                <a:solidFill>
                  <a:schemeClr val="bg1"/>
                </a:solidFill>
                <a:latin typeface="Century Gothic" panose="020B0502020202020204" pitchFamily="34" charset="0"/>
              </a:rPr>
              <a:t>Source: https://www.theguardian.com/science/2017/jun/27/profitable-business-scientific-publishing-bad-for-science</a:t>
            </a:r>
          </a:p>
        </p:txBody>
      </p:sp>
      <p:sp>
        <p:nvSpPr>
          <p:cNvPr id="11" name="Title 8">
            <a:extLst>
              <a:ext uri="{FF2B5EF4-FFF2-40B4-BE49-F238E27FC236}">
                <a16:creationId xmlns="" xmlns:a16="http://schemas.microsoft.com/office/drawing/2014/main" id="{9AF64072-06C5-194A-B861-5B92966AF7B5}"/>
              </a:ext>
            </a:extLst>
          </p:cNvPr>
          <p:cNvSpPr>
            <a:spLocks noGrp="1"/>
          </p:cNvSpPr>
          <p:nvPr>
            <p:ph type="title"/>
          </p:nvPr>
        </p:nvSpPr>
        <p:spPr>
          <a:xfrm>
            <a:off x="328502" y="183284"/>
            <a:ext cx="11575229" cy="886968"/>
          </a:xfrm>
        </p:spPr>
        <p:txBody>
          <a:bodyPr>
            <a:normAutofit fontScale="90000"/>
          </a:bodyPr>
          <a:lstStyle/>
          <a:p>
            <a:pPr algn="ctr"/>
            <a:r>
              <a:rPr lang="en-US" sz="3200" b="1" dirty="0">
                <a:solidFill>
                  <a:schemeClr val="tx1">
                    <a:lumMod val="50000"/>
                  </a:schemeClr>
                </a:solidFill>
                <a:latin typeface="+mn-lt"/>
              </a:rPr>
              <a:t>New approached &amp; models of scholarly publishing focus on …</a:t>
            </a:r>
          </a:p>
        </p:txBody>
      </p:sp>
      <p:sp>
        <p:nvSpPr>
          <p:cNvPr id="5" name="Content Placeholder 2">
            <a:extLst>
              <a:ext uri="{FF2B5EF4-FFF2-40B4-BE49-F238E27FC236}">
                <a16:creationId xmlns="" xmlns:a16="http://schemas.microsoft.com/office/drawing/2014/main" id="{6BCDD2CF-56D7-4687-AEB5-FC9CEC0D0EAA}"/>
              </a:ext>
            </a:extLst>
          </p:cNvPr>
          <p:cNvSpPr>
            <a:spLocks noGrp="1"/>
          </p:cNvSpPr>
          <p:nvPr>
            <p:ph sz="quarter" idx="14"/>
          </p:nvPr>
        </p:nvSpPr>
        <p:spPr>
          <a:xfrm>
            <a:off x="7073547" y="1206945"/>
            <a:ext cx="4797911" cy="4134196"/>
          </a:xfrm>
        </p:spPr>
        <p:txBody>
          <a:bodyPr>
            <a:noAutofit/>
          </a:bodyPr>
          <a:lstStyle/>
          <a:p>
            <a:pPr lvl="1">
              <a:spcAft>
                <a:spcPts val="600"/>
              </a:spcAft>
            </a:pPr>
            <a:r>
              <a:rPr lang="en-GB" sz="1800" b="1" dirty="0">
                <a:solidFill>
                  <a:schemeClr val="tx1"/>
                </a:solidFill>
                <a:latin typeface="+mn-lt"/>
              </a:rPr>
              <a:t>Much research behind paywalls</a:t>
            </a:r>
          </a:p>
          <a:p>
            <a:pPr lvl="2">
              <a:spcAft>
                <a:spcPts val="600"/>
              </a:spcAft>
            </a:pPr>
            <a:r>
              <a:rPr lang="en-GB" sz="1800" b="1" dirty="0">
                <a:solidFill>
                  <a:srgbClr val="C00000"/>
                </a:solidFill>
                <a:latin typeface="+mn-lt"/>
              </a:rPr>
              <a:t>Open access</a:t>
            </a:r>
          </a:p>
          <a:p>
            <a:pPr lvl="1">
              <a:spcAft>
                <a:spcPts val="600"/>
              </a:spcAft>
            </a:pPr>
            <a:r>
              <a:rPr lang="en-GB" sz="1800" b="1" dirty="0">
                <a:solidFill>
                  <a:schemeClr val="tx1"/>
                </a:solidFill>
                <a:latin typeface="+mn-lt"/>
              </a:rPr>
              <a:t>Long delays in publishing</a:t>
            </a:r>
          </a:p>
          <a:p>
            <a:pPr lvl="2">
              <a:spcAft>
                <a:spcPts val="600"/>
              </a:spcAft>
            </a:pPr>
            <a:r>
              <a:rPr lang="en-GB" sz="1800" b="1" dirty="0">
                <a:solidFill>
                  <a:srgbClr val="C00000"/>
                </a:solidFill>
              </a:rPr>
              <a:t>Speed, rapid publication</a:t>
            </a:r>
          </a:p>
          <a:p>
            <a:pPr lvl="1">
              <a:spcAft>
                <a:spcPts val="600"/>
              </a:spcAft>
            </a:pPr>
            <a:r>
              <a:rPr lang="en-GB" sz="1800" b="1" dirty="0">
                <a:solidFill>
                  <a:schemeClr val="tx1"/>
                </a:solidFill>
                <a:latin typeface="+mn-lt"/>
              </a:rPr>
              <a:t>Peer review non-transparent</a:t>
            </a:r>
          </a:p>
          <a:p>
            <a:pPr lvl="2">
              <a:spcAft>
                <a:spcPts val="600"/>
              </a:spcAft>
            </a:pPr>
            <a:r>
              <a:rPr lang="en-GB" sz="1800" b="1" dirty="0">
                <a:solidFill>
                  <a:srgbClr val="C00000"/>
                </a:solidFill>
                <a:latin typeface="+mn-lt"/>
              </a:rPr>
              <a:t>Open peer review in many forms</a:t>
            </a:r>
          </a:p>
          <a:p>
            <a:pPr lvl="1">
              <a:spcAft>
                <a:spcPts val="600"/>
              </a:spcAft>
            </a:pPr>
            <a:r>
              <a:rPr lang="en-GB" sz="1800" b="1" dirty="0">
                <a:solidFill>
                  <a:schemeClr val="tx1"/>
                </a:solidFill>
                <a:latin typeface="+mn-lt"/>
              </a:rPr>
              <a:t>Lack of access to data </a:t>
            </a:r>
          </a:p>
          <a:p>
            <a:pPr lvl="2">
              <a:spcAft>
                <a:spcPts val="600"/>
              </a:spcAft>
            </a:pPr>
            <a:r>
              <a:rPr lang="en-GB" sz="1800" b="1" dirty="0">
                <a:solidFill>
                  <a:srgbClr val="C00000"/>
                </a:solidFill>
                <a:latin typeface="+mn-lt"/>
                <a:sym typeface="Wingdings" panose="05000000000000000000" pitchFamily="2" charset="2"/>
              </a:rPr>
              <a:t>Open data</a:t>
            </a:r>
          </a:p>
          <a:p>
            <a:pPr lvl="1">
              <a:spcAft>
                <a:spcPts val="600"/>
              </a:spcAft>
            </a:pPr>
            <a:r>
              <a:rPr lang="en-GB" sz="1800" b="1" dirty="0">
                <a:solidFill>
                  <a:schemeClr val="tx1"/>
                </a:solidFill>
                <a:latin typeface="+mn-lt"/>
                <a:sym typeface="Wingdings" panose="05000000000000000000" pitchFamily="2" charset="2"/>
              </a:rPr>
              <a:t>Much good research never published </a:t>
            </a:r>
          </a:p>
          <a:p>
            <a:pPr lvl="2">
              <a:spcAft>
                <a:spcPts val="600"/>
              </a:spcAft>
            </a:pPr>
            <a:r>
              <a:rPr lang="en-GB" sz="1800" b="1" dirty="0">
                <a:solidFill>
                  <a:srgbClr val="C00000"/>
                </a:solidFill>
                <a:latin typeface="+mn-lt"/>
                <a:sym typeface="Wingdings" panose="05000000000000000000" pitchFamily="2" charset="2"/>
              </a:rPr>
              <a:t>Fuller publication encouraged </a:t>
            </a:r>
          </a:p>
          <a:p>
            <a:pPr lvl="1">
              <a:spcAft>
                <a:spcPts val="600"/>
              </a:spcAft>
            </a:pPr>
            <a:r>
              <a:rPr lang="en-GB" sz="1800" b="1" dirty="0">
                <a:solidFill>
                  <a:schemeClr val="tx1"/>
                </a:solidFill>
                <a:latin typeface="+mn-lt"/>
                <a:sym typeface="Wingdings" panose="05000000000000000000" pitchFamily="2" charset="2"/>
              </a:rPr>
              <a:t>Significant research waste</a:t>
            </a:r>
          </a:p>
          <a:p>
            <a:pPr lvl="2">
              <a:spcAft>
                <a:spcPts val="600"/>
              </a:spcAft>
            </a:pPr>
            <a:r>
              <a:rPr lang="en-GB" sz="1800" b="1" dirty="0">
                <a:solidFill>
                  <a:srgbClr val="C00000"/>
                </a:solidFill>
                <a:latin typeface="+mn-lt"/>
              </a:rPr>
              <a:t>Cost minimisation/real </a:t>
            </a:r>
          </a:p>
          <a:p>
            <a:pPr lvl="2">
              <a:spcAft>
                <a:spcPts val="600"/>
              </a:spcAft>
            </a:pPr>
            <a:r>
              <a:rPr lang="en-GB" sz="1800" b="1" dirty="0">
                <a:solidFill>
                  <a:srgbClr val="C00000"/>
                </a:solidFill>
                <a:latin typeface="+mn-lt"/>
              </a:rPr>
              <a:t>Funders &amp; institutions stepping in</a:t>
            </a:r>
          </a:p>
          <a:p>
            <a:pPr lvl="2">
              <a:spcAft>
                <a:spcPts val="600"/>
              </a:spcAft>
            </a:pPr>
            <a:r>
              <a:rPr lang="en-GB" sz="1800" b="1" dirty="0">
                <a:solidFill>
                  <a:srgbClr val="C00000"/>
                </a:solidFill>
                <a:latin typeface="+mn-lt"/>
              </a:rPr>
              <a:t>Drive to more holistic ‘evaluation’</a:t>
            </a:r>
          </a:p>
        </p:txBody>
      </p:sp>
    </p:spTree>
    <p:extLst>
      <p:ext uri="{BB962C8B-B14F-4D97-AF65-F5344CB8AC3E}">
        <p14:creationId xmlns:p14="http://schemas.microsoft.com/office/powerpoint/2010/main" val="339263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l="7897" t="39117" r="-224" b="31037"/>
          <a:stretch/>
        </p:blipFill>
        <p:spPr>
          <a:xfrm>
            <a:off x="10702" y="13063"/>
            <a:ext cx="12192000" cy="2627394"/>
          </a:xfrm>
          <a:prstGeom prst="rect">
            <a:avLst/>
          </a:prstGeom>
        </p:spPr>
      </p:pic>
      <p:sp>
        <p:nvSpPr>
          <p:cNvPr id="120" name="Subtitle 2"/>
          <p:cNvSpPr txBox="1">
            <a:spLocks noGrp="1"/>
          </p:cNvSpPr>
          <p:nvPr>
            <p:ph type="subTitle" sz="quarter" idx="1"/>
          </p:nvPr>
        </p:nvSpPr>
        <p:spPr>
          <a:xfrm>
            <a:off x="8968097" y="4006352"/>
            <a:ext cx="3164612" cy="935583"/>
          </a:xfrm>
          <a:prstGeom prst="rect">
            <a:avLst/>
          </a:prstGeom>
        </p:spPr>
        <p:txBody>
          <a:bodyPr>
            <a:normAutofit lnSpcReduction="10000"/>
          </a:bodyPr>
          <a:lstStyle/>
          <a:p>
            <a:pPr>
              <a:defRPr sz="4000"/>
            </a:pPr>
            <a:r>
              <a:rPr sz="2400" dirty="0">
                <a:solidFill>
                  <a:schemeClr val="bg1"/>
                </a:solidFill>
                <a:latin typeface="Calibri" panose="020F0502020204030204" pitchFamily="34" charset="0"/>
                <a:cs typeface="Calibri" panose="020F0502020204030204" pitchFamily="34" charset="0"/>
              </a:rPr>
              <a:t>sfdora.org</a:t>
            </a:r>
          </a:p>
          <a:p>
            <a:pPr>
              <a:defRPr sz="4000"/>
            </a:pPr>
            <a:r>
              <a:rPr sz="2400" dirty="0">
                <a:solidFill>
                  <a:schemeClr val="bg1"/>
                </a:solidFill>
                <a:latin typeface="Calibri" panose="020F0502020204030204" pitchFamily="34" charset="0"/>
                <a:cs typeface="Calibri" panose="020F0502020204030204" pitchFamily="34" charset="0"/>
              </a:rPr>
              <a:t>@</a:t>
            </a:r>
            <a:r>
              <a:rPr sz="2400" dirty="0" err="1">
                <a:solidFill>
                  <a:schemeClr val="bg1"/>
                </a:solidFill>
                <a:latin typeface="Calibri" panose="020F0502020204030204" pitchFamily="34" charset="0"/>
                <a:cs typeface="Calibri" panose="020F0502020204030204" pitchFamily="34" charset="0"/>
              </a:rPr>
              <a:t>DORAssessment</a:t>
            </a:r>
            <a:endParaRPr sz="2400" dirty="0">
              <a:solidFill>
                <a:schemeClr val="bg1"/>
              </a:solidFill>
              <a:latin typeface="Calibri" panose="020F0502020204030204" pitchFamily="34" charset="0"/>
              <a:cs typeface="Calibri" panose="020F0502020204030204" pitchFamily="34" charset="0"/>
            </a:endParaRPr>
          </a:p>
        </p:txBody>
      </p:sp>
      <p:pic>
        <p:nvPicPr>
          <p:cNvPr id="123" name="Picture 16" descr="Picture 16"/>
          <p:cNvPicPr>
            <a:picLocks noChangeAspect="1"/>
          </p:cNvPicPr>
          <p:nvPr/>
        </p:nvPicPr>
        <p:blipFill>
          <a:blip r:embed="rId4">
            <a:extLst/>
          </a:blip>
          <a:stretch>
            <a:fillRect/>
          </a:stretch>
        </p:blipFill>
        <p:spPr>
          <a:xfrm>
            <a:off x="8927189" y="4481526"/>
            <a:ext cx="395576" cy="395576"/>
          </a:xfrm>
          <a:prstGeom prst="rect">
            <a:avLst/>
          </a:prstGeom>
          <a:ln w="12700">
            <a:miter lim="400000"/>
          </a:ln>
        </p:spPr>
      </p:pic>
      <p:sp>
        <p:nvSpPr>
          <p:cNvPr id="2" name="TextBox 1"/>
          <p:cNvSpPr txBox="1"/>
          <p:nvPr/>
        </p:nvSpPr>
        <p:spPr>
          <a:xfrm>
            <a:off x="889000" y="5160654"/>
            <a:ext cx="10329335"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3000" dirty="0">
                <a:solidFill>
                  <a:srgbClr val="FFFFFF"/>
                </a:solidFill>
                <a:latin typeface="Calibri" panose="020F0502020204030204" pitchFamily="34" charset="0"/>
                <a:ea typeface="Roboto" pitchFamily="2" charset="0"/>
                <a:cs typeface="Calibri" pitchFamily="34" charset="0"/>
                <a:sym typeface="Helvetica Neue"/>
              </a:rPr>
              <a:t>Signed by &gt;500 organizations and &gt;12,500 individuals</a:t>
            </a:r>
          </a:p>
        </p:txBody>
      </p:sp>
      <p:grpSp>
        <p:nvGrpSpPr>
          <p:cNvPr id="8" name="Group 7"/>
          <p:cNvGrpSpPr/>
          <p:nvPr/>
        </p:nvGrpSpPr>
        <p:grpSpPr>
          <a:xfrm>
            <a:off x="534483" y="6262755"/>
            <a:ext cx="11123035" cy="457200"/>
            <a:chOff x="351803" y="12525510"/>
            <a:chExt cx="22246070" cy="914400"/>
          </a:xfrm>
        </p:grpSpPr>
        <p:grpSp>
          <p:nvGrpSpPr>
            <p:cNvPr id="9" name="Group 30">
              <a:extLst>
                <a:ext uri="{FF2B5EF4-FFF2-40B4-BE49-F238E27FC236}">
                  <a16:creationId xmlns="" xmlns:a16="http://schemas.microsoft.com/office/drawing/2014/main" id="{BB5F8CD2-6AA2-1440-8388-C662255CC69F}"/>
                </a:ext>
              </a:extLst>
            </p:cNvPr>
            <p:cNvGrpSpPr>
              <a:grpSpLocks noChangeAspect="1"/>
            </p:cNvGrpSpPr>
            <p:nvPr/>
          </p:nvGrpSpPr>
          <p:grpSpPr>
            <a:xfrm>
              <a:off x="7886061" y="12525510"/>
              <a:ext cx="2214233" cy="914400"/>
              <a:chOff x="0" y="0"/>
              <a:chExt cx="3690387" cy="1524000"/>
            </a:xfrm>
          </p:grpSpPr>
          <p:sp>
            <p:nvSpPr>
              <p:cNvPr id="34" name="Rectangle 17">
                <a:extLst>
                  <a:ext uri="{FF2B5EF4-FFF2-40B4-BE49-F238E27FC236}">
                    <a16:creationId xmlns="" xmlns:a16="http://schemas.microsoft.com/office/drawing/2014/main" id="{55E3AB17-CAEF-A04C-B73E-CE1773EA66E5}"/>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35" name="Picture 3" descr="Picture 3">
                <a:extLst>
                  <a:ext uri="{FF2B5EF4-FFF2-40B4-BE49-F238E27FC236}">
                    <a16:creationId xmlns="" xmlns:a16="http://schemas.microsoft.com/office/drawing/2014/main" id="{1FD9067B-DBCF-C74C-ACC9-97EEDBA354F0}"/>
                  </a:ext>
                </a:extLst>
              </p:cNvPr>
              <p:cNvPicPr>
                <a:picLocks noChangeAspect="1"/>
              </p:cNvPicPr>
              <p:nvPr/>
            </p:nvPicPr>
            <p:blipFill>
              <a:blip r:embed="rId5">
                <a:extLst/>
              </a:blip>
              <a:stretch>
                <a:fillRect/>
              </a:stretch>
            </p:blipFill>
            <p:spPr>
              <a:xfrm>
                <a:off x="128344" y="121919"/>
                <a:ext cx="3433700" cy="1280162"/>
              </a:xfrm>
              <a:prstGeom prst="rect">
                <a:avLst/>
              </a:prstGeom>
              <a:ln w="12700" cap="flat">
                <a:noFill/>
                <a:miter lim="400000"/>
              </a:ln>
              <a:effectLst/>
            </p:spPr>
          </p:pic>
        </p:grpSp>
        <p:grpSp>
          <p:nvGrpSpPr>
            <p:cNvPr id="10" name="Group 27">
              <a:extLst>
                <a:ext uri="{FF2B5EF4-FFF2-40B4-BE49-F238E27FC236}">
                  <a16:creationId xmlns="" xmlns:a16="http://schemas.microsoft.com/office/drawing/2014/main" id="{91DE2C66-2515-4544-862D-8427374B1073}"/>
                </a:ext>
              </a:extLst>
            </p:cNvPr>
            <p:cNvGrpSpPr>
              <a:grpSpLocks noChangeAspect="1"/>
            </p:cNvGrpSpPr>
            <p:nvPr/>
          </p:nvGrpSpPr>
          <p:grpSpPr>
            <a:xfrm>
              <a:off x="12903654" y="12525510"/>
              <a:ext cx="2214231" cy="914400"/>
              <a:chOff x="0" y="0"/>
              <a:chExt cx="3690387" cy="1524000"/>
            </a:xfrm>
          </p:grpSpPr>
          <p:sp>
            <p:nvSpPr>
              <p:cNvPr id="32" name="Rectangle 19">
                <a:extLst>
                  <a:ext uri="{FF2B5EF4-FFF2-40B4-BE49-F238E27FC236}">
                    <a16:creationId xmlns="" xmlns:a16="http://schemas.microsoft.com/office/drawing/2014/main" id="{1F14DDD1-AAF3-1949-8025-BE575FD5D5E5}"/>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33" name="Picture 4" descr="Picture 4">
                <a:extLst>
                  <a:ext uri="{FF2B5EF4-FFF2-40B4-BE49-F238E27FC236}">
                    <a16:creationId xmlns="" xmlns:a16="http://schemas.microsoft.com/office/drawing/2014/main" id="{D3D19961-3E81-CF48-8B53-A3B7DA158323}"/>
                  </a:ext>
                </a:extLst>
              </p:cNvPr>
              <p:cNvPicPr>
                <a:picLocks noChangeAspect="1"/>
              </p:cNvPicPr>
              <p:nvPr/>
            </p:nvPicPr>
            <p:blipFill>
              <a:blip r:embed="rId6">
                <a:extLst/>
              </a:blip>
              <a:stretch>
                <a:fillRect/>
              </a:stretch>
            </p:blipFill>
            <p:spPr>
              <a:xfrm>
                <a:off x="1296553" y="213359"/>
                <a:ext cx="1097281" cy="1097282"/>
              </a:xfrm>
              <a:prstGeom prst="rect">
                <a:avLst/>
              </a:prstGeom>
              <a:ln w="12700" cap="flat">
                <a:noFill/>
                <a:miter lim="400000"/>
              </a:ln>
              <a:effectLst/>
            </p:spPr>
          </p:pic>
        </p:grpSp>
        <p:grpSp>
          <p:nvGrpSpPr>
            <p:cNvPr id="11" name="Group 29">
              <a:extLst>
                <a:ext uri="{FF2B5EF4-FFF2-40B4-BE49-F238E27FC236}">
                  <a16:creationId xmlns="" xmlns:a16="http://schemas.microsoft.com/office/drawing/2014/main" id="{C3AF333F-0639-684B-8A93-B54BBAEEA93C}"/>
                </a:ext>
              </a:extLst>
            </p:cNvPr>
            <p:cNvGrpSpPr>
              <a:grpSpLocks noChangeAspect="1"/>
            </p:cNvGrpSpPr>
            <p:nvPr/>
          </p:nvGrpSpPr>
          <p:grpSpPr>
            <a:xfrm>
              <a:off x="20383642" y="12525510"/>
              <a:ext cx="2214231" cy="914400"/>
              <a:chOff x="0" y="0"/>
              <a:chExt cx="3690387" cy="1524000"/>
            </a:xfrm>
          </p:grpSpPr>
          <p:sp>
            <p:nvSpPr>
              <p:cNvPr id="30" name="Rectangle 21">
                <a:extLst>
                  <a:ext uri="{FF2B5EF4-FFF2-40B4-BE49-F238E27FC236}">
                    <a16:creationId xmlns="" xmlns:a16="http://schemas.microsoft.com/office/drawing/2014/main" id="{519FF34F-7743-574E-96E1-897E20D3CE76}"/>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31" name="Picture 8" descr="Picture 8">
                <a:extLst>
                  <a:ext uri="{FF2B5EF4-FFF2-40B4-BE49-F238E27FC236}">
                    <a16:creationId xmlns="" xmlns:a16="http://schemas.microsoft.com/office/drawing/2014/main" id="{71F167BA-15D0-D942-8FF8-94FB8770F4BA}"/>
                  </a:ext>
                </a:extLst>
              </p:cNvPr>
              <p:cNvPicPr>
                <a:picLocks noChangeAspect="1"/>
              </p:cNvPicPr>
              <p:nvPr/>
            </p:nvPicPr>
            <p:blipFill>
              <a:blip r:embed="rId7">
                <a:extLst/>
              </a:blip>
              <a:stretch>
                <a:fillRect/>
              </a:stretch>
            </p:blipFill>
            <p:spPr>
              <a:xfrm>
                <a:off x="1205113" y="121919"/>
                <a:ext cx="1280161" cy="1280162"/>
              </a:xfrm>
              <a:prstGeom prst="rect">
                <a:avLst/>
              </a:prstGeom>
              <a:ln w="12700" cap="flat">
                <a:noFill/>
                <a:miter lim="400000"/>
              </a:ln>
              <a:effectLst/>
            </p:spPr>
          </p:pic>
        </p:grpSp>
        <p:grpSp>
          <p:nvGrpSpPr>
            <p:cNvPr id="12" name="Group 26">
              <a:extLst>
                <a:ext uri="{FF2B5EF4-FFF2-40B4-BE49-F238E27FC236}">
                  <a16:creationId xmlns="" xmlns:a16="http://schemas.microsoft.com/office/drawing/2014/main" id="{BDAB264B-3C58-AE40-A4EB-D326BA643D34}"/>
                </a:ext>
              </a:extLst>
            </p:cNvPr>
            <p:cNvGrpSpPr>
              <a:grpSpLocks noChangeAspect="1"/>
            </p:cNvGrpSpPr>
            <p:nvPr/>
          </p:nvGrpSpPr>
          <p:grpSpPr>
            <a:xfrm>
              <a:off x="5374452" y="12525510"/>
              <a:ext cx="2214233" cy="914400"/>
              <a:chOff x="0" y="0"/>
              <a:chExt cx="3690387" cy="1524000"/>
            </a:xfrm>
          </p:grpSpPr>
          <p:sp>
            <p:nvSpPr>
              <p:cNvPr id="28" name="Rectangle 13">
                <a:extLst>
                  <a:ext uri="{FF2B5EF4-FFF2-40B4-BE49-F238E27FC236}">
                    <a16:creationId xmlns="" xmlns:a16="http://schemas.microsoft.com/office/drawing/2014/main" id="{15E1894F-3185-6946-9529-E3B8E732887A}"/>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29" name="Picture 13" descr="Picture 13">
                <a:extLst>
                  <a:ext uri="{FF2B5EF4-FFF2-40B4-BE49-F238E27FC236}">
                    <a16:creationId xmlns="" xmlns:a16="http://schemas.microsoft.com/office/drawing/2014/main" id="{928FA585-1545-D44A-9129-AE416E5C5F3E}"/>
                  </a:ext>
                </a:extLst>
              </p:cNvPr>
              <p:cNvPicPr>
                <a:picLocks noChangeAspect="1"/>
              </p:cNvPicPr>
              <p:nvPr/>
            </p:nvPicPr>
            <p:blipFill>
              <a:blip r:embed="rId8">
                <a:extLst/>
              </a:blip>
              <a:stretch>
                <a:fillRect/>
              </a:stretch>
            </p:blipFill>
            <p:spPr>
              <a:xfrm>
                <a:off x="559812" y="213359"/>
                <a:ext cx="2570766" cy="1097282"/>
              </a:xfrm>
              <a:prstGeom prst="rect">
                <a:avLst/>
              </a:prstGeom>
              <a:ln w="12700" cap="flat">
                <a:noFill/>
                <a:miter lim="400000"/>
              </a:ln>
              <a:effectLst/>
            </p:spPr>
          </p:pic>
        </p:grpSp>
        <p:grpSp>
          <p:nvGrpSpPr>
            <p:cNvPr id="13" name="Group 32">
              <a:extLst>
                <a:ext uri="{FF2B5EF4-FFF2-40B4-BE49-F238E27FC236}">
                  <a16:creationId xmlns="" xmlns:a16="http://schemas.microsoft.com/office/drawing/2014/main" id="{B0C42AD2-8C90-4743-92A8-97607790AA6A}"/>
                </a:ext>
              </a:extLst>
            </p:cNvPr>
            <p:cNvGrpSpPr>
              <a:grpSpLocks noChangeAspect="1"/>
            </p:cNvGrpSpPr>
            <p:nvPr/>
          </p:nvGrpSpPr>
          <p:grpSpPr>
            <a:xfrm>
              <a:off x="17893755" y="12525510"/>
              <a:ext cx="2214233" cy="914400"/>
              <a:chOff x="0" y="0"/>
              <a:chExt cx="3690387" cy="1524000"/>
            </a:xfrm>
          </p:grpSpPr>
          <p:sp>
            <p:nvSpPr>
              <p:cNvPr id="26" name="Rectangle 6">
                <a:extLst>
                  <a:ext uri="{FF2B5EF4-FFF2-40B4-BE49-F238E27FC236}">
                    <a16:creationId xmlns="" xmlns:a16="http://schemas.microsoft.com/office/drawing/2014/main" id="{E118CDC9-1B96-6043-B982-48FB544ED3FD}"/>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27" name="Picture 2" descr="Picture 2">
                <a:extLst>
                  <a:ext uri="{FF2B5EF4-FFF2-40B4-BE49-F238E27FC236}">
                    <a16:creationId xmlns="" xmlns:a16="http://schemas.microsoft.com/office/drawing/2014/main" id="{9818DA34-78DE-F447-8BB4-C6F0C8A2493C}"/>
                  </a:ext>
                </a:extLst>
              </p:cNvPr>
              <p:cNvPicPr>
                <a:picLocks noChangeAspect="1"/>
              </p:cNvPicPr>
              <p:nvPr/>
            </p:nvPicPr>
            <p:blipFill>
              <a:blip r:embed="rId9">
                <a:extLst/>
              </a:blip>
              <a:stretch>
                <a:fillRect/>
              </a:stretch>
            </p:blipFill>
            <p:spPr>
              <a:xfrm>
                <a:off x="709486" y="121919"/>
                <a:ext cx="2271416" cy="1280162"/>
              </a:xfrm>
              <a:prstGeom prst="rect">
                <a:avLst/>
              </a:prstGeom>
              <a:ln w="12700" cap="flat">
                <a:noFill/>
                <a:miter lim="400000"/>
              </a:ln>
              <a:effectLst/>
            </p:spPr>
          </p:pic>
        </p:grpSp>
        <p:grpSp>
          <p:nvGrpSpPr>
            <p:cNvPr id="14" name="Group 28">
              <a:extLst>
                <a:ext uri="{FF2B5EF4-FFF2-40B4-BE49-F238E27FC236}">
                  <a16:creationId xmlns="" xmlns:a16="http://schemas.microsoft.com/office/drawing/2014/main" id="{12949DC2-12AD-0740-AF76-5600420F4C34}"/>
                </a:ext>
              </a:extLst>
            </p:cNvPr>
            <p:cNvGrpSpPr>
              <a:grpSpLocks noChangeAspect="1"/>
            </p:cNvGrpSpPr>
            <p:nvPr/>
          </p:nvGrpSpPr>
          <p:grpSpPr>
            <a:xfrm>
              <a:off x="15405359" y="12525510"/>
              <a:ext cx="2214232" cy="914400"/>
              <a:chOff x="0" y="0"/>
              <a:chExt cx="3690387" cy="1524000"/>
            </a:xfrm>
          </p:grpSpPr>
          <p:sp>
            <p:nvSpPr>
              <p:cNvPr id="24" name="Rectangle 23">
                <a:extLst>
                  <a:ext uri="{FF2B5EF4-FFF2-40B4-BE49-F238E27FC236}">
                    <a16:creationId xmlns="" xmlns:a16="http://schemas.microsoft.com/office/drawing/2014/main" id="{E07864F0-6BA0-E449-B60E-1A240EB26410}"/>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25" name="Picture 6" descr="Picture 6">
                <a:extLst>
                  <a:ext uri="{FF2B5EF4-FFF2-40B4-BE49-F238E27FC236}">
                    <a16:creationId xmlns="" xmlns:a16="http://schemas.microsoft.com/office/drawing/2014/main" id="{1F7232F4-65D0-4E45-8B36-9357570A3D65}"/>
                  </a:ext>
                </a:extLst>
              </p:cNvPr>
              <p:cNvPicPr>
                <a:picLocks noChangeAspect="1"/>
              </p:cNvPicPr>
              <p:nvPr/>
            </p:nvPicPr>
            <p:blipFill>
              <a:blip r:embed="rId10">
                <a:extLst/>
              </a:blip>
              <a:stretch>
                <a:fillRect/>
              </a:stretch>
            </p:blipFill>
            <p:spPr>
              <a:xfrm>
                <a:off x="144668" y="259079"/>
                <a:ext cx="3401054" cy="1005842"/>
              </a:xfrm>
              <a:prstGeom prst="rect">
                <a:avLst/>
              </a:prstGeom>
              <a:ln w="12700" cap="flat">
                <a:noFill/>
                <a:miter lim="400000"/>
              </a:ln>
              <a:effectLst/>
            </p:spPr>
          </p:pic>
        </p:grpSp>
        <p:grpSp>
          <p:nvGrpSpPr>
            <p:cNvPr id="15" name="Group 14">
              <a:extLst>
                <a:ext uri="{FF2B5EF4-FFF2-40B4-BE49-F238E27FC236}">
                  <a16:creationId xmlns="" xmlns:a16="http://schemas.microsoft.com/office/drawing/2014/main" id="{51E9E048-0A13-8442-858C-33FB38E26E24}"/>
                </a:ext>
              </a:extLst>
            </p:cNvPr>
            <p:cNvGrpSpPr>
              <a:grpSpLocks noChangeAspect="1"/>
            </p:cNvGrpSpPr>
            <p:nvPr/>
          </p:nvGrpSpPr>
          <p:grpSpPr>
            <a:xfrm>
              <a:off x="351803" y="12525510"/>
              <a:ext cx="2214233" cy="914400"/>
              <a:chOff x="0" y="0"/>
              <a:chExt cx="3690387" cy="1524000"/>
            </a:xfrm>
          </p:grpSpPr>
          <p:sp>
            <p:nvSpPr>
              <p:cNvPr id="22" name="Rectangle 1">
                <a:extLst>
                  <a:ext uri="{FF2B5EF4-FFF2-40B4-BE49-F238E27FC236}">
                    <a16:creationId xmlns="" xmlns:a16="http://schemas.microsoft.com/office/drawing/2014/main" id="{EBE50863-80BD-E344-86EB-6642783F2383}"/>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23" name="Picture 9" descr="Picture 9">
                <a:extLst>
                  <a:ext uri="{FF2B5EF4-FFF2-40B4-BE49-F238E27FC236}">
                    <a16:creationId xmlns="" xmlns:a16="http://schemas.microsoft.com/office/drawing/2014/main" id="{5139D491-F12A-0D4F-8664-4E083EDF8746}"/>
                  </a:ext>
                </a:extLst>
              </p:cNvPr>
              <p:cNvPicPr>
                <a:picLocks noChangeAspect="1"/>
              </p:cNvPicPr>
              <p:nvPr/>
            </p:nvPicPr>
            <p:blipFill>
              <a:blip r:embed="rId11">
                <a:extLst/>
              </a:blip>
              <a:srcRect/>
              <a:stretch>
                <a:fillRect/>
              </a:stretch>
            </p:blipFill>
            <p:spPr>
              <a:xfrm>
                <a:off x="517840" y="213359"/>
                <a:ext cx="2654710" cy="1097282"/>
              </a:xfrm>
              <a:prstGeom prst="rect">
                <a:avLst/>
              </a:prstGeom>
              <a:ln w="12700" cap="flat">
                <a:noFill/>
                <a:miter lim="400000"/>
              </a:ln>
              <a:effectLst/>
            </p:spPr>
          </p:pic>
        </p:grpSp>
        <p:grpSp>
          <p:nvGrpSpPr>
            <p:cNvPr id="16" name="Group 31">
              <a:extLst>
                <a:ext uri="{FF2B5EF4-FFF2-40B4-BE49-F238E27FC236}">
                  <a16:creationId xmlns="" xmlns:a16="http://schemas.microsoft.com/office/drawing/2014/main" id="{5659F8CD-71AB-EA41-84F9-5891B7966D45}"/>
                </a:ext>
              </a:extLst>
            </p:cNvPr>
            <p:cNvGrpSpPr>
              <a:grpSpLocks noChangeAspect="1"/>
            </p:cNvGrpSpPr>
            <p:nvPr/>
          </p:nvGrpSpPr>
          <p:grpSpPr>
            <a:xfrm>
              <a:off x="2866552" y="12525510"/>
              <a:ext cx="2214233" cy="914400"/>
              <a:chOff x="0" y="0"/>
              <a:chExt cx="3690387" cy="1524000"/>
            </a:xfrm>
          </p:grpSpPr>
          <p:sp>
            <p:nvSpPr>
              <p:cNvPr id="20" name="Rectangle 11">
                <a:extLst>
                  <a:ext uri="{FF2B5EF4-FFF2-40B4-BE49-F238E27FC236}">
                    <a16:creationId xmlns="" xmlns:a16="http://schemas.microsoft.com/office/drawing/2014/main" id="{DFE6E1CF-B00D-7142-857E-B5FD695C7456}"/>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21" name="Picture 11" descr="Picture 11">
                <a:extLst>
                  <a:ext uri="{FF2B5EF4-FFF2-40B4-BE49-F238E27FC236}">
                    <a16:creationId xmlns="" xmlns:a16="http://schemas.microsoft.com/office/drawing/2014/main" id="{A5FF9B9A-38A0-7D49-B80C-5AFE915B928E}"/>
                  </a:ext>
                </a:extLst>
              </p:cNvPr>
              <p:cNvPicPr>
                <a:picLocks noChangeAspect="1"/>
              </p:cNvPicPr>
              <p:nvPr/>
            </p:nvPicPr>
            <p:blipFill>
              <a:blip r:embed="rId12">
                <a:extLst/>
              </a:blip>
              <a:stretch>
                <a:fillRect/>
              </a:stretch>
            </p:blipFill>
            <p:spPr>
              <a:xfrm>
                <a:off x="264750" y="121919"/>
                <a:ext cx="3160888" cy="1280162"/>
              </a:xfrm>
              <a:prstGeom prst="rect">
                <a:avLst/>
              </a:prstGeom>
              <a:ln w="12700" cap="flat">
                <a:noFill/>
                <a:miter lim="400000"/>
              </a:ln>
              <a:effectLst/>
            </p:spPr>
          </p:pic>
        </p:grpSp>
        <p:grpSp>
          <p:nvGrpSpPr>
            <p:cNvPr id="17" name="Group 33">
              <a:extLst>
                <a:ext uri="{FF2B5EF4-FFF2-40B4-BE49-F238E27FC236}">
                  <a16:creationId xmlns="" xmlns:a16="http://schemas.microsoft.com/office/drawing/2014/main" id="{E7055BFB-6804-FF4C-BD71-5811B3B2078E}"/>
                </a:ext>
              </a:extLst>
            </p:cNvPr>
            <p:cNvGrpSpPr>
              <a:grpSpLocks noChangeAspect="1"/>
            </p:cNvGrpSpPr>
            <p:nvPr/>
          </p:nvGrpSpPr>
          <p:grpSpPr>
            <a:xfrm>
              <a:off x="10397596" y="12525510"/>
              <a:ext cx="2214233" cy="914400"/>
              <a:chOff x="0" y="0"/>
              <a:chExt cx="3690387" cy="1524000"/>
            </a:xfrm>
          </p:grpSpPr>
          <p:sp>
            <p:nvSpPr>
              <p:cNvPr id="18" name="Rectangle 15">
                <a:extLst>
                  <a:ext uri="{FF2B5EF4-FFF2-40B4-BE49-F238E27FC236}">
                    <a16:creationId xmlns="" xmlns:a16="http://schemas.microsoft.com/office/drawing/2014/main" id="{F6AA42B7-4A54-704D-8EC6-C5BA7123F499}"/>
                  </a:ext>
                </a:extLst>
              </p:cNvPr>
              <p:cNvSpPr/>
              <p:nvPr/>
            </p:nvSpPr>
            <p:spPr>
              <a:xfrm>
                <a:off x="0" y="0"/>
                <a:ext cx="3690388" cy="1524000"/>
              </a:xfrm>
              <a:prstGeom prst="rect">
                <a:avLst/>
              </a:prstGeom>
              <a:solidFill>
                <a:srgbClr val="FFFFFF"/>
              </a:solidFill>
              <a:ln w="50800" cap="flat">
                <a:solidFill>
                  <a:srgbClr val="D9D9D9"/>
                </a:solidFill>
                <a:prstDash val="solid"/>
                <a:round/>
              </a:ln>
              <a:effectLst/>
            </p:spPr>
            <p:txBody>
              <a:bodyPr wrap="square" lIns="25400" tIns="25400" rIns="25400" bIns="25400" numCol="1" anchor="ctr">
                <a:noAutofit/>
              </a:bodyPr>
              <a:lstStyle/>
              <a:p>
                <a:pPr>
                  <a:defRPr sz="3200" b="0">
                    <a:latin typeface="+mn-lt"/>
                    <a:ea typeface="+mn-ea"/>
                    <a:cs typeface="+mn-cs"/>
                    <a:sym typeface="Helvetica Neue Medium"/>
                  </a:defRPr>
                </a:pPr>
                <a:endParaRPr sz="1600"/>
              </a:p>
            </p:txBody>
          </p:sp>
          <p:pic>
            <p:nvPicPr>
              <p:cNvPr id="19" name="Picture 7" descr="Picture 7">
                <a:extLst>
                  <a:ext uri="{FF2B5EF4-FFF2-40B4-BE49-F238E27FC236}">
                    <a16:creationId xmlns="" xmlns:a16="http://schemas.microsoft.com/office/drawing/2014/main" id="{A65D2D93-BF89-CE4D-BCD6-27FCEE63298E}"/>
                  </a:ext>
                </a:extLst>
              </p:cNvPr>
              <p:cNvPicPr>
                <a:picLocks noChangeAspect="1"/>
              </p:cNvPicPr>
              <p:nvPr/>
            </p:nvPicPr>
            <p:blipFill>
              <a:blip r:embed="rId13">
                <a:extLst/>
              </a:blip>
              <a:srcRect t="39354" b="35298"/>
              <a:stretch>
                <a:fillRect/>
              </a:stretch>
            </p:blipFill>
            <p:spPr>
              <a:xfrm>
                <a:off x="113596" y="323087"/>
                <a:ext cx="3463196" cy="877826"/>
              </a:xfrm>
              <a:prstGeom prst="rect">
                <a:avLst/>
              </a:prstGeom>
              <a:ln w="12700" cap="flat">
                <a:noFill/>
                <a:miter lim="400000"/>
              </a:ln>
              <a:effectLst/>
            </p:spPr>
          </p:pic>
        </p:grpSp>
      </p:grpSp>
      <p:sp>
        <p:nvSpPr>
          <p:cNvPr id="36" name="Subtitle 2"/>
          <p:cNvSpPr txBox="1">
            <a:spLocks/>
          </p:cNvSpPr>
          <p:nvPr/>
        </p:nvSpPr>
        <p:spPr>
          <a:xfrm>
            <a:off x="889000" y="5772150"/>
            <a:ext cx="10414001" cy="617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a:lstStyle>
          <a:p>
            <a:pPr>
              <a:defRPr sz="4000"/>
            </a:pPr>
            <a:r>
              <a:rPr lang="en-US" sz="2400" dirty="0">
                <a:latin typeface="Calibri" panose="020F0502020204030204" pitchFamily="34" charset="0"/>
                <a:cs typeface="Calibri" panose="020F0502020204030204" pitchFamily="34" charset="0"/>
              </a:rPr>
              <a:t>Supporting organizations</a:t>
            </a:r>
          </a:p>
        </p:txBody>
      </p:sp>
      <p:pic>
        <p:nvPicPr>
          <p:cNvPr id="37" name="Picture 2" descr="C:\Users\ahatch\Desktop\dora-logo whit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82937" y="2762581"/>
            <a:ext cx="3799447" cy="131216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2532" y="8918"/>
            <a:ext cx="12192001" cy="584775"/>
          </a:xfrm>
          <a:prstGeom prst="rect">
            <a:avLst/>
          </a:prstGeom>
          <a:solidFill>
            <a:schemeClr val="bg1"/>
          </a:solidFill>
        </p:spPr>
        <p:txBody>
          <a:bodyPr wrap="square">
            <a:spAutoFit/>
          </a:bodyPr>
          <a:lstStyle/>
          <a:p>
            <a:pPr algn="ctr"/>
            <a:r>
              <a:rPr lang="en-GB" sz="3200" b="1" dirty="0">
                <a:latin typeface="Calibri" panose="020F0502020204030204" pitchFamily="34" charset="0"/>
              </a:rPr>
              <a:t>Moving to a more holistic &amp; balanced research evaluation system</a:t>
            </a:r>
            <a:endParaRPr lang="en-GB" sz="3200" b="1" dirty="0"/>
          </a:p>
        </p:txBody>
      </p:sp>
    </p:spTree>
    <p:extLst>
      <p:ext uri="{BB962C8B-B14F-4D97-AF65-F5344CB8AC3E}">
        <p14:creationId xmlns:p14="http://schemas.microsoft.com/office/powerpoint/2010/main" val="30483242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uture of science is open sti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372" y="1367843"/>
            <a:ext cx="4499093" cy="4499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2. Open Science facets as a bee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51" y="1208560"/>
            <a:ext cx="7079241" cy="40904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31172" y="5906933"/>
            <a:ext cx="5265293" cy="246221"/>
          </a:xfrm>
          <a:prstGeom prst="rect">
            <a:avLst/>
          </a:prstGeom>
        </p:spPr>
        <p:txBody>
          <a:bodyPr wrap="square">
            <a:spAutoFit/>
          </a:bodyPr>
          <a:lstStyle/>
          <a:p>
            <a:r>
              <a:rPr lang="en-GB" sz="1000" b="1" dirty="0"/>
              <a:t>Source: https://www.fosteropenscience.eu/content/what-open-science-introduction</a:t>
            </a:r>
          </a:p>
        </p:txBody>
      </p:sp>
      <p:sp>
        <p:nvSpPr>
          <p:cNvPr id="7" name="Rectangle 6"/>
          <p:cNvSpPr/>
          <p:nvPr/>
        </p:nvSpPr>
        <p:spPr>
          <a:xfrm>
            <a:off x="417151" y="192778"/>
            <a:ext cx="9784079" cy="646331"/>
          </a:xfrm>
          <a:prstGeom prst="rect">
            <a:avLst/>
          </a:prstGeom>
          <a:solidFill>
            <a:schemeClr val="bg1"/>
          </a:solidFill>
        </p:spPr>
        <p:txBody>
          <a:bodyPr wrap="square">
            <a:spAutoFit/>
          </a:bodyPr>
          <a:lstStyle/>
          <a:p>
            <a:pPr algn="r"/>
            <a:r>
              <a:rPr lang="en-GB" sz="3600" b="1" dirty="0">
                <a:latin typeface="Calibri" panose="020F0502020204030204" pitchFamily="34" charset="0"/>
              </a:rPr>
              <a:t>A shift to open &amp; collaborative science</a:t>
            </a:r>
            <a:endParaRPr lang="en-GB" sz="3600" b="1" dirty="0"/>
          </a:p>
        </p:txBody>
      </p:sp>
    </p:spTree>
    <p:extLst>
      <p:ext uri="{BB962C8B-B14F-4D97-AF65-F5344CB8AC3E}">
        <p14:creationId xmlns:p14="http://schemas.microsoft.com/office/powerpoint/2010/main" val="368621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2685" t="14280" r="34121" b="7173"/>
          <a:stretch/>
        </p:blipFill>
        <p:spPr>
          <a:xfrm>
            <a:off x="7026442" y="113324"/>
            <a:ext cx="4976261" cy="6623884"/>
          </a:xfrm>
          <a:prstGeom prst="rect">
            <a:avLst/>
          </a:prstGeom>
          <a:ln>
            <a:solidFill>
              <a:schemeClr val="tx1">
                <a:lumMod val="85000"/>
                <a:lumOff val="15000"/>
              </a:schemeClr>
            </a:solidFill>
          </a:ln>
        </p:spPr>
      </p:pic>
      <p:sp>
        <p:nvSpPr>
          <p:cNvPr id="7" name="Rectangle 6"/>
          <p:cNvSpPr/>
          <p:nvPr/>
        </p:nvSpPr>
        <p:spPr>
          <a:xfrm>
            <a:off x="709061" y="1631389"/>
            <a:ext cx="6096000" cy="2554545"/>
          </a:xfrm>
          <a:prstGeom prst="rect">
            <a:avLst/>
          </a:prstGeom>
        </p:spPr>
        <p:txBody>
          <a:bodyPr wrap="square">
            <a:spAutoFit/>
          </a:bodyPr>
          <a:lstStyle/>
          <a:p>
            <a:r>
              <a:rPr lang="en-GB" sz="3200" i="1" dirty="0"/>
              <a:t>“ … undoubtedly an increase in the use of researchers publishing their research on </a:t>
            </a:r>
            <a:r>
              <a:rPr lang="en-GB" sz="3200" b="1" i="1" dirty="0"/>
              <a:t>alternative platforms for biomedical sciences</a:t>
            </a:r>
            <a:r>
              <a:rPr lang="en-GB" sz="3200" i="1" dirty="0"/>
              <a:t> …” </a:t>
            </a:r>
          </a:p>
        </p:txBody>
      </p:sp>
      <p:sp>
        <p:nvSpPr>
          <p:cNvPr id="8" name="Rectangle 7"/>
          <p:cNvSpPr/>
          <p:nvPr/>
        </p:nvSpPr>
        <p:spPr>
          <a:xfrm>
            <a:off x="208547" y="6174205"/>
            <a:ext cx="6096000" cy="400110"/>
          </a:xfrm>
          <a:prstGeom prst="rect">
            <a:avLst/>
          </a:prstGeom>
        </p:spPr>
        <p:txBody>
          <a:bodyPr>
            <a:spAutoFit/>
          </a:bodyPr>
          <a:lstStyle/>
          <a:p>
            <a:r>
              <a:rPr lang="en-GB" sz="1000" dirty="0">
                <a:solidFill>
                  <a:srgbClr val="333333"/>
                </a:solidFill>
              </a:rPr>
              <a:t>Kirkham J and Moher D. Who and why do researchers opt to publish in post-publication peer review platforms? - findings from a review and survey of F1000 Research </a:t>
            </a:r>
            <a:r>
              <a:rPr lang="en-GB" sz="1000" b="1" dirty="0">
                <a:solidFill>
                  <a:srgbClr val="333333"/>
                </a:solidFill>
              </a:rPr>
              <a:t> </a:t>
            </a:r>
            <a:r>
              <a:rPr lang="en-GB" sz="1000" b="1" i="1" dirty="0">
                <a:solidFill>
                  <a:srgbClr val="333333"/>
                </a:solidFill>
              </a:rPr>
              <a:t>F1000Research</a:t>
            </a:r>
            <a:r>
              <a:rPr lang="en-GB" sz="1000" b="1" dirty="0">
                <a:solidFill>
                  <a:srgbClr val="333333"/>
                </a:solidFill>
              </a:rPr>
              <a:t> </a:t>
            </a:r>
            <a:r>
              <a:rPr lang="en-GB" sz="1000" dirty="0">
                <a:solidFill>
                  <a:srgbClr val="333333"/>
                </a:solidFill>
              </a:rPr>
              <a:t>2018, </a:t>
            </a:r>
            <a:r>
              <a:rPr lang="en-GB" sz="1000" b="1" dirty="0">
                <a:solidFill>
                  <a:srgbClr val="333333"/>
                </a:solidFill>
              </a:rPr>
              <a:t>7</a:t>
            </a:r>
            <a:r>
              <a:rPr lang="en-GB" sz="1000" dirty="0">
                <a:solidFill>
                  <a:srgbClr val="333333"/>
                </a:solidFill>
              </a:rPr>
              <a:t>:920</a:t>
            </a:r>
            <a:endParaRPr lang="en-GB" sz="1000" dirty="0"/>
          </a:p>
        </p:txBody>
      </p:sp>
    </p:spTree>
    <p:extLst>
      <p:ext uri="{BB962C8B-B14F-4D97-AF65-F5344CB8AC3E}">
        <p14:creationId xmlns:p14="http://schemas.microsoft.com/office/powerpoint/2010/main" val="886775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572" t="33071" r="52750" b="7544"/>
          <a:stretch/>
        </p:blipFill>
        <p:spPr>
          <a:xfrm>
            <a:off x="868516" y="818665"/>
            <a:ext cx="10104284" cy="5372100"/>
          </a:xfrm>
          <a:prstGeom prst="rect">
            <a:avLst/>
          </a:prstGeom>
        </p:spPr>
      </p:pic>
      <p:sp>
        <p:nvSpPr>
          <p:cNvPr id="4" name="TextBox 3"/>
          <p:cNvSpPr txBox="1"/>
          <p:nvPr/>
        </p:nvSpPr>
        <p:spPr>
          <a:xfrm>
            <a:off x="4434395" y="6080723"/>
            <a:ext cx="3667291" cy="276999"/>
          </a:xfrm>
          <a:prstGeom prst="rect">
            <a:avLst/>
          </a:prstGeom>
          <a:noFill/>
        </p:spPr>
        <p:txBody>
          <a:bodyPr wrap="square" rtlCol="0">
            <a:spAutoFit/>
          </a:bodyPr>
          <a:lstStyle/>
          <a:p>
            <a:r>
              <a:rPr lang="en-GB" sz="1200" b="1" dirty="0"/>
              <a:t>Source: 2017 http://asapbio.org/</a:t>
            </a:r>
          </a:p>
        </p:txBody>
      </p:sp>
      <p:sp>
        <p:nvSpPr>
          <p:cNvPr id="5" name="Title 1"/>
          <p:cNvSpPr>
            <a:spLocks noGrp="1"/>
          </p:cNvSpPr>
          <p:nvPr>
            <p:ph type="title"/>
          </p:nvPr>
        </p:nvSpPr>
        <p:spPr>
          <a:xfrm>
            <a:off x="1065802" y="133061"/>
            <a:ext cx="10404475" cy="886968"/>
          </a:xfrm>
        </p:spPr>
        <p:txBody>
          <a:bodyPr>
            <a:normAutofit/>
          </a:bodyPr>
          <a:lstStyle/>
          <a:p>
            <a:pPr algn="ctr"/>
            <a:r>
              <a:rPr lang="en-GB" sz="3200" b="1" dirty="0">
                <a:solidFill>
                  <a:schemeClr val="tx1"/>
                </a:solidFill>
              </a:rPr>
              <a:t>Growth in rapid publication models </a:t>
            </a:r>
          </a:p>
        </p:txBody>
      </p:sp>
      <p:cxnSp>
        <p:nvCxnSpPr>
          <p:cNvPr id="6" name="Straight Arrow Connector 5"/>
          <p:cNvCxnSpPr/>
          <p:nvPr/>
        </p:nvCxnSpPr>
        <p:spPr>
          <a:xfrm>
            <a:off x="7257448" y="2717074"/>
            <a:ext cx="0" cy="224784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507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7DD1F3B-0FE2-E342-80D7-B11B6FFD0F2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7F538FDC-D019-1042-86F6-805E3AF87F1B}"/>
              </a:ext>
            </a:extLst>
          </p:cNvPr>
          <p:cNvSpPr txBox="1"/>
          <p:nvPr/>
        </p:nvSpPr>
        <p:spPr>
          <a:xfrm>
            <a:off x="1524000" y="3645934"/>
            <a:ext cx="9355667" cy="830997"/>
          </a:xfrm>
          <a:prstGeom prst="rect">
            <a:avLst/>
          </a:prstGeom>
          <a:noFill/>
        </p:spPr>
        <p:txBody>
          <a:bodyPr wrap="square" rtlCol="0">
            <a:spAutoFit/>
          </a:bodyPr>
          <a:lstStyle/>
          <a:p>
            <a:pPr algn="ctr"/>
            <a:r>
              <a:rPr lang="en-US" sz="4800" b="1" dirty="0">
                <a:solidFill>
                  <a:schemeClr val="bg1"/>
                </a:solidFill>
              </a:rPr>
              <a:t>Publish. Engage. Accelerate.</a:t>
            </a:r>
          </a:p>
        </p:txBody>
      </p:sp>
      <p:pic>
        <p:nvPicPr>
          <p:cNvPr id="5" name="Picture 4">
            <a:extLst>
              <a:ext uri="{FF2B5EF4-FFF2-40B4-BE49-F238E27FC236}">
                <a16:creationId xmlns="" xmlns:a16="http://schemas.microsoft.com/office/drawing/2014/main" id="{0D9414BB-E914-8B4C-8258-D01F484E302B}"/>
              </a:ext>
            </a:extLst>
          </p:cNvPr>
          <p:cNvPicPr>
            <a:picLocks noChangeAspect="1"/>
          </p:cNvPicPr>
          <p:nvPr/>
        </p:nvPicPr>
        <p:blipFill>
          <a:blip r:embed="rId4"/>
          <a:stretch>
            <a:fillRect/>
          </a:stretch>
        </p:blipFill>
        <p:spPr>
          <a:xfrm>
            <a:off x="3975099" y="5095817"/>
            <a:ext cx="4453467" cy="495448"/>
          </a:xfrm>
          <a:prstGeom prst="rect">
            <a:avLst/>
          </a:prstGeom>
        </p:spPr>
      </p:pic>
      <p:sp>
        <p:nvSpPr>
          <p:cNvPr id="6" name="Rectangle 5"/>
          <p:cNvSpPr/>
          <p:nvPr/>
        </p:nvSpPr>
        <p:spPr>
          <a:xfrm>
            <a:off x="7013895" y="1419212"/>
            <a:ext cx="4876890" cy="2308324"/>
          </a:xfrm>
          <a:prstGeom prst="rect">
            <a:avLst/>
          </a:prstGeom>
        </p:spPr>
        <p:txBody>
          <a:bodyPr wrap="square">
            <a:spAutoFit/>
          </a:bodyPr>
          <a:lstStyle/>
          <a:p>
            <a:pPr marL="342900" indent="-342900" algn="r">
              <a:buFont typeface="Arial" panose="020B0604020202020204" pitchFamily="34" charset="0"/>
              <a:buChar char="•"/>
            </a:pPr>
            <a:r>
              <a:rPr lang="en-GB" sz="2400" b="1" dirty="0">
                <a:solidFill>
                  <a:schemeClr val="bg1"/>
                </a:solidFill>
                <a:latin typeface="Calibri" panose="020F0502020204030204" pitchFamily="34" charset="0"/>
              </a:rPr>
              <a:t>Post-publication peer review</a:t>
            </a:r>
          </a:p>
          <a:p>
            <a:pPr marL="342900" indent="-342900" algn="r">
              <a:buFont typeface="Arial" panose="020B0604020202020204" pitchFamily="34" charset="0"/>
              <a:buChar char="•"/>
            </a:pPr>
            <a:r>
              <a:rPr lang="en-GB" sz="2400" b="1" dirty="0">
                <a:solidFill>
                  <a:schemeClr val="bg1"/>
                </a:solidFill>
                <a:latin typeface="Calibri" panose="020F0502020204030204" pitchFamily="34" charset="0"/>
              </a:rPr>
              <a:t>Open peer review</a:t>
            </a:r>
          </a:p>
          <a:p>
            <a:pPr marL="342900" indent="-342900" algn="r">
              <a:buFont typeface="Arial" panose="020B0604020202020204" pitchFamily="34" charset="0"/>
              <a:buChar char="•"/>
            </a:pPr>
            <a:r>
              <a:rPr lang="en-GB" sz="2400" b="1" dirty="0">
                <a:solidFill>
                  <a:schemeClr val="bg1"/>
                </a:solidFill>
                <a:latin typeface="Calibri" panose="020F0502020204030204" pitchFamily="34" charset="0"/>
              </a:rPr>
              <a:t>Open data</a:t>
            </a:r>
          </a:p>
          <a:p>
            <a:pPr marL="342900" indent="-342900" algn="r">
              <a:buFont typeface="Arial" panose="020B0604020202020204" pitchFamily="34" charset="0"/>
              <a:buChar char="•"/>
            </a:pPr>
            <a:r>
              <a:rPr lang="en-GB" sz="2400" b="1" dirty="0">
                <a:solidFill>
                  <a:schemeClr val="bg1"/>
                </a:solidFill>
                <a:latin typeface="Calibri" panose="020F0502020204030204" pitchFamily="34" charset="0"/>
              </a:rPr>
              <a:t>Open access</a:t>
            </a:r>
          </a:p>
          <a:p>
            <a:pPr marL="342900" indent="-342900" algn="r">
              <a:buFont typeface="Arial" panose="020B0604020202020204" pitchFamily="34" charset="0"/>
              <a:buChar char="•"/>
            </a:pPr>
            <a:r>
              <a:rPr lang="en-GB" sz="2400" b="1" dirty="0">
                <a:solidFill>
                  <a:schemeClr val="bg1"/>
                </a:solidFill>
                <a:latin typeface="Calibri" panose="020F0502020204030204" pitchFamily="34" charset="0"/>
              </a:rPr>
              <a:t>Versioning</a:t>
            </a:r>
          </a:p>
          <a:p>
            <a:pPr marL="342900" indent="-342900" algn="r">
              <a:buFont typeface="Arial" panose="020B0604020202020204" pitchFamily="34" charset="0"/>
              <a:buChar char="•"/>
            </a:pPr>
            <a:r>
              <a:rPr lang="en-GB" sz="2400" b="1" dirty="0">
                <a:solidFill>
                  <a:schemeClr val="bg1"/>
                </a:solidFill>
                <a:latin typeface="Calibri" panose="020F0502020204030204" pitchFamily="34" charset="0"/>
              </a:rPr>
              <a:t>Living figures …. </a:t>
            </a:r>
          </a:p>
        </p:txBody>
      </p:sp>
      <p:sp>
        <p:nvSpPr>
          <p:cNvPr id="8" name="Title 1">
            <a:extLst>
              <a:ext uri="{FF2B5EF4-FFF2-40B4-BE49-F238E27FC236}">
                <a16:creationId xmlns="" xmlns:a16="http://schemas.microsoft.com/office/drawing/2014/main" id="{24ADEC69-4645-4DF4-9140-734EB11867AD}"/>
              </a:ext>
            </a:extLst>
          </p:cNvPr>
          <p:cNvSpPr>
            <a:spLocks noGrp="1"/>
          </p:cNvSpPr>
          <p:nvPr>
            <p:ph type="title"/>
          </p:nvPr>
        </p:nvSpPr>
        <p:spPr>
          <a:xfrm>
            <a:off x="721723" y="266122"/>
            <a:ext cx="10404475" cy="886968"/>
          </a:xfrm>
        </p:spPr>
        <p:txBody>
          <a:bodyPr>
            <a:normAutofit/>
          </a:bodyPr>
          <a:lstStyle/>
          <a:p>
            <a:pPr algn="ctr"/>
            <a:r>
              <a:rPr lang="en-GB" sz="3200" b="1" dirty="0">
                <a:solidFill>
                  <a:schemeClr val="bg1"/>
                </a:solidFill>
              </a:rPr>
              <a:t>Open ‘platforms’</a:t>
            </a:r>
          </a:p>
        </p:txBody>
      </p:sp>
    </p:spTree>
    <p:extLst>
      <p:ext uri="{BB962C8B-B14F-4D97-AF65-F5344CB8AC3E}">
        <p14:creationId xmlns:p14="http://schemas.microsoft.com/office/powerpoint/2010/main" val="132067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4" t="-6230" r="954" b="39697"/>
          <a:stretch/>
        </p:blipFill>
        <p:spPr>
          <a:xfrm>
            <a:off x="208563" y="845972"/>
            <a:ext cx="4084947" cy="3052708"/>
          </a:xfrm>
          <a:prstGeom prst="rect">
            <a:avLst/>
          </a:prstGeom>
          <a:effectLst>
            <a:outerShdw blurRad="635000" dist="76200" dir="2700000" algn="tl" rotWithShape="0">
              <a:prstClr val="black">
                <a:alpha val="70000"/>
              </a:prst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 t="-986" r="-1" b="30663"/>
          <a:stretch/>
        </p:blipFill>
        <p:spPr>
          <a:xfrm>
            <a:off x="3670339" y="900321"/>
            <a:ext cx="4104125" cy="2823568"/>
          </a:xfrm>
          <a:prstGeom prst="rect">
            <a:avLst/>
          </a:prstGeom>
          <a:effectLst>
            <a:outerShdw blurRad="635000" dist="76200" dir="2700000" algn="tl" rotWithShape="0">
              <a:prstClr val="black">
                <a:alpha val="70000"/>
              </a:prstClr>
            </a:outerShdw>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9905"/>
          <a:stretch/>
        </p:blipFill>
        <p:spPr>
          <a:xfrm>
            <a:off x="49249" y="3220519"/>
            <a:ext cx="4084947" cy="2975692"/>
          </a:xfrm>
          <a:prstGeom prst="rect">
            <a:avLst/>
          </a:prstGeom>
          <a:effectLst>
            <a:outerShdw blurRad="635000" dist="76200" dir="2700000" algn="tl" rotWithShape="0">
              <a:prstClr val="black">
                <a:alpha val="70000"/>
              </a:prstClr>
            </a:outerShdw>
          </a:effectLst>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b="8932"/>
          <a:stretch/>
        </p:blipFill>
        <p:spPr>
          <a:xfrm>
            <a:off x="2082133" y="3690270"/>
            <a:ext cx="4104125" cy="2917487"/>
          </a:xfrm>
          <a:prstGeom prst="rect">
            <a:avLst/>
          </a:prstGeom>
          <a:effectLst>
            <a:outerShdw blurRad="635000" dist="76200" dir="2700000" algn="tl" rotWithShape="0">
              <a:prstClr val="black">
                <a:alpha val="70000"/>
              </a:prstClr>
            </a:outerShdw>
          </a:effectLst>
        </p:spPr>
      </p:pic>
      <p:pic>
        <p:nvPicPr>
          <p:cNvPr id="4" name="Picture 3"/>
          <p:cNvPicPr>
            <a:picLocks noChangeAspect="1"/>
          </p:cNvPicPr>
          <p:nvPr/>
        </p:nvPicPr>
        <p:blipFill rotWithShape="1">
          <a:blip r:embed="rId7"/>
          <a:srcRect l="4606" t="9622" r="52368" b="18667"/>
          <a:stretch/>
        </p:blipFill>
        <p:spPr>
          <a:xfrm>
            <a:off x="7534503" y="1644009"/>
            <a:ext cx="4379496" cy="2919664"/>
          </a:xfrm>
          <a:prstGeom prst="rect">
            <a:avLst/>
          </a:prstGeom>
        </p:spPr>
      </p:pic>
      <p:pic>
        <p:nvPicPr>
          <p:cNvPr id="10" name="Picture 9"/>
          <p:cNvPicPr>
            <a:picLocks noChangeAspect="1"/>
          </p:cNvPicPr>
          <p:nvPr/>
        </p:nvPicPr>
        <p:blipFill rotWithShape="1">
          <a:blip r:embed="rId8"/>
          <a:srcRect t="9687" r="52321" b="35953"/>
          <a:stretch/>
        </p:blipFill>
        <p:spPr>
          <a:xfrm>
            <a:off x="4509875" y="3898680"/>
            <a:ext cx="6323555" cy="2883868"/>
          </a:xfrm>
          <a:prstGeom prst="rect">
            <a:avLst/>
          </a:prstGeom>
        </p:spPr>
      </p:pic>
      <p:sp>
        <p:nvSpPr>
          <p:cNvPr id="12" name="Rectangle 11"/>
          <p:cNvSpPr/>
          <p:nvPr/>
        </p:nvSpPr>
        <p:spPr>
          <a:xfrm>
            <a:off x="434474" y="173801"/>
            <a:ext cx="11022654" cy="584775"/>
          </a:xfrm>
          <a:prstGeom prst="rect">
            <a:avLst/>
          </a:prstGeom>
          <a:solidFill>
            <a:schemeClr val="bg1"/>
          </a:solidFill>
        </p:spPr>
        <p:txBody>
          <a:bodyPr wrap="square">
            <a:spAutoFit/>
          </a:bodyPr>
          <a:lstStyle/>
          <a:p>
            <a:pPr algn="ctr"/>
            <a:r>
              <a:rPr lang="en-GB" sz="3200" b="1" dirty="0">
                <a:latin typeface="Calibri" panose="020F0502020204030204" pitchFamily="34" charset="0"/>
              </a:rPr>
              <a:t>Publishers providing services directly for research funders</a:t>
            </a:r>
            <a:endParaRPr lang="en-GB" sz="3200" b="1" dirty="0"/>
          </a:p>
        </p:txBody>
      </p:sp>
    </p:spTree>
    <p:extLst>
      <p:ext uri="{BB962C8B-B14F-4D97-AF65-F5344CB8AC3E}">
        <p14:creationId xmlns:p14="http://schemas.microsoft.com/office/powerpoint/2010/main" val="160164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vitek tracz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5288" b="17414"/>
          <a:stretch/>
        </p:blipFill>
        <p:spPr bwMode="auto">
          <a:xfrm>
            <a:off x="6536049" y="1066908"/>
            <a:ext cx="5296286" cy="41856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7683" y="1066908"/>
            <a:ext cx="6194674" cy="4401205"/>
          </a:xfrm>
          <a:prstGeom prst="rect">
            <a:avLst/>
          </a:prstGeom>
          <a:ln>
            <a:solidFill>
              <a:schemeClr val="accent1">
                <a:lumMod val="75000"/>
              </a:schemeClr>
            </a:solidFill>
          </a:ln>
        </p:spPr>
        <p:txBody>
          <a:bodyPr wrap="square">
            <a:spAutoFit/>
          </a:bodyPr>
          <a:lstStyle/>
          <a:p>
            <a:pPr algn="ctr" fontAlgn="base"/>
            <a:r>
              <a:rPr lang="en-GB" sz="2800" i="1" dirty="0">
                <a:solidFill>
                  <a:srgbClr val="313131"/>
                </a:solidFill>
                <a:latin typeface="+mj-lt"/>
                <a:cs typeface="Calibri" panose="020F0502020204030204" pitchFamily="34" charset="0"/>
              </a:rPr>
              <a:t>“Plan S is the boldest advance since the first days of Open Access when </a:t>
            </a:r>
            <a:r>
              <a:rPr lang="en-GB" sz="2800" i="1" dirty="0" err="1">
                <a:solidFill>
                  <a:srgbClr val="313131"/>
                </a:solidFill>
                <a:latin typeface="+mj-lt"/>
                <a:cs typeface="Calibri" panose="020F0502020204030204" pitchFamily="34" charset="0"/>
              </a:rPr>
              <a:t>BioMed</a:t>
            </a:r>
            <a:r>
              <a:rPr lang="en-GB" sz="2800" i="1" dirty="0">
                <a:solidFill>
                  <a:srgbClr val="313131"/>
                </a:solidFill>
                <a:latin typeface="+mj-lt"/>
                <a:cs typeface="Calibri" panose="020F0502020204030204" pitchFamily="34" charset="0"/>
              </a:rPr>
              <a:t> Central, the first OA publisher and PubMed Central, the OA repository were launched. </a:t>
            </a:r>
          </a:p>
          <a:p>
            <a:pPr algn="ctr" fontAlgn="base"/>
            <a:endParaRPr lang="en-GB" sz="2800" i="1" dirty="0">
              <a:solidFill>
                <a:srgbClr val="313131"/>
              </a:solidFill>
              <a:latin typeface="+mj-lt"/>
              <a:cs typeface="Calibri" panose="020F0502020204030204" pitchFamily="34" charset="0"/>
            </a:endParaRPr>
          </a:p>
          <a:p>
            <a:pPr algn="ctr" fontAlgn="base"/>
            <a:r>
              <a:rPr lang="en-GB" sz="2800" i="1" dirty="0">
                <a:solidFill>
                  <a:srgbClr val="313131"/>
                </a:solidFill>
                <a:latin typeface="+mj-lt"/>
                <a:cs typeface="Calibri" panose="020F0502020204030204" pitchFamily="34" charset="0"/>
              </a:rPr>
              <a:t>We at F1000 Group support it fully.”</a:t>
            </a:r>
          </a:p>
          <a:p>
            <a:pPr algn="ctr" fontAlgn="base"/>
            <a:endParaRPr lang="en-GB" sz="2800" dirty="0">
              <a:solidFill>
                <a:srgbClr val="313131"/>
              </a:solidFill>
              <a:cs typeface="Calibri" panose="020F0502020204030204" pitchFamily="34" charset="0"/>
            </a:endParaRPr>
          </a:p>
          <a:p>
            <a:pPr algn="ctr" fontAlgn="base"/>
            <a:r>
              <a:rPr lang="en-GB" sz="2400" b="1" dirty="0" err="1">
                <a:solidFill>
                  <a:srgbClr val="C00000"/>
                </a:solidFill>
                <a:cs typeface="Calibri" panose="020F0502020204030204" pitchFamily="34" charset="0"/>
              </a:rPr>
              <a:t>Vitek</a:t>
            </a:r>
            <a:r>
              <a:rPr lang="en-GB" sz="2400" b="1" dirty="0">
                <a:solidFill>
                  <a:srgbClr val="C00000"/>
                </a:solidFill>
                <a:cs typeface="Calibri" panose="020F0502020204030204" pitchFamily="34" charset="0"/>
              </a:rPr>
              <a:t> </a:t>
            </a:r>
            <a:r>
              <a:rPr lang="en-GB" sz="2400" b="1" dirty="0" err="1">
                <a:solidFill>
                  <a:srgbClr val="C00000"/>
                </a:solidFill>
                <a:cs typeface="Calibri" panose="020F0502020204030204" pitchFamily="34" charset="0"/>
              </a:rPr>
              <a:t>Tracz</a:t>
            </a:r>
            <a:r>
              <a:rPr lang="en-GB" sz="2400" b="1" dirty="0">
                <a:solidFill>
                  <a:srgbClr val="313131"/>
                </a:solidFill>
                <a:cs typeface="Calibri" panose="020F0502020204030204" pitchFamily="34" charset="0"/>
              </a:rPr>
              <a:t>, founder of </a:t>
            </a:r>
            <a:r>
              <a:rPr lang="en-GB" sz="2400" b="1" dirty="0" err="1">
                <a:solidFill>
                  <a:srgbClr val="313131"/>
                </a:solidFill>
                <a:cs typeface="Calibri" panose="020F0502020204030204" pitchFamily="34" charset="0"/>
              </a:rPr>
              <a:t>BioMed</a:t>
            </a:r>
            <a:r>
              <a:rPr lang="en-GB" sz="2400" b="1" dirty="0">
                <a:solidFill>
                  <a:srgbClr val="313131"/>
                </a:solidFill>
                <a:cs typeface="Calibri" panose="020F0502020204030204" pitchFamily="34" charset="0"/>
              </a:rPr>
              <a:t> Central &amp; Chairman of F1000 Group</a:t>
            </a:r>
            <a:endParaRPr lang="en-GB" sz="2400" b="0" dirty="0">
              <a:solidFill>
                <a:srgbClr val="313131"/>
              </a:solidFill>
              <a:effectLst/>
              <a:cs typeface="Calibri" panose="020F0502020204030204" pitchFamily="34" charset="0"/>
            </a:endParaRPr>
          </a:p>
        </p:txBody>
      </p:sp>
      <p:sp>
        <p:nvSpPr>
          <p:cNvPr id="5" name="Rectangle 4"/>
          <p:cNvSpPr/>
          <p:nvPr/>
        </p:nvSpPr>
        <p:spPr>
          <a:xfrm>
            <a:off x="1140718" y="117566"/>
            <a:ext cx="9805955" cy="584775"/>
          </a:xfrm>
          <a:prstGeom prst="rect">
            <a:avLst/>
          </a:prstGeom>
          <a:solidFill>
            <a:schemeClr val="bg1"/>
          </a:solidFill>
        </p:spPr>
        <p:txBody>
          <a:bodyPr wrap="square">
            <a:spAutoFit/>
          </a:bodyPr>
          <a:lstStyle/>
          <a:p>
            <a:pPr algn="ctr"/>
            <a:r>
              <a:rPr lang="en-GB" sz="3200" b="1" dirty="0"/>
              <a:t>F1000: innovator in scholarly publishing space</a:t>
            </a:r>
          </a:p>
        </p:txBody>
      </p:sp>
    </p:spTree>
    <p:extLst>
      <p:ext uri="{BB962C8B-B14F-4D97-AF65-F5344CB8AC3E}">
        <p14:creationId xmlns:p14="http://schemas.microsoft.com/office/powerpoint/2010/main" val="293014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938" t="9375" r="67813" b="52507"/>
          <a:stretch/>
        </p:blipFill>
        <p:spPr>
          <a:xfrm>
            <a:off x="520651" y="3165412"/>
            <a:ext cx="4933665" cy="2407153"/>
          </a:xfrm>
          <a:prstGeom prst="rect">
            <a:avLst/>
          </a:prstGeom>
        </p:spPr>
      </p:pic>
      <p:pic>
        <p:nvPicPr>
          <p:cNvPr id="13" name="Picture 2" descr="Image result for cancer research uk slog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147" y="1668843"/>
            <a:ext cx="3515790" cy="1353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srcRect l="5526" t="19490" r="55789" b="14063"/>
          <a:stretch/>
        </p:blipFill>
        <p:spPr>
          <a:xfrm>
            <a:off x="6260861" y="1949534"/>
            <a:ext cx="5653138" cy="3884128"/>
          </a:xfrm>
          <a:prstGeom prst="rect">
            <a:avLst/>
          </a:prstGeom>
        </p:spPr>
      </p:pic>
      <p:sp>
        <p:nvSpPr>
          <p:cNvPr id="8" name="Rectangle 7"/>
          <p:cNvSpPr/>
          <p:nvPr/>
        </p:nvSpPr>
        <p:spPr>
          <a:xfrm>
            <a:off x="288234" y="311669"/>
            <a:ext cx="12006469" cy="584775"/>
          </a:xfrm>
          <a:prstGeom prst="rect">
            <a:avLst/>
          </a:prstGeom>
          <a:solidFill>
            <a:schemeClr val="bg1"/>
          </a:solidFill>
        </p:spPr>
        <p:txBody>
          <a:bodyPr wrap="square">
            <a:spAutoFit/>
          </a:bodyPr>
          <a:lstStyle/>
          <a:p>
            <a:pPr algn="ctr"/>
            <a:r>
              <a:rPr lang="en-GB" sz="3200" b="1" dirty="0">
                <a:latin typeface="Calibri" panose="020F0502020204030204" pitchFamily="34" charset="0"/>
              </a:rPr>
              <a:t>Combining grant &amp; publishing peer review</a:t>
            </a:r>
            <a:endParaRPr lang="en-GB" sz="3200" b="1" dirty="0"/>
          </a:p>
        </p:txBody>
      </p:sp>
    </p:spTree>
    <p:extLst>
      <p:ext uri="{BB962C8B-B14F-4D97-AF65-F5344CB8AC3E}">
        <p14:creationId xmlns:p14="http://schemas.microsoft.com/office/powerpoint/2010/main" val="321948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56" r="5272" b="13043"/>
          <a:stretch/>
        </p:blipFill>
        <p:spPr>
          <a:xfrm>
            <a:off x="339636" y="757890"/>
            <a:ext cx="11207931" cy="5909277"/>
          </a:xfrm>
          <a:prstGeom prst="rect">
            <a:avLst/>
          </a:prstGeom>
        </p:spPr>
      </p:pic>
      <p:sp>
        <p:nvSpPr>
          <p:cNvPr id="3" name="Rectangle 2"/>
          <p:cNvSpPr/>
          <p:nvPr/>
        </p:nvSpPr>
        <p:spPr>
          <a:xfrm>
            <a:off x="79513" y="234670"/>
            <a:ext cx="11850217" cy="584775"/>
          </a:xfrm>
          <a:prstGeom prst="rect">
            <a:avLst/>
          </a:prstGeom>
          <a:solidFill>
            <a:schemeClr val="bg1"/>
          </a:solidFill>
        </p:spPr>
        <p:txBody>
          <a:bodyPr wrap="square">
            <a:spAutoFit/>
          </a:bodyPr>
          <a:lstStyle/>
          <a:p>
            <a:pPr algn="ctr"/>
            <a:r>
              <a:rPr lang="en-GB" sz="3200" b="1" dirty="0">
                <a:latin typeface="Calibri" panose="020F0502020204030204" pitchFamily="34" charset="0"/>
              </a:rPr>
              <a:t>Active support for engagement in outputs</a:t>
            </a:r>
            <a:endParaRPr lang="en-GB" sz="3200" b="1" dirty="0"/>
          </a:p>
        </p:txBody>
      </p:sp>
    </p:spTree>
    <p:extLst>
      <p:ext uri="{BB962C8B-B14F-4D97-AF65-F5344CB8AC3E}">
        <p14:creationId xmlns:p14="http://schemas.microsoft.com/office/powerpoint/2010/main" val="3497681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7D5B756-0F8B-C640-9598-7DC6ADDDE71B}"/>
              </a:ext>
            </a:extLst>
          </p:cNvPr>
          <p:cNvSpPr>
            <a:spLocks noGrp="1"/>
          </p:cNvSpPr>
          <p:nvPr>
            <p:ph type="body" sz="quarter" idx="10"/>
          </p:nvPr>
        </p:nvSpPr>
        <p:spPr>
          <a:xfrm>
            <a:off x="1775293" y="4165973"/>
            <a:ext cx="10612437" cy="890474"/>
          </a:xfrm>
        </p:spPr>
        <p:txBody>
          <a:bodyPr/>
          <a:lstStyle/>
          <a:p>
            <a:r>
              <a:rPr lang="en-US" sz="2400" b="1" dirty="0"/>
              <a:t>Rethinking how research is shared (‘published’) </a:t>
            </a:r>
          </a:p>
          <a:p>
            <a:pPr marL="514350" indent="-514350">
              <a:buAutoNum type="alphaLcParenBoth"/>
            </a:pPr>
            <a:r>
              <a:rPr lang="en-US" sz="2400" b="1" dirty="0"/>
              <a:t>new models emerging</a:t>
            </a:r>
          </a:p>
          <a:p>
            <a:pPr marL="514350" indent="-514350">
              <a:buAutoNum type="alphaLcParenBoth"/>
            </a:pPr>
            <a:r>
              <a:rPr lang="en-US" sz="2400" b="1" dirty="0"/>
              <a:t> meta-data &amp; digital footprint</a:t>
            </a:r>
          </a:p>
        </p:txBody>
      </p:sp>
    </p:spTree>
    <p:extLst>
      <p:ext uri="{BB962C8B-B14F-4D97-AF65-F5344CB8AC3E}">
        <p14:creationId xmlns:p14="http://schemas.microsoft.com/office/powerpoint/2010/main" val="118738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53" t="9375" r="51804" b="24470"/>
          <a:stretch/>
        </p:blipFill>
        <p:spPr>
          <a:xfrm>
            <a:off x="883320" y="404037"/>
            <a:ext cx="9754367" cy="5363880"/>
          </a:xfrm>
          <a:prstGeom prst="rect">
            <a:avLst/>
          </a:prstGeom>
        </p:spPr>
      </p:pic>
      <p:pic>
        <p:nvPicPr>
          <p:cNvPr id="5" name="Picture 4"/>
          <p:cNvPicPr>
            <a:picLocks noChangeAspect="1"/>
          </p:cNvPicPr>
          <p:nvPr/>
        </p:nvPicPr>
        <p:blipFill rotWithShape="1">
          <a:blip r:embed="rId4"/>
          <a:srcRect l="6630" t="31590" r="77175" b="39072"/>
          <a:stretch/>
        </p:blipFill>
        <p:spPr>
          <a:xfrm>
            <a:off x="11017268" y="28480"/>
            <a:ext cx="1005631" cy="751114"/>
          </a:xfrm>
          <a:prstGeom prst="rect">
            <a:avLst/>
          </a:prstGeom>
        </p:spPr>
      </p:pic>
      <p:pic>
        <p:nvPicPr>
          <p:cNvPr id="6" name="Picture 2" descr="ORCI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7242" y="3149265"/>
            <a:ext cx="13335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Image result for datacit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940" y="1155199"/>
            <a:ext cx="1476105" cy="4845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Image result for code ocean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3080" y="2053108"/>
            <a:ext cx="1121824" cy="64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116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452" t="15307" r="69135" b="15041"/>
          <a:stretch/>
        </p:blipFill>
        <p:spPr>
          <a:xfrm>
            <a:off x="169730" y="1272623"/>
            <a:ext cx="5163312" cy="5062863"/>
          </a:xfrm>
          <a:prstGeom prst="rect">
            <a:avLst/>
          </a:prstGeom>
        </p:spPr>
      </p:pic>
      <p:grpSp>
        <p:nvGrpSpPr>
          <p:cNvPr id="7" name="Group 6"/>
          <p:cNvGrpSpPr/>
          <p:nvPr/>
        </p:nvGrpSpPr>
        <p:grpSpPr>
          <a:xfrm>
            <a:off x="5178065" y="1272623"/>
            <a:ext cx="6820505" cy="5162015"/>
            <a:chOff x="444623" y="82465"/>
            <a:chExt cx="9136105" cy="6750089"/>
          </a:xfrm>
        </p:grpSpPr>
        <p:pic>
          <p:nvPicPr>
            <p:cNvPr id="5" name="Picture 4"/>
            <p:cNvPicPr>
              <a:picLocks noChangeAspect="1"/>
            </p:cNvPicPr>
            <p:nvPr/>
          </p:nvPicPr>
          <p:blipFill rotWithShape="1">
            <a:blip r:embed="rId4"/>
            <a:srcRect l="5037" t="9073" r="55337" b="14248"/>
            <a:stretch/>
          </p:blipFill>
          <p:spPr>
            <a:xfrm>
              <a:off x="859808" y="82465"/>
              <a:ext cx="8720920" cy="6750089"/>
            </a:xfrm>
            <a:prstGeom prst="rect">
              <a:avLst/>
            </a:prstGeom>
          </p:spPr>
        </p:pic>
        <p:sp>
          <p:nvSpPr>
            <p:cNvPr id="6" name="Oval 5"/>
            <p:cNvSpPr/>
            <p:nvPr/>
          </p:nvSpPr>
          <p:spPr>
            <a:xfrm>
              <a:off x="444623" y="3357351"/>
              <a:ext cx="3357351" cy="347520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p:cNvSpPr/>
          <p:nvPr/>
        </p:nvSpPr>
        <p:spPr>
          <a:xfrm>
            <a:off x="783771" y="293410"/>
            <a:ext cx="11038883" cy="584775"/>
          </a:xfrm>
          <a:prstGeom prst="rect">
            <a:avLst/>
          </a:prstGeom>
          <a:solidFill>
            <a:schemeClr val="bg1"/>
          </a:solidFill>
        </p:spPr>
        <p:txBody>
          <a:bodyPr wrap="square">
            <a:spAutoFit/>
          </a:bodyPr>
          <a:lstStyle/>
          <a:p>
            <a:pPr algn="ctr"/>
            <a:r>
              <a:rPr lang="en-GB" sz="3200" b="1" dirty="0"/>
              <a:t>From static ‘authorship’ to recognition of </a:t>
            </a:r>
            <a:r>
              <a:rPr lang="en-GB" sz="3200" b="1" i="1" dirty="0"/>
              <a:t>contribution</a:t>
            </a:r>
          </a:p>
        </p:txBody>
      </p:sp>
    </p:spTree>
    <p:extLst>
      <p:ext uri="{BB962C8B-B14F-4D97-AF65-F5344CB8AC3E}">
        <p14:creationId xmlns:p14="http://schemas.microsoft.com/office/powerpoint/2010/main" val="580688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34088" y="898217"/>
            <a:ext cx="6003016" cy="1384995"/>
          </a:xfrm>
          <a:prstGeom prst="rect">
            <a:avLst/>
          </a:prstGeom>
        </p:spPr>
        <p:txBody>
          <a:bodyPr wrap="square">
            <a:spAutoFit/>
          </a:bodyPr>
          <a:lstStyle/>
          <a:p>
            <a:pPr algn="r"/>
            <a:r>
              <a:rPr lang="en-GB" sz="2800" b="1" i="1" dirty="0">
                <a:latin typeface="Calibri" panose="020F0502020204030204" pitchFamily="34" charset="0"/>
              </a:rPr>
              <a:t>Review activity  with trackable &amp; persistent DOIs &amp; linked to ORCID &amp; </a:t>
            </a:r>
            <a:r>
              <a:rPr lang="en-GB" sz="2800" b="1" i="1" dirty="0" err="1">
                <a:latin typeface="Calibri" panose="020F0502020204030204" pitchFamily="34" charset="0"/>
              </a:rPr>
              <a:t>Crossref</a:t>
            </a:r>
            <a:r>
              <a:rPr lang="en-GB" sz="2800" b="1" i="1" dirty="0">
                <a:latin typeface="Calibri" panose="020F0502020204030204" pitchFamily="34" charset="0"/>
              </a:rPr>
              <a:t> metadata</a:t>
            </a:r>
            <a:endParaRPr lang="en-GB" sz="2800" b="1" i="1" dirty="0"/>
          </a:p>
        </p:txBody>
      </p:sp>
      <p:pic>
        <p:nvPicPr>
          <p:cNvPr id="6" name="Picture 5"/>
          <p:cNvPicPr>
            <a:picLocks noChangeAspect="1"/>
          </p:cNvPicPr>
          <p:nvPr/>
        </p:nvPicPr>
        <p:blipFill rotWithShape="1">
          <a:blip r:embed="rId3"/>
          <a:srcRect t="23616" r="51036" b="22646"/>
          <a:stretch/>
        </p:blipFill>
        <p:spPr>
          <a:xfrm>
            <a:off x="449061" y="3731535"/>
            <a:ext cx="6639801" cy="2914902"/>
          </a:xfrm>
          <a:prstGeom prst="rect">
            <a:avLst/>
          </a:prstGeom>
        </p:spPr>
      </p:pic>
      <p:pic>
        <p:nvPicPr>
          <p:cNvPr id="7" name="Picture 6"/>
          <p:cNvPicPr>
            <a:picLocks noChangeAspect="1"/>
          </p:cNvPicPr>
          <p:nvPr/>
        </p:nvPicPr>
        <p:blipFill rotWithShape="1">
          <a:blip r:embed="rId4"/>
          <a:srcRect l="2885" t="10336" r="53413" b="40264"/>
          <a:stretch/>
        </p:blipFill>
        <p:spPr>
          <a:xfrm>
            <a:off x="449061" y="850973"/>
            <a:ext cx="6096774" cy="2756628"/>
          </a:xfrm>
          <a:prstGeom prst="rect">
            <a:avLst/>
          </a:prstGeom>
        </p:spPr>
      </p:pic>
      <p:pic>
        <p:nvPicPr>
          <p:cNvPr id="8" name="Picture 7"/>
          <p:cNvPicPr>
            <a:picLocks noChangeAspect="1"/>
          </p:cNvPicPr>
          <p:nvPr/>
        </p:nvPicPr>
        <p:blipFill rotWithShape="1">
          <a:blip r:embed="rId5"/>
          <a:srcRect l="2036" t="9687" r="51036" b="42133"/>
          <a:stretch/>
        </p:blipFill>
        <p:spPr>
          <a:xfrm>
            <a:off x="5608302" y="2687386"/>
            <a:ext cx="6310797" cy="2591647"/>
          </a:xfrm>
          <a:prstGeom prst="rect">
            <a:avLst/>
          </a:prstGeom>
        </p:spPr>
      </p:pic>
      <p:sp>
        <p:nvSpPr>
          <p:cNvPr id="9" name="Rectangle 8">
            <a:extLst>
              <a:ext uri="{FF2B5EF4-FFF2-40B4-BE49-F238E27FC236}">
                <a16:creationId xmlns="" xmlns:a16="http://schemas.microsoft.com/office/drawing/2014/main" id="{FD816DF0-AC1B-4051-918F-A276FE812A73}"/>
              </a:ext>
            </a:extLst>
          </p:cNvPr>
          <p:cNvSpPr/>
          <p:nvPr/>
        </p:nvSpPr>
        <p:spPr>
          <a:xfrm>
            <a:off x="1399903" y="142264"/>
            <a:ext cx="9392194" cy="584775"/>
          </a:xfrm>
          <a:prstGeom prst="rect">
            <a:avLst/>
          </a:prstGeom>
          <a:solidFill>
            <a:schemeClr val="bg1"/>
          </a:solidFill>
        </p:spPr>
        <p:txBody>
          <a:bodyPr wrap="square">
            <a:spAutoFit/>
          </a:bodyPr>
          <a:lstStyle/>
          <a:p>
            <a:pPr algn="ctr"/>
            <a:r>
              <a:rPr lang="en-GB" sz="3200" b="1" dirty="0"/>
              <a:t>Recognition of peer review activity</a:t>
            </a:r>
            <a:endParaRPr lang="en-GB" sz="3200" b="1" i="1" dirty="0"/>
          </a:p>
        </p:txBody>
      </p:sp>
    </p:spTree>
    <p:extLst>
      <p:ext uri="{BB962C8B-B14F-4D97-AF65-F5344CB8AC3E}">
        <p14:creationId xmlns:p14="http://schemas.microsoft.com/office/powerpoint/2010/main" val="975162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18970E-6C2A-48D2-8ABE-74D1F93E04D9}"/>
              </a:ext>
            </a:extLst>
          </p:cNvPr>
          <p:cNvSpPr>
            <a:spLocks noGrp="1"/>
          </p:cNvSpPr>
          <p:nvPr>
            <p:ph type="title"/>
          </p:nvPr>
        </p:nvSpPr>
        <p:spPr/>
        <p:txBody>
          <a:bodyPr>
            <a:normAutofit/>
          </a:bodyPr>
          <a:lstStyle/>
          <a:p>
            <a:pPr algn="ctr"/>
            <a:r>
              <a:rPr lang="en-GB" sz="3200" b="1" dirty="0">
                <a:solidFill>
                  <a:schemeClr val="tx1"/>
                </a:solidFill>
              </a:rPr>
              <a:t>Range of outputs and associated metrics</a:t>
            </a:r>
          </a:p>
        </p:txBody>
      </p:sp>
      <p:pic>
        <p:nvPicPr>
          <p:cNvPr id="3" name="Picture 2">
            <a:extLst>
              <a:ext uri="{FF2B5EF4-FFF2-40B4-BE49-F238E27FC236}">
                <a16:creationId xmlns="" xmlns:a16="http://schemas.microsoft.com/office/drawing/2014/main" id="{4582DA29-233B-4F91-A9C7-3F48057F54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373" y="914401"/>
            <a:ext cx="10096500" cy="5424656"/>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 xmlns:a16="http://schemas.microsoft.com/office/drawing/2014/main" id="{FFF3D36C-D185-464A-9588-7A30F772EE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5026" y="937780"/>
            <a:ext cx="3066194" cy="4134716"/>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 xmlns:a16="http://schemas.microsoft.com/office/drawing/2014/main" id="{5B001D78-049A-4C4A-8B14-2AF768193D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64356" y="940713"/>
            <a:ext cx="3443271" cy="51435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 xmlns:a16="http://schemas.microsoft.com/office/drawing/2014/main" id="{A3B3DF7B-B3DC-4CCF-A548-478F0653AD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6700" y="3653307"/>
            <a:ext cx="6036681" cy="3065619"/>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60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D58409B4-7247-486A-B5EC-337BBDEE9D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183" y="1103353"/>
            <a:ext cx="4321334" cy="3959375"/>
          </a:xfrm>
          <a:prstGeom prst="rect">
            <a:avLst/>
          </a:prstGeom>
          <a:ln>
            <a:noFill/>
          </a:ln>
          <a:effectLst>
            <a:outerShdw blurRad="127000" dist="38100" dir="5400000" algn="t" rotWithShape="0">
              <a:prstClr val="black">
                <a:alpha val="40000"/>
              </a:prstClr>
            </a:outerShdw>
          </a:effectLst>
        </p:spPr>
      </p:pic>
      <p:sp>
        <p:nvSpPr>
          <p:cNvPr id="2" name="Title 1">
            <a:extLst>
              <a:ext uri="{FF2B5EF4-FFF2-40B4-BE49-F238E27FC236}">
                <a16:creationId xmlns="" xmlns:a16="http://schemas.microsoft.com/office/drawing/2014/main" id="{13A9DF71-35E9-4160-A641-54BCBBA0CCEF}"/>
              </a:ext>
            </a:extLst>
          </p:cNvPr>
          <p:cNvSpPr>
            <a:spLocks noGrp="1"/>
          </p:cNvSpPr>
          <p:nvPr>
            <p:ph type="title"/>
          </p:nvPr>
        </p:nvSpPr>
        <p:spPr/>
        <p:txBody>
          <a:bodyPr>
            <a:normAutofit fontScale="90000"/>
          </a:bodyPr>
          <a:lstStyle/>
          <a:p>
            <a:pPr algn="ctr"/>
            <a:r>
              <a:rPr lang="en-GB" sz="3200" b="1" dirty="0">
                <a:solidFill>
                  <a:schemeClr val="tx1"/>
                </a:solidFill>
              </a:rPr>
              <a:t>Indicators of ‘quality’ &amp; value - &amp; to support discoverability</a:t>
            </a:r>
          </a:p>
        </p:txBody>
      </p:sp>
      <p:sp>
        <p:nvSpPr>
          <p:cNvPr id="7" name="Content Placeholder 4">
            <a:extLst>
              <a:ext uri="{FF2B5EF4-FFF2-40B4-BE49-F238E27FC236}">
                <a16:creationId xmlns="" xmlns:a16="http://schemas.microsoft.com/office/drawing/2014/main" id="{92B538DE-BEE8-4648-8E91-5BAF6AF45B37}"/>
              </a:ext>
            </a:extLst>
          </p:cNvPr>
          <p:cNvSpPr txBox="1">
            <a:spLocks/>
          </p:cNvSpPr>
          <p:nvPr/>
        </p:nvSpPr>
        <p:spPr>
          <a:xfrm>
            <a:off x="7535686" y="1332010"/>
            <a:ext cx="4459090" cy="4193980"/>
          </a:xfrm>
          <a:prstGeom prst="rect">
            <a:avLst/>
          </a:prstGeom>
        </p:spPr>
        <p:txBody>
          <a:bodyPr>
            <a:noAutofit/>
          </a:bodyPr>
          <a:lstStyle>
            <a:lvl1pPr marL="0" indent="0" algn="l" defTabSz="914400" rtl="0" eaLnBrk="1" latinLnBrk="0" hangingPunct="1">
              <a:lnSpc>
                <a:spcPct val="100000"/>
              </a:lnSpc>
              <a:spcBef>
                <a:spcPts val="0"/>
              </a:spcBef>
              <a:spcAft>
                <a:spcPts val="1800"/>
              </a:spcAft>
              <a:buFont typeface="Arial"/>
              <a:buNone/>
              <a:defRPr sz="2400" kern="1200">
                <a:solidFill>
                  <a:schemeClr val="tx2"/>
                </a:solidFill>
                <a:latin typeface="Arial" charset="0"/>
                <a:ea typeface="Arial" charset="0"/>
                <a:cs typeface="Arial" charset="0"/>
              </a:defRPr>
            </a:lvl1pPr>
            <a:lvl2pPr marL="230400" indent="-228600" algn="l" defTabSz="914400" rtl="0" eaLnBrk="1" latinLnBrk="0" hangingPunct="1">
              <a:lnSpc>
                <a:spcPct val="100000"/>
              </a:lnSpc>
              <a:spcBef>
                <a:spcPts val="0"/>
              </a:spcBef>
              <a:spcAft>
                <a:spcPts val="1800"/>
              </a:spcAft>
              <a:buFontTx/>
              <a:buBlip>
                <a:blip r:embed="rId3"/>
              </a:buBlip>
              <a:defRPr sz="2400" kern="1200">
                <a:solidFill>
                  <a:schemeClr val="tx2"/>
                </a:solidFill>
                <a:latin typeface="Arial" charset="0"/>
                <a:ea typeface="Arial" charset="0"/>
                <a:cs typeface="Arial" charset="0"/>
              </a:defRPr>
            </a:lvl2pPr>
            <a:lvl3pPr marL="684000" indent="-228600" algn="l" defTabSz="914400" rtl="0" eaLnBrk="1" latinLnBrk="0" hangingPunct="1">
              <a:lnSpc>
                <a:spcPct val="100000"/>
              </a:lnSpc>
              <a:spcBef>
                <a:spcPts val="0"/>
              </a:spcBef>
              <a:spcAft>
                <a:spcPts val="1800"/>
              </a:spcAft>
              <a:buFont typeface="Wingdings" pitchFamily="2" charset="2"/>
              <a:buChar char="§"/>
              <a:defRPr sz="2400" kern="1200">
                <a:solidFill>
                  <a:schemeClr val="accent5"/>
                </a:solidFill>
                <a:latin typeface="Arial" charset="0"/>
                <a:ea typeface="Arial" charset="0"/>
                <a:cs typeface="Arial" charset="0"/>
              </a:defRPr>
            </a:lvl3pPr>
            <a:lvl4pPr marL="1152000" indent="-228600" algn="l" defTabSz="914400" rtl="0" eaLnBrk="1" latinLnBrk="0" hangingPunct="1">
              <a:lnSpc>
                <a:spcPct val="100000"/>
              </a:lnSpc>
              <a:spcBef>
                <a:spcPts val="0"/>
              </a:spcBef>
              <a:spcAft>
                <a:spcPts val="1800"/>
              </a:spcAft>
              <a:buFont typeface="Wingdings" pitchFamily="2" charset="2"/>
              <a:buChar char="§"/>
              <a:defRPr sz="2000" kern="1200">
                <a:solidFill>
                  <a:schemeClr val="tx2"/>
                </a:solidFill>
                <a:latin typeface="Arial" charset="0"/>
                <a:ea typeface="Arial" charset="0"/>
                <a:cs typeface="Arial" charset="0"/>
              </a:defRPr>
            </a:lvl4pPr>
            <a:lvl5pPr marL="2057400" indent="-228600" algn="l" defTabSz="914400" rtl="0" eaLnBrk="1" latinLnBrk="0" hangingPunct="1">
              <a:lnSpc>
                <a:spcPct val="100000"/>
              </a:lnSpc>
              <a:spcBef>
                <a:spcPts val="500"/>
              </a:spcBef>
              <a:spcAft>
                <a:spcPts val="1800"/>
              </a:spcAft>
              <a:buFont typeface="Wingdings" pitchFamily="2" charset="2"/>
              <a:buChar char="§"/>
              <a:defRPr sz="200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spcAft>
                <a:spcPts val="900"/>
              </a:spcAft>
            </a:pPr>
            <a:r>
              <a:rPr lang="en-GB" dirty="0"/>
              <a:t>Publishing outlet credentials:</a:t>
            </a:r>
          </a:p>
          <a:p>
            <a:pPr lvl="2">
              <a:spcAft>
                <a:spcPts val="900"/>
              </a:spcAft>
            </a:pPr>
            <a:r>
              <a:rPr lang="en-GB" sz="1800" b="1" dirty="0"/>
              <a:t>descriptors of checks on content </a:t>
            </a:r>
            <a:r>
              <a:rPr lang="en-GB" sz="1800" dirty="0"/>
              <a:t>(e.g. </a:t>
            </a:r>
            <a:r>
              <a:rPr lang="en-GB" sz="1800" dirty="0" err="1"/>
              <a:t>plagiarism,ethics</a:t>
            </a:r>
            <a:r>
              <a:rPr lang="en-GB" sz="1800" dirty="0"/>
              <a:t>) </a:t>
            </a:r>
          </a:p>
          <a:p>
            <a:pPr lvl="2">
              <a:spcAft>
                <a:spcPts val="900"/>
              </a:spcAft>
            </a:pPr>
            <a:r>
              <a:rPr lang="en-GB" sz="1800" b="1" dirty="0"/>
              <a:t>expert peer review</a:t>
            </a:r>
            <a:endParaRPr lang="en-GB" sz="1800" dirty="0"/>
          </a:p>
          <a:p>
            <a:pPr lvl="1">
              <a:spcAft>
                <a:spcPts val="900"/>
              </a:spcAft>
            </a:pPr>
            <a:r>
              <a:rPr lang="en-GB" dirty="0"/>
              <a:t>‘basket’ of indicators (metrics) used responsibly:</a:t>
            </a:r>
          </a:p>
          <a:p>
            <a:pPr lvl="2">
              <a:spcAft>
                <a:spcPts val="900"/>
              </a:spcAft>
            </a:pPr>
            <a:r>
              <a:rPr lang="en-GB" sz="1800" b="1" dirty="0"/>
              <a:t>Reach</a:t>
            </a:r>
          </a:p>
          <a:p>
            <a:pPr lvl="2">
              <a:spcAft>
                <a:spcPts val="900"/>
              </a:spcAft>
            </a:pPr>
            <a:r>
              <a:rPr lang="en-GB" sz="1800" b="1" dirty="0"/>
              <a:t>Attention </a:t>
            </a:r>
            <a:r>
              <a:rPr lang="en-GB" sz="1800" dirty="0"/>
              <a:t>(‘talked about’)</a:t>
            </a:r>
          </a:p>
          <a:p>
            <a:pPr lvl="2">
              <a:spcAft>
                <a:spcPts val="900"/>
              </a:spcAft>
            </a:pPr>
            <a:r>
              <a:rPr lang="en-GB" sz="1800" b="1" dirty="0"/>
              <a:t>Use </a:t>
            </a:r>
            <a:r>
              <a:rPr lang="en-GB" sz="1800" dirty="0"/>
              <a:t>(including citation)</a:t>
            </a:r>
          </a:p>
          <a:p>
            <a:pPr lvl="2">
              <a:spcAft>
                <a:spcPts val="900"/>
              </a:spcAft>
            </a:pPr>
            <a:r>
              <a:rPr lang="en-GB" sz="1800" b="1" dirty="0"/>
              <a:t>Expert recommended </a:t>
            </a:r>
            <a:r>
              <a:rPr lang="en-GB" sz="1800" dirty="0"/>
              <a:t>(e.g. F1000Prime, </a:t>
            </a:r>
            <a:r>
              <a:rPr lang="en-GB" sz="1800" dirty="0" err="1"/>
              <a:t>PreLights</a:t>
            </a:r>
            <a:r>
              <a:rPr lang="en-GB" sz="1800" dirty="0"/>
              <a:t>, </a:t>
            </a:r>
            <a:r>
              <a:rPr lang="en-GB" sz="1800" dirty="0" err="1"/>
              <a:t>PreReview</a:t>
            </a:r>
            <a:r>
              <a:rPr lang="en-GB" sz="1800" dirty="0"/>
              <a:t>)</a:t>
            </a:r>
          </a:p>
        </p:txBody>
      </p:sp>
      <p:pic>
        <p:nvPicPr>
          <p:cNvPr id="8" name="Picture 7">
            <a:extLst>
              <a:ext uri="{FF2B5EF4-FFF2-40B4-BE49-F238E27FC236}">
                <a16:creationId xmlns="" xmlns:a16="http://schemas.microsoft.com/office/drawing/2014/main" id="{C2AAEA20-F1DA-4650-BBF5-E64CC8F482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8891" y="3083040"/>
            <a:ext cx="4603184" cy="313340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 xmlns:a16="http://schemas.microsoft.com/office/drawing/2014/main" id="{320EB2D9-D688-4861-9171-70366C4301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4592" y="2305050"/>
            <a:ext cx="3644835" cy="419398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60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C9941DB-E760-4BB1-9362-769C9A99DFC4}"/>
              </a:ext>
            </a:extLst>
          </p:cNvPr>
          <p:cNvSpPr>
            <a:spLocks noGrp="1"/>
          </p:cNvSpPr>
          <p:nvPr>
            <p:ph type="title"/>
          </p:nvPr>
        </p:nvSpPr>
        <p:spPr>
          <a:xfrm>
            <a:off x="515938" y="123986"/>
            <a:ext cx="11440418" cy="886968"/>
          </a:xfrm>
        </p:spPr>
        <p:txBody>
          <a:bodyPr/>
          <a:lstStyle/>
          <a:p>
            <a:pPr algn="ctr"/>
            <a:r>
              <a:rPr lang="en-GB" sz="3200" b="1" dirty="0">
                <a:solidFill>
                  <a:schemeClr val="tx1"/>
                </a:solidFill>
                <a:latin typeface="+mn-lt"/>
              </a:rPr>
              <a:t>Build the evidence base: </a:t>
            </a:r>
            <a:r>
              <a:rPr lang="en-GB" sz="3200" b="1" i="1" dirty="0">
                <a:solidFill>
                  <a:schemeClr val="tx1"/>
                </a:solidFill>
                <a:latin typeface="+mn-lt"/>
              </a:rPr>
              <a:t>robust research on research</a:t>
            </a:r>
          </a:p>
        </p:txBody>
      </p:sp>
      <p:sp>
        <p:nvSpPr>
          <p:cNvPr id="5" name="TextBox 4"/>
          <p:cNvSpPr txBox="1"/>
          <p:nvPr/>
        </p:nvSpPr>
        <p:spPr>
          <a:xfrm>
            <a:off x="7254910" y="1369429"/>
            <a:ext cx="4848858" cy="4154984"/>
          </a:xfrm>
          <a:prstGeom prst="rect">
            <a:avLst/>
          </a:prstGeom>
          <a:noFill/>
        </p:spPr>
        <p:txBody>
          <a:bodyPr wrap="square" rtlCol="0">
            <a:spAutoFit/>
          </a:bodyPr>
          <a:lstStyle/>
          <a:p>
            <a:pPr algn="ctr"/>
            <a:r>
              <a:rPr lang="en-GB" sz="3200" b="1" dirty="0">
                <a:latin typeface="Calibri" panose="020F0502020204030204" pitchFamily="34" charset="0"/>
                <a:cs typeface="Calibri" panose="020F0502020204030204" pitchFamily="34" charset="0"/>
              </a:rPr>
              <a:t>“Science remains the key driver of human progress, yet we have little evidence on how to best fund science and incentivize high-quality work.”</a:t>
            </a:r>
          </a:p>
          <a:p>
            <a:pPr algn="ctr"/>
            <a:endParaRPr lang="en-GB" sz="3200" dirty="0">
              <a:latin typeface="Calibri" panose="020F0502020204030204" pitchFamily="34" charset="0"/>
              <a:cs typeface="Calibri" panose="020F0502020204030204" pitchFamily="34" charset="0"/>
            </a:endParaRPr>
          </a:p>
          <a:p>
            <a:pPr algn="r"/>
            <a:r>
              <a:rPr lang="en-GB" sz="2000" b="1" dirty="0">
                <a:solidFill>
                  <a:srgbClr val="C00000"/>
                </a:solidFill>
                <a:latin typeface="Calibri" panose="020F0502020204030204" pitchFamily="34" charset="0"/>
                <a:cs typeface="Calibri" panose="020F0502020204030204" pitchFamily="34" charset="0"/>
              </a:rPr>
              <a:t>John Ioannides (2018</a:t>
            </a:r>
            <a:r>
              <a:rPr lang="en-GB" sz="2000" b="1" dirty="0">
                <a:latin typeface="Calibri" panose="020F0502020204030204" pitchFamily="34" charset="0"/>
                <a:cs typeface="Calibri" panose="020F0502020204030204" pitchFamily="34" charset="0"/>
              </a:rPr>
              <a:t>), Professor of Medicine &amp; Health Policy</a:t>
            </a:r>
          </a:p>
        </p:txBody>
      </p:sp>
      <p:pic>
        <p:nvPicPr>
          <p:cNvPr id="6" name="Picture 2" descr="Image result for john ioannidis plos"/>
          <p:cNvPicPr>
            <a:picLocks noChangeAspect="1" noChangeArrowheads="1"/>
          </p:cNvPicPr>
          <p:nvPr/>
        </p:nvPicPr>
        <p:blipFill rotWithShape="1">
          <a:blip r:embed="rId3">
            <a:extLst>
              <a:ext uri="{28A0092B-C50C-407E-A947-70E740481C1C}">
                <a14:useLocalDpi xmlns:a14="http://schemas.microsoft.com/office/drawing/2010/main" val="0"/>
              </a:ext>
            </a:extLst>
          </a:blip>
          <a:srcRect l="16486" r="10266"/>
          <a:stretch/>
        </p:blipFill>
        <p:spPr bwMode="auto">
          <a:xfrm>
            <a:off x="777165" y="1044638"/>
            <a:ext cx="6256422" cy="480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128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7533" t="35439" r="24013" b="21018"/>
          <a:stretch/>
        </p:blipFill>
        <p:spPr>
          <a:xfrm>
            <a:off x="7712243" y="1010954"/>
            <a:ext cx="4006514" cy="5317657"/>
          </a:xfrm>
          <a:prstGeom prst="rect">
            <a:avLst/>
          </a:prstGeom>
        </p:spPr>
      </p:pic>
      <p:pic>
        <p:nvPicPr>
          <p:cNvPr id="3" name="Picture 2"/>
          <p:cNvPicPr>
            <a:picLocks noChangeAspect="1"/>
          </p:cNvPicPr>
          <p:nvPr/>
        </p:nvPicPr>
        <p:blipFill rotWithShape="1">
          <a:blip r:embed="rId4"/>
          <a:srcRect l="22697" t="11404" r="22533" b="16842"/>
          <a:stretch/>
        </p:blipFill>
        <p:spPr>
          <a:xfrm>
            <a:off x="515939" y="1010954"/>
            <a:ext cx="7196304" cy="5303222"/>
          </a:xfrm>
          <a:prstGeom prst="rect">
            <a:avLst/>
          </a:prstGeom>
        </p:spPr>
      </p:pic>
      <p:sp>
        <p:nvSpPr>
          <p:cNvPr id="4" name="Title 3">
            <a:extLst>
              <a:ext uri="{FF2B5EF4-FFF2-40B4-BE49-F238E27FC236}">
                <a16:creationId xmlns="" xmlns:a16="http://schemas.microsoft.com/office/drawing/2014/main" id="{5C9941DB-E760-4BB1-9362-769C9A99DFC4}"/>
              </a:ext>
            </a:extLst>
          </p:cNvPr>
          <p:cNvSpPr>
            <a:spLocks noGrp="1"/>
          </p:cNvSpPr>
          <p:nvPr>
            <p:ph type="title"/>
          </p:nvPr>
        </p:nvSpPr>
        <p:spPr>
          <a:xfrm>
            <a:off x="515938" y="100224"/>
            <a:ext cx="11440418" cy="886968"/>
          </a:xfrm>
        </p:spPr>
        <p:txBody>
          <a:bodyPr>
            <a:normAutofit/>
          </a:bodyPr>
          <a:lstStyle/>
          <a:p>
            <a:pPr algn="ctr"/>
            <a:r>
              <a:rPr lang="en-GB" sz="3200" b="1" dirty="0">
                <a:solidFill>
                  <a:schemeClr val="tx1"/>
                </a:solidFill>
                <a:latin typeface="+mn-lt"/>
              </a:rPr>
              <a:t>F1000Research Science Policy Research gateway </a:t>
            </a:r>
          </a:p>
        </p:txBody>
      </p:sp>
    </p:spTree>
    <p:extLst>
      <p:ext uri="{BB962C8B-B14F-4D97-AF65-F5344CB8AC3E}">
        <p14:creationId xmlns:p14="http://schemas.microsoft.com/office/powerpoint/2010/main" val="3381885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a:extLst>
              <a:ext uri="{FF2B5EF4-FFF2-40B4-BE49-F238E27FC236}">
                <a16:creationId xmlns="" xmlns:a16="http://schemas.microsoft.com/office/drawing/2014/main" id="{9AF64072-06C5-194A-B861-5B92966AF7B5}"/>
              </a:ext>
            </a:extLst>
          </p:cNvPr>
          <p:cNvSpPr>
            <a:spLocks noGrp="1"/>
          </p:cNvSpPr>
          <p:nvPr>
            <p:ph type="title"/>
          </p:nvPr>
        </p:nvSpPr>
        <p:spPr>
          <a:xfrm>
            <a:off x="559399" y="291090"/>
            <a:ext cx="11225928" cy="886968"/>
          </a:xfrm>
        </p:spPr>
        <p:txBody>
          <a:bodyPr>
            <a:normAutofit fontScale="90000"/>
          </a:bodyPr>
          <a:lstStyle/>
          <a:p>
            <a:pPr algn="ctr"/>
            <a:r>
              <a:rPr lang="en-US" sz="3200" b="1" dirty="0">
                <a:solidFill>
                  <a:schemeClr val="bg2">
                    <a:lumMod val="25000"/>
                  </a:schemeClr>
                </a:solidFill>
              </a:rPr>
              <a:t>What are the key functions of a research publishing ‘journal’?</a:t>
            </a:r>
          </a:p>
        </p:txBody>
      </p:sp>
      <p:grpSp>
        <p:nvGrpSpPr>
          <p:cNvPr id="8" name="Group 7">
            <a:extLst>
              <a:ext uri="{FF2B5EF4-FFF2-40B4-BE49-F238E27FC236}">
                <a16:creationId xmlns="" xmlns:a16="http://schemas.microsoft.com/office/drawing/2014/main" id="{A99149EA-0C17-4A61-9F00-4DA45A9452F6}"/>
              </a:ext>
            </a:extLst>
          </p:cNvPr>
          <p:cNvGrpSpPr/>
          <p:nvPr/>
        </p:nvGrpSpPr>
        <p:grpSpPr>
          <a:xfrm>
            <a:off x="470593" y="1365882"/>
            <a:ext cx="11074075" cy="1946443"/>
            <a:chOff x="663900" y="2199165"/>
            <a:chExt cx="11074075" cy="1946443"/>
          </a:xfrm>
        </p:grpSpPr>
        <p:pic>
          <p:nvPicPr>
            <p:cNvPr id="12" name="Picture 2" descr="Image result for stamp">
              <a:extLst>
                <a:ext uri="{FF2B5EF4-FFF2-40B4-BE49-F238E27FC236}">
                  <a16:creationId xmlns="" xmlns:a16="http://schemas.microsoft.com/office/drawing/2014/main" id="{68E4A8AB-A1A0-497A-BC60-061F91E306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900" y="2375427"/>
              <a:ext cx="1631684" cy="1631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AF041866-C478-4A62-8B6E-B85C0FEF1B2C}"/>
                </a:ext>
              </a:extLst>
            </p:cNvPr>
            <p:cNvPicPr>
              <a:picLocks noChangeAspect="1"/>
            </p:cNvPicPr>
            <p:nvPr/>
          </p:nvPicPr>
          <p:blipFill>
            <a:blip r:embed="rId3"/>
            <a:stretch>
              <a:fillRect/>
            </a:stretch>
          </p:blipFill>
          <p:spPr>
            <a:xfrm>
              <a:off x="2769730" y="2577132"/>
              <a:ext cx="1800713" cy="1429979"/>
            </a:xfrm>
            <a:prstGeom prst="rect">
              <a:avLst/>
            </a:prstGeom>
          </p:spPr>
        </p:pic>
        <p:pic>
          <p:nvPicPr>
            <p:cNvPr id="14" name="Picture 4" descr="Image result for validating">
              <a:extLst>
                <a:ext uri="{FF2B5EF4-FFF2-40B4-BE49-F238E27FC236}">
                  <a16:creationId xmlns="" xmlns:a16="http://schemas.microsoft.com/office/drawing/2014/main" id="{E8B01A8B-FBB8-4E2D-A34B-5E98D51CE9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4590" y="2199165"/>
              <a:ext cx="1807946" cy="18079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440010AE-CC2C-47A9-BB19-C725A7006FB4}"/>
                </a:ext>
              </a:extLst>
            </p:cNvPr>
            <p:cNvPicPr>
              <a:picLocks noChangeAspect="1"/>
            </p:cNvPicPr>
            <p:nvPr/>
          </p:nvPicPr>
          <p:blipFill>
            <a:blip r:embed="rId5"/>
            <a:stretch>
              <a:fillRect/>
            </a:stretch>
          </p:blipFill>
          <p:spPr>
            <a:xfrm>
              <a:off x="7182192" y="2283879"/>
              <a:ext cx="2419350" cy="1714500"/>
            </a:xfrm>
            <a:prstGeom prst="rect">
              <a:avLst/>
            </a:prstGeom>
          </p:spPr>
        </p:pic>
        <p:pic>
          <p:nvPicPr>
            <p:cNvPr id="16" name="Picture 6" descr="http://www.redcrier.com/wp-content/uploads/2015/01/Record-Keeping.jpg">
              <a:extLst>
                <a:ext uri="{FF2B5EF4-FFF2-40B4-BE49-F238E27FC236}">
                  <a16:creationId xmlns="" xmlns:a16="http://schemas.microsoft.com/office/drawing/2014/main" id="{310DC8AC-3433-4532-BA37-AA11D31EB3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7073" y="2322341"/>
              <a:ext cx="1760902" cy="182326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 xmlns:a16="http://schemas.microsoft.com/office/drawing/2014/main" id="{FAD3B7BA-A657-4718-AC12-E2B3975309C2}"/>
              </a:ext>
            </a:extLst>
          </p:cNvPr>
          <p:cNvSpPr txBox="1"/>
          <p:nvPr/>
        </p:nvSpPr>
        <p:spPr>
          <a:xfrm>
            <a:off x="710068" y="3505468"/>
            <a:ext cx="1524000" cy="923330"/>
          </a:xfrm>
          <a:prstGeom prst="rect">
            <a:avLst/>
          </a:prstGeom>
          <a:noFill/>
        </p:spPr>
        <p:txBody>
          <a:bodyPr wrap="square" rtlCol="0">
            <a:spAutoFit/>
          </a:bodyPr>
          <a:lstStyle/>
          <a:p>
            <a:pPr algn="ctr"/>
            <a:r>
              <a:rPr lang="en-US" dirty="0"/>
              <a:t>Registering priority claims </a:t>
            </a:r>
          </a:p>
        </p:txBody>
      </p:sp>
      <p:sp>
        <p:nvSpPr>
          <p:cNvPr id="24" name="TextBox 23">
            <a:extLst>
              <a:ext uri="{FF2B5EF4-FFF2-40B4-BE49-F238E27FC236}">
                <a16:creationId xmlns="" xmlns:a16="http://schemas.microsoft.com/office/drawing/2014/main" id="{2C45DCEA-21E8-46D4-B63E-29912B2FF01A}"/>
              </a:ext>
            </a:extLst>
          </p:cNvPr>
          <p:cNvSpPr txBox="1"/>
          <p:nvPr/>
        </p:nvSpPr>
        <p:spPr>
          <a:xfrm>
            <a:off x="2714779" y="3505468"/>
            <a:ext cx="1524000" cy="646331"/>
          </a:xfrm>
          <a:prstGeom prst="rect">
            <a:avLst/>
          </a:prstGeom>
          <a:noFill/>
        </p:spPr>
        <p:txBody>
          <a:bodyPr wrap="square" rtlCol="0">
            <a:spAutoFit/>
          </a:bodyPr>
          <a:lstStyle/>
          <a:p>
            <a:pPr algn="ctr"/>
            <a:r>
              <a:rPr lang="en-US" dirty="0"/>
              <a:t>Curating &amp; branding </a:t>
            </a:r>
          </a:p>
        </p:txBody>
      </p:sp>
      <p:sp>
        <p:nvSpPr>
          <p:cNvPr id="25" name="TextBox 24">
            <a:extLst>
              <a:ext uri="{FF2B5EF4-FFF2-40B4-BE49-F238E27FC236}">
                <a16:creationId xmlns="" xmlns:a16="http://schemas.microsoft.com/office/drawing/2014/main" id="{225E81C4-894D-466E-8C86-7F77CEF53F7E}"/>
              </a:ext>
            </a:extLst>
          </p:cNvPr>
          <p:cNvSpPr txBox="1"/>
          <p:nvPr/>
        </p:nvSpPr>
        <p:spPr>
          <a:xfrm>
            <a:off x="4993256" y="3571968"/>
            <a:ext cx="1524000" cy="646331"/>
          </a:xfrm>
          <a:prstGeom prst="rect">
            <a:avLst/>
          </a:prstGeom>
          <a:noFill/>
        </p:spPr>
        <p:txBody>
          <a:bodyPr wrap="square" rtlCol="0">
            <a:spAutoFit/>
          </a:bodyPr>
          <a:lstStyle/>
          <a:p>
            <a:pPr algn="ctr"/>
            <a:r>
              <a:rPr lang="en-US" dirty="0"/>
              <a:t>Reviewing &amp; validating</a:t>
            </a:r>
          </a:p>
        </p:txBody>
      </p:sp>
      <p:sp>
        <p:nvSpPr>
          <p:cNvPr id="26" name="TextBox 25">
            <a:extLst>
              <a:ext uri="{FF2B5EF4-FFF2-40B4-BE49-F238E27FC236}">
                <a16:creationId xmlns="" xmlns:a16="http://schemas.microsoft.com/office/drawing/2014/main" id="{3784590C-9011-4049-8AE7-1F8DBA0FE123}"/>
              </a:ext>
            </a:extLst>
          </p:cNvPr>
          <p:cNvSpPr txBox="1"/>
          <p:nvPr/>
        </p:nvSpPr>
        <p:spPr>
          <a:xfrm>
            <a:off x="7271733" y="3571968"/>
            <a:ext cx="1928324" cy="646331"/>
          </a:xfrm>
          <a:prstGeom prst="rect">
            <a:avLst/>
          </a:prstGeom>
          <a:noFill/>
        </p:spPr>
        <p:txBody>
          <a:bodyPr wrap="square" rtlCol="0">
            <a:spAutoFit/>
          </a:bodyPr>
          <a:lstStyle/>
          <a:p>
            <a:pPr algn="ctr"/>
            <a:r>
              <a:rPr lang="en-US" dirty="0"/>
              <a:t>Dissemination &amp; discoverability </a:t>
            </a:r>
          </a:p>
        </p:txBody>
      </p:sp>
      <p:sp>
        <p:nvSpPr>
          <p:cNvPr id="27" name="TextBox 26">
            <a:extLst>
              <a:ext uri="{FF2B5EF4-FFF2-40B4-BE49-F238E27FC236}">
                <a16:creationId xmlns="" xmlns:a16="http://schemas.microsoft.com/office/drawing/2014/main" id="{632B17CA-D0E5-484D-8A81-1A3E3E65E276}"/>
              </a:ext>
            </a:extLst>
          </p:cNvPr>
          <p:cNvSpPr txBox="1"/>
          <p:nvPr/>
        </p:nvSpPr>
        <p:spPr>
          <a:xfrm>
            <a:off x="10153887" y="3560121"/>
            <a:ext cx="1524000" cy="369332"/>
          </a:xfrm>
          <a:prstGeom prst="rect">
            <a:avLst/>
          </a:prstGeom>
          <a:noFill/>
        </p:spPr>
        <p:txBody>
          <a:bodyPr wrap="square" rtlCol="0">
            <a:spAutoFit/>
          </a:bodyPr>
          <a:lstStyle/>
          <a:p>
            <a:r>
              <a:rPr lang="en-US" dirty="0"/>
              <a:t>Archiving</a:t>
            </a:r>
          </a:p>
        </p:txBody>
      </p:sp>
      <p:cxnSp>
        <p:nvCxnSpPr>
          <p:cNvPr id="28" name="Elbow Connector 19">
            <a:extLst>
              <a:ext uri="{FF2B5EF4-FFF2-40B4-BE49-F238E27FC236}">
                <a16:creationId xmlns="" xmlns:a16="http://schemas.microsoft.com/office/drawing/2014/main" id="{C7563008-DF78-4F8C-9F97-06B41295AFB6}"/>
              </a:ext>
            </a:extLst>
          </p:cNvPr>
          <p:cNvCxnSpPr>
            <a:cxnSpLocks/>
          </p:cNvCxnSpPr>
          <p:nvPr/>
        </p:nvCxnSpPr>
        <p:spPr>
          <a:xfrm rot="16200000" flipH="1">
            <a:off x="6119872" y="1880714"/>
            <a:ext cx="138498" cy="4957671"/>
          </a:xfrm>
          <a:prstGeom prst="bentConnector3">
            <a:avLst>
              <a:gd name="adj1" fmla="val 472185"/>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42D988AC-12D6-45A2-9D1D-7206F9026C7A}"/>
              </a:ext>
            </a:extLst>
          </p:cNvPr>
          <p:cNvSpPr txBox="1"/>
          <p:nvPr/>
        </p:nvSpPr>
        <p:spPr>
          <a:xfrm>
            <a:off x="4074810" y="4965439"/>
            <a:ext cx="5289979" cy="369332"/>
          </a:xfrm>
          <a:prstGeom prst="rect">
            <a:avLst/>
          </a:prstGeom>
          <a:noFill/>
        </p:spPr>
        <p:txBody>
          <a:bodyPr wrap="square" rtlCol="0">
            <a:spAutoFit/>
          </a:bodyPr>
          <a:lstStyle/>
          <a:p>
            <a:r>
              <a:rPr lang="en-US" b="1" dirty="0"/>
              <a:t>Important to readers &amp; research users</a:t>
            </a:r>
          </a:p>
        </p:txBody>
      </p:sp>
      <p:cxnSp>
        <p:nvCxnSpPr>
          <p:cNvPr id="30" name="Elbow Connector 22">
            <a:extLst>
              <a:ext uri="{FF2B5EF4-FFF2-40B4-BE49-F238E27FC236}">
                <a16:creationId xmlns="" xmlns:a16="http://schemas.microsoft.com/office/drawing/2014/main" id="{B931D14C-4FF2-47C1-8F13-62A4E57548B2}"/>
              </a:ext>
            </a:extLst>
          </p:cNvPr>
          <p:cNvCxnSpPr>
            <a:cxnSpLocks/>
          </p:cNvCxnSpPr>
          <p:nvPr/>
        </p:nvCxnSpPr>
        <p:spPr>
          <a:xfrm rot="5400000" flipH="1" flipV="1">
            <a:off x="5794672" y="256114"/>
            <a:ext cx="179351" cy="9776437"/>
          </a:xfrm>
          <a:prstGeom prst="bentConnector3">
            <a:avLst>
              <a:gd name="adj1" fmla="val -127460"/>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E974EA38-A886-4925-833D-F5F8D2450518}"/>
              </a:ext>
            </a:extLst>
          </p:cNvPr>
          <p:cNvSpPr txBox="1"/>
          <p:nvPr/>
        </p:nvSpPr>
        <p:spPr>
          <a:xfrm>
            <a:off x="4792879" y="5530678"/>
            <a:ext cx="3392287" cy="369332"/>
          </a:xfrm>
          <a:prstGeom prst="rect">
            <a:avLst/>
          </a:prstGeom>
          <a:noFill/>
        </p:spPr>
        <p:txBody>
          <a:bodyPr wrap="square" rtlCol="0">
            <a:spAutoFit/>
          </a:bodyPr>
          <a:lstStyle/>
          <a:p>
            <a:r>
              <a:rPr lang="en-US" b="1" dirty="0"/>
              <a:t>Important to authors</a:t>
            </a:r>
          </a:p>
        </p:txBody>
      </p:sp>
      <p:sp>
        <p:nvSpPr>
          <p:cNvPr id="32" name="TextBox 31">
            <a:extLst>
              <a:ext uri="{FF2B5EF4-FFF2-40B4-BE49-F238E27FC236}">
                <a16:creationId xmlns="" xmlns:a16="http://schemas.microsoft.com/office/drawing/2014/main" id="{536438F3-500B-4A07-8A05-5194EA34A481}"/>
              </a:ext>
            </a:extLst>
          </p:cNvPr>
          <p:cNvSpPr txBox="1"/>
          <p:nvPr/>
        </p:nvSpPr>
        <p:spPr>
          <a:xfrm>
            <a:off x="103373" y="6021028"/>
            <a:ext cx="8270811"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Source: Leiden CWTS workshop 2017 – Allen; Hill; Plume; Shu; Walker; Waltman</a:t>
            </a:r>
          </a:p>
        </p:txBody>
      </p:sp>
      <p:cxnSp>
        <p:nvCxnSpPr>
          <p:cNvPr id="33" name="Elbow Connector 19">
            <a:extLst>
              <a:ext uri="{FF2B5EF4-FFF2-40B4-BE49-F238E27FC236}">
                <a16:creationId xmlns="" xmlns:a16="http://schemas.microsoft.com/office/drawing/2014/main" id="{D9BE3AE2-1BDA-4B37-A38A-9CD4B5BF5020}"/>
              </a:ext>
            </a:extLst>
          </p:cNvPr>
          <p:cNvCxnSpPr>
            <a:cxnSpLocks/>
          </p:cNvCxnSpPr>
          <p:nvPr/>
        </p:nvCxnSpPr>
        <p:spPr>
          <a:xfrm rot="16200000" flipH="1">
            <a:off x="6119873" y="1880715"/>
            <a:ext cx="138498" cy="4957671"/>
          </a:xfrm>
          <a:prstGeom prst="bentConnector3">
            <a:avLst>
              <a:gd name="adj1" fmla="val 472185"/>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DA053087-56B2-4CF4-A242-7A784F2BCA43}"/>
              </a:ext>
            </a:extLst>
          </p:cNvPr>
          <p:cNvSpPr txBox="1"/>
          <p:nvPr/>
        </p:nvSpPr>
        <p:spPr>
          <a:xfrm>
            <a:off x="4074811" y="4965440"/>
            <a:ext cx="5289979" cy="369332"/>
          </a:xfrm>
          <a:prstGeom prst="rect">
            <a:avLst/>
          </a:prstGeom>
          <a:noFill/>
        </p:spPr>
        <p:txBody>
          <a:bodyPr wrap="square" rtlCol="0">
            <a:spAutoFit/>
          </a:bodyPr>
          <a:lstStyle/>
          <a:p>
            <a:r>
              <a:rPr lang="en-US" b="1" dirty="0"/>
              <a:t>Important to readers &amp; research users</a:t>
            </a:r>
          </a:p>
        </p:txBody>
      </p:sp>
    </p:spTree>
    <p:extLst>
      <p:ext uri="{BB962C8B-B14F-4D97-AF65-F5344CB8AC3E}">
        <p14:creationId xmlns:p14="http://schemas.microsoft.com/office/powerpoint/2010/main" val="209394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7D5B756-0F8B-C640-9598-7DC6ADDDE71B}"/>
              </a:ext>
            </a:extLst>
          </p:cNvPr>
          <p:cNvSpPr>
            <a:spLocks noGrp="1"/>
          </p:cNvSpPr>
          <p:nvPr>
            <p:ph type="body" sz="quarter" idx="10"/>
          </p:nvPr>
        </p:nvSpPr>
        <p:spPr>
          <a:xfrm>
            <a:off x="1775293" y="4070280"/>
            <a:ext cx="10612437" cy="890474"/>
          </a:xfrm>
        </p:spPr>
        <p:txBody>
          <a:bodyPr/>
          <a:lstStyle/>
          <a:p>
            <a:r>
              <a:rPr lang="en-US" sz="3600" dirty="0"/>
              <a:t>Summary</a:t>
            </a:r>
          </a:p>
        </p:txBody>
      </p:sp>
      <p:sp>
        <p:nvSpPr>
          <p:cNvPr id="3" name="Text Placeholder 1">
            <a:extLst>
              <a:ext uri="{FF2B5EF4-FFF2-40B4-BE49-F238E27FC236}">
                <a16:creationId xmlns="" xmlns:a16="http://schemas.microsoft.com/office/drawing/2014/main" id="{F3D073DA-596B-49AB-97ED-D978EEC995D6}"/>
              </a:ext>
            </a:extLst>
          </p:cNvPr>
          <p:cNvSpPr txBox="1">
            <a:spLocks/>
          </p:cNvSpPr>
          <p:nvPr/>
        </p:nvSpPr>
        <p:spPr>
          <a:xfrm>
            <a:off x="4754879" y="1940871"/>
            <a:ext cx="7347474" cy="890474"/>
          </a:xfrm>
          <a:prstGeom prst="rect">
            <a:avLst/>
          </a:prstGeom>
        </p:spPr>
        <p:txBody>
          <a:bodyPr vert="horz" lIns="72000" tIns="0" rIns="0" bIns="0" rtlCol="0">
            <a:noAutofit/>
          </a:bodyPr>
          <a:lstStyle>
            <a:lvl1pPr marL="0" indent="0" algn="l" defTabSz="914400" rtl="0" eaLnBrk="1" latinLnBrk="0" hangingPunct="1">
              <a:lnSpc>
                <a:spcPct val="100000"/>
              </a:lnSpc>
              <a:spcBef>
                <a:spcPts val="0"/>
              </a:spcBef>
              <a:spcAft>
                <a:spcPts val="1800"/>
              </a:spcAft>
              <a:buFont typeface="Arial"/>
              <a:buNone/>
              <a:defRPr sz="4800" kern="1200">
                <a:solidFill>
                  <a:schemeClr val="bg1"/>
                </a:solidFill>
                <a:latin typeface="Arial" charset="0"/>
                <a:ea typeface="Arial" charset="0"/>
                <a:cs typeface="Arial" charset="0"/>
              </a:defRPr>
            </a:lvl1pPr>
            <a:lvl2pPr marL="457200" indent="0" algn="l" defTabSz="914400" rtl="0" eaLnBrk="1" latinLnBrk="0" hangingPunct="1">
              <a:lnSpc>
                <a:spcPct val="100000"/>
              </a:lnSpc>
              <a:spcBef>
                <a:spcPts val="0"/>
              </a:spcBef>
              <a:spcAft>
                <a:spcPts val="1800"/>
              </a:spcAft>
              <a:buFontTx/>
              <a:buNone/>
              <a:defRPr sz="2400" kern="1200">
                <a:solidFill>
                  <a:schemeClr val="bg1"/>
                </a:solidFill>
                <a:latin typeface="Arial" charset="0"/>
                <a:ea typeface="Arial" charset="0"/>
                <a:cs typeface="Arial" charset="0"/>
              </a:defRPr>
            </a:lvl2pPr>
            <a:lvl3pPr marL="914400" indent="0" algn="l" defTabSz="914400" rtl="0" eaLnBrk="1" latinLnBrk="0" hangingPunct="1">
              <a:lnSpc>
                <a:spcPct val="100000"/>
              </a:lnSpc>
              <a:spcBef>
                <a:spcPts val="0"/>
              </a:spcBef>
              <a:spcAft>
                <a:spcPts val="1800"/>
              </a:spcAft>
              <a:buFont typeface="Wingdings" pitchFamily="2" charset="2"/>
              <a:buNone/>
              <a:defRPr sz="2400" kern="1200">
                <a:solidFill>
                  <a:schemeClr val="bg1"/>
                </a:solidFill>
                <a:latin typeface="Arial" charset="0"/>
                <a:ea typeface="Arial" charset="0"/>
                <a:cs typeface="Arial" charset="0"/>
              </a:defRPr>
            </a:lvl3pPr>
            <a:lvl4pPr marL="1371600" indent="0" algn="l" defTabSz="914400" rtl="0" eaLnBrk="1" latinLnBrk="0" hangingPunct="1">
              <a:lnSpc>
                <a:spcPct val="100000"/>
              </a:lnSpc>
              <a:spcBef>
                <a:spcPts val="0"/>
              </a:spcBef>
              <a:spcAft>
                <a:spcPts val="1800"/>
              </a:spcAft>
              <a:buFont typeface="Wingdings" pitchFamily="2" charset="2"/>
              <a:buNone/>
              <a:defRPr sz="2000" kern="1200">
                <a:solidFill>
                  <a:schemeClr val="bg1"/>
                </a:solidFill>
                <a:latin typeface="Arial" charset="0"/>
                <a:ea typeface="Arial" charset="0"/>
                <a:cs typeface="Arial" charset="0"/>
              </a:defRPr>
            </a:lvl4pPr>
            <a:lvl5pPr marL="1828800" indent="0" algn="l" defTabSz="914400" rtl="0" eaLnBrk="1" latinLnBrk="0" hangingPunct="1">
              <a:lnSpc>
                <a:spcPct val="100000"/>
              </a:lnSpc>
              <a:spcBef>
                <a:spcPts val="500"/>
              </a:spcBef>
              <a:spcAft>
                <a:spcPts val="1800"/>
              </a:spcAft>
              <a:buFont typeface="Wingdings" pitchFamily="2" charset="2"/>
              <a:buNone/>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2400" dirty="0"/>
              <a:t>Changing landscape for science</a:t>
            </a:r>
          </a:p>
          <a:p>
            <a:pPr marL="571500" indent="-571500">
              <a:buFont typeface="Arial" panose="020B0604020202020204" pitchFamily="34" charset="0"/>
              <a:buChar char="•"/>
            </a:pPr>
            <a:r>
              <a:rPr lang="en-US" sz="2400" dirty="0"/>
              <a:t>Demand for </a:t>
            </a:r>
            <a:r>
              <a:rPr lang="en-US" sz="2400" b="1" dirty="0"/>
              <a:t>speed, open, QA, impact</a:t>
            </a:r>
          </a:p>
          <a:p>
            <a:pPr marL="571500" indent="-571500">
              <a:buFont typeface="Arial" panose="020B0604020202020204" pitchFamily="34" charset="0"/>
              <a:buChar char="•"/>
            </a:pPr>
            <a:r>
              <a:rPr lang="en-US" sz="2400" dirty="0"/>
              <a:t>Widening range of research outputs available – support broader evaluation </a:t>
            </a:r>
          </a:p>
          <a:p>
            <a:pPr marL="571500"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400" dirty="0"/>
              <a:t>Publishing &amp; ecosystem needs to respond</a:t>
            </a:r>
          </a:p>
          <a:p>
            <a:pPr marL="571500" indent="-571500">
              <a:buFont typeface="Arial" panose="020B0604020202020204" pitchFamily="34" charset="0"/>
              <a:buChar char="•"/>
            </a:pPr>
            <a:r>
              <a:rPr lang="en-US" sz="2400" b="1" dirty="0"/>
              <a:t>Infrastructure &amp; metadata around outputs crucial</a:t>
            </a:r>
            <a:r>
              <a:rPr lang="en-US" sz="2400" dirty="0"/>
              <a:t> - to support discoverability, use, reuse &amp; evaluation</a:t>
            </a:r>
          </a:p>
          <a:p>
            <a:pPr marL="571500" indent="-571500">
              <a:buFont typeface="Arial" panose="020B0604020202020204" pitchFamily="34" charset="0"/>
              <a:buChar char="•"/>
            </a:pPr>
            <a:endParaRPr lang="en-US" sz="2400" dirty="0"/>
          </a:p>
        </p:txBody>
      </p:sp>
    </p:spTree>
    <p:extLst>
      <p:ext uri="{BB962C8B-B14F-4D97-AF65-F5344CB8AC3E}">
        <p14:creationId xmlns:p14="http://schemas.microsoft.com/office/powerpoint/2010/main" val="221529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0A13D70-4E7E-F546-9346-005C558D35F0}"/>
              </a:ext>
            </a:extLst>
          </p:cNvPr>
          <p:cNvSpPr>
            <a:spLocks noGrp="1"/>
          </p:cNvSpPr>
          <p:nvPr>
            <p:ph type="body" sz="quarter" idx="10"/>
          </p:nvPr>
        </p:nvSpPr>
        <p:spPr/>
        <p:txBody>
          <a:bodyPr/>
          <a:lstStyle/>
          <a:p>
            <a:r>
              <a:rPr lang="en-US" sz="4800">
                <a:solidFill>
                  <a:schemeClr val="bg2">
                    <a:lumMod val="25000"/>
                  </a:schemeClr>
                </a:solidFill>
              </a:rPr>
              <a:t>Thoughts?  Questions</a:t>
            </a:r>
            <a:r>
              <a:rPr lang="en-US" sz="4800" dirty="0">
                <a:solidFill>
                  <a:schemeClr val="bg2">
                    <a:lumMod val="25000"/>
                  </a:schemeClr>
                </a:solidFill>
              </a:rPr>
              <a:t>? </a:t>
            </a:r>
          </a:p>
          <a:p>
            <a:r>
              <a:rPr lang="en-US" sz="4800" dirty="0">
                <a:solidFill>
                  <a:schemeClr val="bg2">
                    <a:lumMod val="25000"/>
                  </a:schemeClr>
                </a:solidFill>
              </a:rPr>
              <a:t> </a:t>
            </a:r>
          </a:p>
        </p:txBody>
      </p:sp>
      <p:sp>
        <p:nvSpPr>
          <p:cNvPr id="3" name="TextBox 2">
            <a:extLst>
              <a:ext uri="{FF2B5EF4-FFF2-40B4-BE49-F238E27FC236}">
                <a16:creationId xmlns="" xmlns:a16="http://schemas.microsoft.com/office/drawing/2014/main" id="{64A461DB-6C6A-4F00-838E-5FA0D23C40BF}"/>
              </a:ext>
            </a:extLst>
          </p:cNvPr>
          <p:cNvSpPr txBox="1"/>
          <p:nvPr/>
        </p:nvSpPr>
        <p:spPr>
          <a:xfrm>
            <a:off x="165463" y="5649052"/>
            <a:ext cx="5533378" cy="1169551"/>
          </a:xfrm>
          <a:prstGeom prst="rect">
            <a:avLst/>
          </a:prstGeom>
          <a:noFill/>
        </p:spPr>
        <p:txBody>
          <a:bodyPr wrap="square" rtlCol="0">
            <a:spAutoFit/>
          </a:bodyPr>
          <a:lstStyle/>
          <a:p>
            <a:r>
              <a:rPr lang="en-US" sz="1400" dirty="0">
                <a:solidFill>
                  <a:schemeClr val="bg2">
                    <a:lumMod val="25000"/>
                  </a:schemeClr>
                </a:solidFill>
                <a:ea typeface="Century Gothic" charset="0"/>
                <a:cs typeface="Century Gothic" charset="0"/>
              </a:rPr>
              <a:t>Liz Allen</a:t>
            </a:r>
          </a:p>
          <a:p>
            <a:r>
              <a:rPr lang="en-US" sz="1400" dirty="0">
                <a:solidFill>
                  <a:schemeClr val="bg2">
                    <a:lumMod val="25000"/>
                  </a:schemeClr>
                </a:solidFill>
                <a:ea typeface="Century Gothic" charset="0"/>
                <a:cs typeface="Century Gothic" charset="0"/>
              </a:rPr>
              <a:t>Director of Strategic Initiatives, F1000</a:t>
            </a:r>
          </a:p>
          <a:p>
            <a:pPr defTabSz="458391"/>
            <a:endParaRPr lang="en-US" sz="1400" dirty="0">
              <a:solidFill>
                <a:schemeClr val="bg2">
                  <a:lumMod val="25000"/>
                </a:schemeClr>
              </a:solidFill>
              <a:ea typeface="Century Gothic" charset="0"/>
              <a:cs typeface="Century Gothic" charset="0"/>
            </a:endParaRPr>
          </a:p>
          <a:p>
            <a:pPr defTabSz="458391"/>
            <a:endParaRPr lang="en-US" sz="1400" dirty="0">
              <a:solidFill>
                <a:schemeClr val="bg2">
                  <a:lumMod val="25000"/>
                </a:schemeClr>
              </a:solidFill>
              <a:ea typeface="Century Gothic" charset="0"/>
              <a:cs typeface="Century Gothic" charset="0"/>
            </a:endParaRPr>
          </a:p>
          <a:p>
            <a:pPr defTabSz="458391"/>
            <a:r>
              <a:rPr lang="en-US" sz="1400" dirty="0">
                <a:solidFill>
                  <a:schemeClr val="bg2">
                    <a:lumMod val="25000"/>
                  </a:schemeClr>
                </a:solidFill>
                <a:ea typeface="Century Gothic" charset="0"/>
                <a:cs typeface="Century Gothic" charset="0"/>
              </a:rPr>
              <a:t>OpenAIRE | Turin | December 2018</a:t>
            </a:r>
          </a:p>
        </p:txBody>
      </p:sp>
      <p:sp>
        <p:nvSpPr>
          <p:cNvPr id="4" name="TextBox 3">
            <a:extLst>
              <a:ext uri="{FF2B5EF4-FFF2-40B4-BE49-F238E27FC236}">
                <a16:creationId xmlns="" xmlns:a16="http://schemas.microsoft.com/office/drawing/2014/main" id="{3A612F2D-0C5B-4DFC-B0E9-70E3773560F6}"/>
              </a:ext>
            </a:extLst>
          </p:cNvPr>
          <p:cNvSpPr txBox="1"/>
          <p:nvPr/>
        </p:nvSpPr>
        <p:spPr>
          <a:xfrm>
            <a:off x="575293" y="6210238"/>
            <a:ext cx="1015021" cy="307777"/>
          </a:xfrm>
          <a:prstGeom prst="rect">
            <a:avLst/>
          </a:prstGeom>
          <a:noFill/>
        </p:spPr>
        <p:txBody>
          <a:bodyPr wrap="none" rtlCol="0">
            <a:spAutoFit/>
          </a:bodyPr>
          <a:lstStyle/>
          <a:p>
            <a:r>
              <a:rPr lang="en-US" sz="1400" dirty="0"/>
              <a:t>@</a:t>
            </a:r>
            <a:r>
              <a:rPr lang="en-US" sz="1400" dirty="0" err="1"/>
              <a:t>allen_liz</a:t>
            </a:r>
            <a:endParaRPr lang="en-US" sz="1400" b="1" dirty="0"/>
          </a:p>
        </p:txBody>
      </p:sp>
      <p:pic>
        <p:nvPicPr>
          <p:cNvPr id="5" name="Picture 4">
            <a:extLst>
              <a:ext uri="{FF2B5EF4-FFF2-40B4-BE49-F238E27FC236}">
                <a16:creationId xmlns="" xmlns:a16="http://schemas.microsoft.com/office/drawing/2014/main" id="{AE628F5B-DFB7-4C1E-A667-B8A42E426925}"/>
              </a:ext>
            </a:extLst>
          </p:cNvPr>
          <p:cNvPicPr>
            <a:picLocks noChangeAspect="1"/>
          </p:cNvPicPr>
          <p:nvPr/>
        </p:nvPicPr>
        <p:blipFill>
          <a:blip r:embed="rId2"/>
          <a:stretch>
            <a:fillRect/>
          </a:stretch>
        </p:blipFill>
        <p:spPr>
          <a:xfrm>
            <a:off x="243841" y="6233828"/>
            <a:ext cx="331452" cy="269585"/>
          </a:xfrm>
          <a:prstGeom prst="rect">
            <a:avLst/>
          </a:prstGeom>
        </p:spPr>
      </p:pic>
    </p:spTree>
    <p:extLst>
      <p:ext uri="{BB962C8B-B14F-4D97-AF65-F5344CB8AC3E}">
        <p14:creationId xmlns:p14="http://schemas.microsoft.com/office/powerpoint/2010/main" val="1886226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1" descr="http://media.eurekalert.org/multimedia_prod/pub/web/38675_web.jpg"/>
          <p:cNvPicPr>
            <a:picLocks noChangeAspect="1" noChangeArrowheads="1"/>
          </p:cNvPicPr>
          <p:nvPr/>
        </p:nvPicPr>
        <p:blipFill>
          <a:blip r:embed="rId3"/>
          <a:srcRect/>
          <a:stretch>
            <a:fillRect/>
          </a:stretch>
        </p:blipFill>
        <p:spPr bwMode="auto">
          <a:xfrm>
            <a:off x="360609" y="2992317"/>
            <a:ext cx="1385888" cy="1046346"/>
          </a:xfrm>
          <a:prstGeom prst="rect">
            <a:avLst/>
          </a:prstGeom>
          <a:noFill/>
        </p:spPr>
      </p:pic>
      <p:pic>
        <p:nvPicPr>
          <p:cNvPr id="13" name="Picture 17" descr="https://encrypted-tbn1.gstatic.com/images?q=tbn:ANd9GcSYxy5hLNUb224sV_C-3aAuzMtIjk4UL_cDCIqMEBEb1ju1mhvmBYDUot1s"/>
          <p:cNvPicPr>
            <a:picLocks noChangeAspect="1" noChangeArrowheads="1"/>
          </p:cNvPicPr>
          <p:nvPr/>
        </p:nvPicPr>
        <p:blipFill>
          <a:blip r:embed="rId4"/>
          <a:srcRect t="10469" b="5775"/>
          <a:stretch>
            <a:fillRect/>
          </a:stretch>
        </p:blipFill>
        <p:spPr bwMode="auto">
          <a:xfrm>
            <a:off x="5683842" y="416577"/>
            <a:ext cx="1571847" cy="914400"/>
          </a:xfrm>
          <a:prstGeom prst="rect">
            <a:avLst/>
          </a:prstGeom>
          <a:noFill/>
        </p:spPr>
      </p:pic>
      <p:pic>
        <p:nvPicPr>
          <p:cNvPr id="14" name="Picture 2"/>
          <p:cNvPicPr>
            <a:picLocks noChangeAspect="1" noChangeArrowheads="1"/>
          </p:cNvPicPr>
          <p:nvPr/>
        </p:nvPicPr>
        <p:blipFill>
          <a:blip r:embed="rId5"/>
          <a:srcRect l="36319" t="17407" r="34514" b="64815"/>
          <a:stretch>
            <a:fillRect/>
          </a:stretch>
        </p:blipFill>
        <p:spPr bwMode="auto">
          <a:xfrm>
            <a:off x="8514789" y="1859661"/>
            <a:ext cx="2181225" cy="747848"/>
          </a:xfrm>
          <a:prstGeom prst="rect">
            <a:avLst/>
          </a:prstGeom>
          <a:noFill/>
          <a:ln w="9525">
            <a:noFill/>
            <a:miter lim="800000"/>
            <a:headEnd/>
            <a:tailEnd/>
          </a:ln>
        </p:spPr>
      </p:pic>
      <p:pic>
        <p:nvPicPr>
          <p:cNvPr id="15" name="Picture 3"/>
          <p:cNvPicPr>
            <a:picLocks noChangeAspect="1" noChangeArrowheads="1"/>
          </p:cNvPicPr>
          <p:nvPr/>
        </p:nvPicPr>
        <p:blipFill>
          <a:blip r:embed="rId6"/>
          <a:srcRect l="22986" t="3704" r="28681" b="76317"/>
          <a:stretch>
            <a:fillRect/>
          </a:stretch>
        </p:blipFill>
        <p:spPr bwMode="auto">
          <a:xfrm>
            <a:off x="347276" y="284738"/>
            <a:ext cx="3382574" cy="786513"/>
          </a:xfrm>
          <a:prstGeom prst="rect">
            <a:avLst/>
          </a:prstGeom>
          <a:noFill/>
          <a:ln w="9525">
            <a:noFill/>
            <a:miter lim="800000"/>
            <a:headEnd/>
            <a:tailEnd/>
          </a:ln>
        </p:spPr>
      </p:pic>
      <p:pic>
        <p:nvPicPr>
          <p:cNvPr id="16" name="Picture 15"/>
          <p:cNvPicPr>
            <a:picLocks noChangeAspect="1" noChangeArrowheads="1"/>
          </p:cNvPicPr>
          <p:nvPr/>
        </p:nvPicPr>
        <p:blipFill>
          <a:blip r:embed="rId7">
            <a:extLst>
              <a:ext uri="{28A0092B-C50C-407E-A947-70E740481C1C}">
                <a14:useLocalDpi xmlns:a14="http://schemas.microsoft.com/office/drawing/2010/main" val="0"/>
              </a:ext>
            </a:extLst>
          </a:blip>
          <a:srcRect l="2202" t="14812" r="80820" b="76758"/>
          <a:stretch>
            <a:fillRect/>
          </a:stretch>
        </p:blipFill>
        <p:spPr bwMode="auto">
          <a:xfrm>
            <a:off x="7889703" y="905638"/>
            <a:ext cx="2006846" cy="79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descr="http://cdn.elifesciences.org/images/elife_final_logo_rgb.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08098" y="4978495"/>
            <a:ext cx="1615362" cy="6858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AutoShape 9" descr="Image result for twitter logo"/>
          <p:cNvSpPr>
            <a:spLocks noChangeAspect="1" noChangeArrowheads="1"/>
          </p:cNvSpPr>
          <p:nvPr/>
        </p:nvSpPr>
        <p:spPr bwMode="auto">
          <a:xfrm>
            <a:off x="173831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GB" sz="2700"/>
          </a:p>
        </p:txBody>
      </p:sp>
      <p:sp>
        <p:nvSpPr>
          <p:cNvPr id="19" name="AutoShape 11" descr="Image result for twitter logo"/>
          <p:cNvSpPr>
            <a:spLocks noChangeAspect="1" noChangeArrowheads="1"/>
          </p:cNvSpPr>
          <p:nvPr/>
        </p:nvSpPr>
        <p:spPr bwMode="auto">
          <a:xfrm>
            <a:off x="173831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GB" sz="2700"/>
          </a:p>
        </p:txBody>
      </p:sp>
      <p:sp>
        <p:nvSpPr>
          <p:cNvPr id="20" name="AutoShape 13" descr="data:image/jpeg;base64,/9j/4AAQSkZJRgABAQAAAQABAAD/2wCEAAkGBxIHEhITBxASFhMSERYVFhEWCw8XFxgVFRMWFxgSFRYYHSogGB0lHRUWITIiJSorMC4vGB8/QjMtOygtLjABCgoKDg0OGxAQGC0lICYvLS0wLS8tLy81Ly0tLy0vLTAwKzItLzAtLS8tLS02Ny0wKy0tLTUtLS0tLS0rLS0tLf/AABEIAOEA4QMBEQACEQEDEQH/xAAbAAEAAgMBAQAAAAAAAAAAAAAABQYBAgcEA//EAEAQAAIBAgIFBwoEBQQDAAAAAAABAgMRBAUGEiExQSJRYXGBkaETMjNCUmJygrHBBxQV0SNDksLwNGOisiRTc//EABoBAQACAwEAAAAAAAAAAAAAAAAEBQEDBgL/xAA0EQEAAQIDAwsEAgMBAQEAAAAAAQIDBBEhBRIxEzJBUXGBkaGx0fAiYcHhQvEUI1IzQxX/2gAMAwEAAhEDEQA/AO4gAK7nGllLBNxwi8pNb7StBPplx6l3osMPs+u5rXpHmq8TtS3b+mj6p8vFVMbpHicZ51VxXsw5K71t8S1t4KzR/HPt1/Snu4/EXONWXZp+/NG1K0qvpZSfXJv6kmKaY4Qi1VVVcZzaGXkAAAAAAAAAAAAAAAAAAADaFR0/Rya6pNfQxMRPFmKpjhKQwmfYnCejrSa9mb111crd2Ee5hLNfGmO7RJt42/b4Vz36+qz5TpjCvaOZRUH7avqdvGPiukrb+zaqdbc5/bp/a2w21qatLsZffo/XzVaIyUknF3T2p38SrmMlxE56wyAAAUXSnSN4lyo4CVqa2Smn574pP2fr1b7zBYKKIiuuNeiOr9+na57aG0JrmbdudOmev9evZxqxZKgAAAAAAAAAAAAAAAAAAAAAAAAAACe0b0hllbUMQ26Le7e4e9Ho51/jhYvBxejep53qsMDjqrE7tWtPp2e3h9+hwmqiTg001dNPY09zRz8xMTlLp4mJjOGxhlXNNM1eCpKnRdp1bq/FQW99b3d/MWGz8Pyle/PCPVV7UxPJ29ynjV6dLn5fObAAAAAAAAAAAAAAAAAAAAAAAAAAAAALpoLmuunh6z81a1Pq9aHZe663zFPtKxl/tjvXuycTnE2au2PzHz8LeVK7cx0pxf5zE1XfZB+TXVDY/wDlrPtOkwVvcs0x16+P6cnj7vKYiqerTw/eaJJSIAAAAAAAAAAAAAAAAAAAAAAAAAAAAAerLMX+Rq06i9Sab+HdJdzZrvW+UtzR1tti5yVymvqny6fJ1jXXOu85bKXY5w5BWqeVlKT9aTfe7nWUxlEQ4uqd6qZ62hl5AAAAAAAAAAAAAAAAAAAAAAAAAAAAAD2mTJNfr0+dkL/EpWH+dUhCYgAAAAAAAAAAAAAAAAAAAXDDFzJmyYZAAAAAAAAAAAAAAAAADapTdJuNVNSi7NNWafMzEVRMZwzVTNM5TGrUywAAAAAAAAbU6bqtRpJuTdlFJtt8yRiaoiM5ZimapyiNVtynQtzSlmsmv9uDV+qUvsu8qr+04jS1HfPsuMPsmZ1uz3R+Z9vFZcNkWGwvoqFPrlDWffK7K+vFXq+NU+i0owdijhRHr6vTLA0pK0qVNrmdKP7GuLtcfynxbZtW50mmPBG43RfC4tbKeo/apvV8PN8CRbx16j+Wfb8zRbuzsPX/ABy7NP15KjnejFXLE50v4lNb5KPKivejzdK8C1w+Oou/TOkqbFbPuWY3o1p9O2Pz6IImoDfD0J4l6uHhKUuaMW34HmqummM6pyeqKKq5ypjOfsl8To7PL6Mq2ZSUXsUKSacnJ7tZ7lba7K+xcCLRjKblyKLcZ9c/ZMrwNVq1Ny7OXVH3QpMQQAAAAYAAAAACa0QwSxuJhrrk006j+W2r/wAmn2EPHXdyzOXTp87k7Z9rlL8Z8I18OHmtOlej36kvKYNLy0VtW7XS4P3uZ9nVW4LGclO5VzfRa4/A8tG/RzvX9ueyi4NqaaadmmrNNb01wL2Jz1hzsxMTlLBlgAAAAADMU5NKKu27JJbW3wRhl0jRjII5VHWrpOtJbX7KfqR+749xz+Mxc3qso5sef3dLgcFFineq50+X2j5qnSEsAAAAAQz0Wwjm5ypXu76uvJRT6Ip2t0Ev/Ov7u7vIX/52H3t7d9vBJ0aFPBxtRjCEVtsoxil0uxHqqqrnWc5SqaKLcZUxEQ53pXnX6tUtQf8ACp3UfefGf2XR1l9gsNyNGc8Z+ZObx+K5evKnmxw+/wB/n5QdyagAAAAAwAAAAAFw/DqF5YhvhGmu9zv9EVO1J0pjt/C52PH1Vz2fldynXqA0j0bjmy18PaNZLzuErcJ/v9SdhcZVZ+mrWn07FfjMBTf+qnSr17fdz3F4WeCm4YqLjJcH9U+K6UXtFymunepnOHOXLdVurdrjKXxPbwAAAACyaC5esXWdSouTRSa+OV7dyTfcV20b25b3Y6fRZ7Lsb93fnhT6/Pw6GUTowAAAAAAENnWV1s25DrqnR4xjTcpS+KTasui3eS8Pft2fq3c6vRCxOHuX/p38qeqI1nv/AAj6uj+CySm6uOUqmru15Xu+EVFWTv03N8YvEX6tyjTs90erBYXDUb9zXt9uCk4/GPHTc5pK+yMIq0YxW6EVzL9y4t24t07sf2o7t2blW9Ph1R1PObGoAAAMBkAAAAFs/Duso1a0HvlTjJfJJr+8q9qU50U1dU+v9LbZFURcqp64jy/tfClX4B48zyylmcdXGQT5nulF88XwNtq9XanOiWm9h7d6ndrhRs40RrYK8sHerDoXLXXH1uzuLmxtC3XpXpPkocRsy5b1o+qPPw6e7wV17N/Dh9iermDIAAOh6A0fJ4Zy4zqyfdaP2KHaVWd7Lqh0WyqcrGfXM+yyleswAAAAAAHjzPMqeVw18XKy4L1pPmiuLNtmzXdq3aYab9+izTvVz+3Nc8zmpnE9atsivMp32RX3fSdDh8PTZpyjj0y5nFYmvEVZzw6IRpIRgAAAAYAAAAAD3ZHj/wBMr06j3J2l8L2P637EaMRa5W3NHzNIw17kbsV+PY61CSmk4O6aumnvT4nMzGWkusic4zhkwyAAI/MsloZn/q6ab9tbJf1Lb2M32sTctc2e5HvYW1e59Pf0+Ks47QVrbl9b5akf7o/sWNvakfzp8Pb9qy7sif8A51ePvHsg8Vo1i8N51GUlzwal4Lb4EyjG2Kv5eOiDXgMRR/HPs1/fkja2HnQ9PTnH4qco/VEimumrhMSjVUVU86Jjth0HQKqqmFSi/NqTT7Xrf3IotpUzF/uh0GyqonD5R0TPusZAWQAAAAAADn/4h+np/wDx/vkXmzP/ADnt/Dn9rf8ArT2flViyVQAAAAAAwyAAAAD04bAVcVGU8NTlKMGlLVV2r3tsW3gzXVdoomIqnLNsos110zVTGcQtGhukapWw+PlZJ2pzb3f7cubo7uYrsdhJn/bRHb7rTZ2Oin/TXPZP49vBeCnXgAAAAAADCVtwGQAAAAAAAOd/iBPWxMUuFGPjKb/YvdmxlZnt9nO7VnO/EfaPWVaLBWgAAAAAYAAAAAC3/hziFGpWg98oRkvlbT/7oq9qU/TTV81/pb7Iryrqp64ifD+1wxeW0cb/AKujTm+eVOLffvKqi9co5tUwuLli1c59MT3PRRpKhFRpKySslduy5tp4qqmqc5bKaYpjKG5hkAAAAAAAAAAAAAAA5bpdX8vi61t0Wor5YpPxudHgqd2xT4uXx9e9iKvDyQ5KQwAAAAAMAAAAAB7skzD9Lr06vCLtJc8Hsl+/WkacRa5W3NHzNvw17kbsV+PY63TmqiTptNNJpp7GnuaOZmJicpdZExMZw2MMgAAAAAAAAAAAAAAGlaqqMZSqOyjFyb6ErszTE1TlDFVUUxMy43XrPESlOe+cnJ9cm2/qdVTTFMRTHQ46qqaqpqnp18XzPTyAAAAABgMgAAAAAW7Q7SRYS1DMJWhfkVG9kb+pJ+zzPh1bqzHYOa/9lHHphbbPxsUf67k6dE9X27F+TvuKVegAAAAAAAAAAAAAAFe05x35TDOMXyqz1F8O+T7lb5ids+1v3c+rX2V+0ru5Zmn/AK093NC/c4AAAAAAAGAAAAAADMIuo0ob20kuluyRiZyjOWYiZnKFpybGZhk9ofl6s6a/lypTdvhmls8V0Ffft4a9rvRE9ef4WeHuYux9O5Mx1ZekrplmPljVerh6tJ801Dws796RVXbUUTpVE9i5s3arka0TT25PcaW4AAAAAAAAAAAADmOmmZ/qGIapvkUbwXTK/Ll37PlOgwNnk7Wc8Z19nNbQvcreyjhGnv8APsgSYggAAAAAAMAAAAAAAAdW0XzZZtQjKT/iQ5NRe8vW6nv7+Y5zF2OSuTHRPB1GDxHLWomeMaT8+6XIyWAAAAAAAAAAAABCaWZx+k0X5N/xKl4w6OefYvGxLwdjlbmvCOKHjsTyNvTjOke/c5adC5gAAAAAAAAwGQAAAAAAHuybNZ5RUVTD7eEoN7JR5n9nw70ab9mm9Ru1N1i/VZr3qfDrdRyfN6Wbw1sJLb60HbWi+aS++5nP3rFdqrKqHS2MRRep3qZ7up7zS3gAAAAAAAAAB8sViI4SEp4iSUYq7b5j1RRNdUU08XmuumimaquEOTZ7mss4qyqVNi3QjfzYrcuvizpMPZizRux3uWxN+b9ya57o+yPNzQAAAAAAAAYAAAAAAAAAfTD4ieFkp4aUoyW6UZNPq6ug81UxVGVUZw9U1VUTvUzlK0YDTutRSWNpwqe8nqS63ZNPuRAubNtzrTOXmsrW1LlOlcRPl88lvyLOHnEdeNCpCPCctW0vhs7vrtYrL9jkZy3omVrhsRy8b0UzEffp7EoR0kAAAAAABrUmqabqNJJXbbsklvbZmImZyhiZiIzlzPS3SJ5vLUwzaowezhrv230cy7eq+weF5KN6rnT5Odx2L5ardp5sef3V4moAAAAAAAAAAGAAAAAAABhu28CUy3R/E5lb8vSaj7c+THru9r7EzRdxVq3zqu6NUm1hL13m0986fO5c8l0KpYO0swflZr1bWgvl9bt2dBV39oV16UaR5rbD7Noo1r1ny/ff4LQlbcV6zZAAAAAAB8cXioYKDnipKMY75N+HS+g9UUVVzu0xnLxXXTRTvVTlDm2k+k084bhh7xop+bxnbjPo5l/ivcLg4s/VOtXo5/F42q9O7TpT69vt8ivkxAAAAAAAAAAADFwyXAXAXA3ozUGnUipLjFykr9q2oxMTMaTkzTMROsZrZk2X5bm1kpVadR/ypV1tfuytaX16CuvXcVa10mOvJaWLWDvaaxPVM+nWsFPQzBw86nKXXXqfZohzj789PlCbGzcPHR5yk8Hk+HwW3C0KcX7Xk1rf1PaR679yvnVSk0Ye1b1ppiHuNTcAAAAAAAAV3O9LqGW3jQflansxlyU/enuXUrsm2MDcuazpHzoQMRtC3a0p1n5xlz/Ns3rZvLWxkr282C2Rj8K+72lzZsUWoyphR379d6c657uiHhubWkuAuAuAuAuAuAuAuAuAuBgAAAAAMb94E1lelGJy2yhU14L1Kl5LsfnLvt0Ea7g7VzWYyn7JdnG3rWkTnHVOv7WnAae0atljqc4Pnjy4/Z+DK+5s2uOZOfksre1bc8+Jjz/fknsJn2FxnoMRTbfquajL+mVmRK8Ndo40ym0YqzXza4+fZIJ63mmhvZAAazmoK82kuduxmImeDEzEcUbi9IsJhPTYindcIy133RuzfRhb1fCmfRHrxlijjXHr6IHH6fU4XWX0pSftTajHrsrt+BLt7Nqnn1ZdiFc2rTHMpz7dFVzTSPE5pdYipaD/AJcFqx6nxfa2WFrC2rXNjXrlW3sXeu86dOqNEUSEYAAAAAAAAAAAAABgAAAAAAAAAA2pVHR9FJx+GTX0MTETxZpmaeE5PQsyrrzcRWXViav7nnkrf/MeEPfK3P8AufGfdiWYVpedXrPrxFR/cclR/wAx4Qcrc/6nxl55ydTbUbb527/U9xpwa514sAAAAAAAAAAAAAAAAAADarDycmnvi2u52MROcZvVUZTMNTLAAAAAAAAAAAAAAAAAAAAAAAAAAAAAAbAlP0WpzeBH/wAilK/xajSjCfksVWjbY5ua6p8rZ2trsGFub9mme7wYxdvcvVR98/HVFEhGAAAAAAAAAAAAAAAAAAAAAAAAAAAAAPvgMK8dUp04b6k1Hsb2vsV32Hi5XuUzV1PdujlK4o69HZvysPZXcczv1dbq9ynqVT8RMpeIpxxFFcqkrT6abd7/ACvwk+YsNnXt2rk56eHb+1btOxvUxcjo49n693PC4UYAAAAAAAAAAAAAAAAAAAAAAAAAAAABdfw6yl1JSxNZbI3hT6ZPZKS6ls7XzFZtG9lHJx3rbZljOrlZ6NI/PztX8qF0xKKmmppNNWaa2NczETkTGbl2lujUsnk54ZN0JPY9+o36kujmfZv332ExUXY3aud6udxmEmzVvU830+3z+64TEIAAAAAAAAAAAAAAAAAAAAAAAAAACY0byGeeTtG8aUXy6lt3ux55Pw7k4+JxNNmn79EfOhJw2Gqv1ZRw6Z+dLrGFw8cJCMMPFRjBJJLgkc/VVNUzVPF0lFMUUxTTwh9Ty9AGtSCqJqok01ZppNNPg1xMxMxOcMTETGUqTnmgim3PJpKPHyMm7fJLh1PvRZ2No5aXPFU4jZmetqe6fwpuPyytlz/86jOHS48nsktj7yyt3aLnNnNV3LNy3z6Zj518HkTvuNrWGAAAAAAAAAAAAAAAAAAAABcyPvg8HVxztgqc5v3YNrte5dp4ruU0c6cnui3Xc5kZrdkmgkqjUs4lqr/1QleT6JSWxdl+tFde2jEaW/FZWNmTOt2cvtHv7eK94bDwwkVDDRUYxVlFKyRVVVTVOdU6rimimiN2mMofU8vQAAAANam59TMxxYng5XpV576y+wvNc/jOKAJaCAAAAAAAAAAAAAAAAAAABK6P+kRHxHNSsLznWsH5keo5+vnS6Ojmw+x5egAAA//Z"/>
          <p:cNvSpPr>
            <a:spLocks noChangeAspect="1" noChangeArrowheads="1"/>
          </p:cNvSpPr>
          <p:nvPr/>
        </p:nvSpPr>
        <p:spPr bwMode="auto">
          <a:xfrm>
            <a:off x="173831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GB" sz="2700"/>
          </a:p>
        </p:txBody>
      </p:sp>
      <p:sp>
        <p:nvSpPr>
          <p:cNvPr id="21" name="AutoShape 15" descr="Image result for twitter logo"/>
          <p:cNvSpPr>
            <a:spLocks noChangeAspect="1" noChangeArrowheads="1"/>
          </p:cNvSpPr>
          <p:nvPr/>
        </p:nvSpPr>
        <p:spPr bwMode="auto">
          <a:xfrm>
            <a:off x="173831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GB" sz="2700"/>
          </a:p>
        </p:txBody>
      </p:sp>
      <p:sp>
        <p:nvSpPr>
          <p:cNvPr id="22" name="AutoShape 19" descr="Image result for the conversation logo"/>
          <p:cNvSpPr>
            <a:spLocks noChangeAspect="1" noChangeArrowheads="1"/>
          </p:cNvSpPr>
          <p:nvPr/>
        </p:nvSpPr>
        <p:spPr bwMode="auto">
          <a:xfrm>
            <a:off x="173831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GB" sz="2700"/>
          </a:p>
        </p:txBody>
      </p:sp>
      <p:pic>
        <p:nvPicPr>
          <p:cNvPr id="23" name="Picture 21" descr="http://cdn1.pri.org/sites/default/files/program-banner/TheConversationLogo_smaller.jpg"/>
          <p:cNvPicPr>
            <a:picLocks noChangeAspect="1" noChangeArrowheads="1"/>
          </p:cNvPicPr>
          <p:nvPr/>
        </p:nvPicPr>
        <p:blipFill>
          <a:blip r:embed="rId10"/>
          <a:srcRect/>
          <a:stretch>
            <a:fillRect/>
          </a:stretch>
        </p:blipFill>
        <p:spPr bwMode="auto">
          <a:xfrm>
            <a:off x="794583" y="1262529"/>
            <a:ext cx="2689496" cy="572233"/>
          </a:xfrm>
          <a:prstGeom prst="rect">
            <a:avLst/>
          </a:prstGeom>
          <a:noFill/>
        </p:spPr>
      </p:pic>
      <p:pic>
        <p:nvPicPr>
          <p:cNvPr id="24" name="Picture 23" descr="Kudos Logo"/>
          <p:cNvPicPr>
            <a:picLocks noChangeAspect="1" noChangeArrowheads="1"/>
          </p:cNvPicPr>
          <p:nvPr/>
        </p:nvPicPr>
        <p:blipFill>
          <a:blip r:embed="rId11"/>
          <a:srcRect/>
          <a:stretch>
            <a:fillRect/>
          </a:stretch>
        </p:blipFill>
        <p:spPr bwMode="auto">
          <a:xfrm>
            <a:off x="7617050" y="218857"/>
            <a:ext cx="1885949" cy="465668"/>
          </a:xfrm>
          <a:prstGeom prst="rect">
            <a:avLst/>
          </a:prstGeom>
          <a:noFill/>
        </p:spPr>
      </p:pic>
      <p:sp>
        <p:nvSpPr>
          <p:cNvPr id="25" name="AutoShape 27" descr="Image result for elixir logo"/>
          <p:cNvSpPr>
            <a:spLocks noChangeAspect="1" noChangeArrowheads="1"/>
          </p:cNvSpPr>
          <p:nvPr/>
        </p:nvSpPr>
        <p:spPr bwMode="auto">
          <a:xfrm>
            <a:off x="173831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GB" sz="2700"/>
          </a:p>
        </p:txBody>
      </p:sp>
      <p:sp>
        <p:nvSpPr>
          <p:cNvPr id="26" name="AutoShape 29" descr="Image result for elixir logo"/>
          <p:cNvSpPr>
            <a:spLocks noChangeAspect="1" noChangeArrowheads="1"/>
          </p:cNvSpPr>
          <p:nvPr/>
        </p:nvSpPr>
        <p:spPr bwMode="auto">
          <a:xfrm>
            <a:off x="173831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GB" sz="2700"/>
          </a:p>
        </p:txBody>
      </p:sp>
      <p:pic>
        <p:nvPicPr>
          <p:cNvPr id="27" name="Picture 33" descr="EuroScientist logo"/>
          <p:cNvPicPr>
            <a:picLocks noChangeAspect="1" noChangeArrowheads="1"/>
          </p:cNvPicPr>
          <p:nvPr/>
        </p:nvPicPr>
        <p:blipFill>
          <a:blip r:embed="rId12"/>
          <a:srcRect/>
          <a:stretch>
            <a:fillRect/>
          </a:stretch>
        </p:blipFill>
        <p:spPr bwMode="auto">
          <a:xfrm>
            <a:off x="1078425" y="4061584"/>
            <a:ext cx="1211577" cy="865415"/>
          </a:xfrm>
          <a:prstGeom prst="rect">
            <a:avLst/>
          </a:prstGeom>
          <a:noFill/>
        </p:spPr>
      </p:pic>
      <p:sp>
        <p:nvSpPr>
          <p:cNvPr id="28" name="Title 1"/>
          <p:cNvSpPr>
            <a:spLocks noGrp="1"/>
          </p:cNvSpPr>
          <p:nvPr>
            <p:ph type="title"/>
          </p:nvPr>
        </p:nvSpPr>
        <p:spPr>
          <a:xfrm>
            <a:off x="3376191" y="2492529"/>
            <a:ext cx="5296029" cy="1648346"/>
          </a:xfrm>
          <a:noFill/>
          <a:ln w="44450">
            <a:solidFill>
              <a:schemeClr val="tx1"/>
            </a:solidFill>
          </a:ln>
        </p:spPr>
        <p:txBody>
          <a:bodyPr>
            <a:normAutofit/>
          </a:bodyPr>
          <a:lstStyle/>
          <a:p>
            <a:pPr algn="ctr"/>
            <a:r>
              <a:rPr lang="en-GB" sz="3200" b="1" cap="none" dirty="0">
                <a:solidFill>
                  <a:schemeClr val="tx1"/>
                </a:solidFill>
                <a:latin typeface="+mn-lt"/>
              </a:rPr>
              <a:t>But how we share, discover &amp; talk about science is evolving fast ...</a:t>
            </a:r>
          </a:p>
        </p:txBody>
      </p:sp>
      <p:pic>
        <p:nvPicPr>
          <p:cNvPr id="29" name="Picture 28"/>
          <p:cNvPicPr>
            <a:picLocks noChangeAspect="1"/>
          </p:cNvPicPr>
          <p:nvPr/>
        </p:nvPicPr>
        <p:blipFill rotWithShape="1">
          <a:blip r:embed="rId13"/>
          <a:srcRect l="12188" t="32032" r="72031" b="58593"/>
          <a:stretch/>
        </p:blipFill>
        <p:spPr>
          <a:xfrm>
            <a:off x="10129985" y="2802160"/>
            <a:ext cx="1924050" cy="457200"/>
          </a:xfrm>
          <a:prstGeom prst="rect">
            <a:avLst/>
          </a:prstGeom>
        </p:spPr>
      </p:pic>
      <p:pic>
        <p:nvPicPr>
          <p:cNvPr id="30" name="Picture 29"/>
          <p:cNvPicPr>
            <a:picLocks noChangeAspect="1"/>
          </p:cNvPicPr>
          <p:nvPr/>
        </p:nvPicPr>
        <p:blipFill rotWithShape="1">
          <a:blip r:embed="rId13"/>
          <a:srcRect l="7031" t="17579" r="80156" b="68750"/>
          <a:stretch/>
        </p:blipFill>
        <p:spPr>
          <a:xfrm>
            <a:off x="10214739" y="3965818"/>
            <a:ext cx="1562100" cy="666750"/>
          </a:xfrm>
          <a:prstGeom prst="rect">
            <a:avLst/>
          </a:prstGeom>
        </p:spPr>
      </p:pic>
      <p:pic>
        <p:nvPicPr>
          <p:cNvPr id="31" name="Picture 4" descr="https://peerreviewweek.files.wordpress.com/2016/06/scienceopen-logo1.png?w=960"/>
          <p:cNvPicPr>
            <a:picLocks noChangeAspect="1" noChangeArrowheads="1"/>
          </p:cNvPicPr>
          <p:nvPr/>
        </p:nvPicPr>
        <p:blipFill rotWithShape="1">
          <a:blip r:embed="rId14">
            <a:extLst>
              <a:ext uri="{28A0092B-C50C-407E-A947-70E740481C1C}">
                <a14:useLocalDpi xmlns:a14="http://schemas.microsoft.com/office/drawing/2010/main" val="0"/>
              </a:ext>
            </a:extLst>
          </a:blip>
          <a:srcRect l="12842" r="17690" b="37217"/>
          <a:stretch/>
        </p:blipFill>
        <p:spPr bwMode="auto">
          <a:xfrm>
            <a:off x="9558864" y="6128148"/>
            <a:ext cx="2534194" cy="5558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blogs.biomedcentral.com/bmcblog/wp-content/uploads/sites/7/2013/09/peerage_logo_blue_1100x250-300x68.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5986" y="5880271"/>
            <a:ext cx="2319768" cy="5258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16"/>
          <a:srcRect l="2463" t="26830" r="74823" b="57367"/>
          <a:stretch/>
        </p:blipFill>
        <p:spPr>
          <a:xfrm>
            <a:off x="457382" y="5942182"/>
            <a:ext cx="2769325" cy="770710"/>
          </a:xfrm>
          <a:prstGeom prst="rect">
            <a:avLst/>
          </a:prstGeom>
        </p:spPr>
      </p:pic>
      <p:pic>
        <p:nvPicPr>
          <p:cNvPr id="34" name="Picture 8" descr="Image result for plos one 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74948" y="5010827"/>
            <a:ext cx="1065005" cy="1420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Image result for peer j logo"/>
          <p:cNvPicPr>
            <a:picLocks noChangeAspect="1" noChangeArrowheads="1"/>
          </p:cNvPicPr>
          <p:nvPr/>
        </p:nvPicPr>
        <p:blipFill rotWithShape="1">
          <a:blip r:embed="rId18">
            <a:extLst>
              <a:ext uri="{28A0092B-C50C-407E-A947-70E740481C1C}">
                <a14:useLocalDpi xmlns:a14="http://schemas.microsoft.com/office/drawing/2010/main" val="0"/>
              </a:ext>
            </a:extLst>
          </a:blip>
          <a:srcRect t="17947" b="19212"/>
          <a:stretch/>
        </p:blipFill>
        <p:spPr bwMode="auto">
          <a:xfrm>
            <a:off x="6560204" y="4948572"/>
            <a:ext cx="1329499" cy="7567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europe pmc 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6253" y="1886296"/>
            <a:ext cx="1807448" cy="937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earth arxiv"/>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93126" y="3215639"/>
            <a:ext cx="2314670" cy="9189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OS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06756" y="5811079"/>
            <a:ext cx="1384583" cy="8853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ciELO 20 Years"/>
          <p:cNvPicPr>
            <a:picLocks noChangeAspect="1" noChangeArrowheads="1"/>
          </p:cNvPicPr>
          <p:nvPr/>
        </p:nvPicPr>
        <p:blipFill rotWithShape="1">
          <a:blip r:embed="rId22">
            <a:extLst>
              <a:ext uri="{28A0092B-C50C-407E-A947-70E740481C1C}">
                <a14:useLocalDpi xmlns:a14="http://schemas.microsoft.com/office/drawing/2010/main" val="0"/>
              </a:ext>
            </a:extLst>
          </a:blip>
          <a:srcRect r="38924"/>
          <a:stretch/>
        </p:blipFill>
        <p:spPr bwMode="auto">
          <a:xfrm>
            <a:off x="10657875" y="224381"/>
            <a:ext cx="1353989" cy="11472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s://meta.org/wp-content/uploads/new-stack-dark-connect.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68151" y="340138"/>
            <a:ext cx="939089" cy="12619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24"/>
          <a:srcRect l="6630" t="31590" r="77175" b="39072"/>
          <a:stretch/>
        </p:blipFill>
        <p:spPr>
          <a:xfrm>
            <a:off x="10825961" y="1405419"/>
            <a:ext cx="1279189" cy="955437"/>
          </a:xfrm>
          <a:prstGeom prst="rect">
            <a:avLst/>
          </a:prstGeom>
        </p:spPr>
      </p:pic>
      <p:pic>
        <p:nvPicPr>
          <p:cNvPr id="42" name="Picture 22" descr="Image result for orcid id 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60533" y="1534145"/>
            <a:ext cx="826711" cy="82671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 xmlns:a16="http://schemas.microsoft.com/office/drawing/2014/main" id="{087A3F0F-276F-4B2A-B0A9-2171F541EBA1}"/>
              </a:ext>
            </a:extLst>
          </p:cNvPr>
          <p:cNvPicPr>
            <a:picLocks noChangeAspect="1"/>
          </p:cNvPicPr>
          <p:nvPr/>
        </p:nvPicPr>
        <p:blipFill>
          <a:blip r:embed="rId26"/>
          <a:stretch>
            <a:fillRect/>
          </a:stretch>
        </p:blipFill>
        <p:spPr>
          <a:xfrm>
            <a:off x="2505677" y="1939427"/>
            <a:ext cx="2176233" cy="431092"/>
          </a:xfrm>
          <a:prstGeom prst="rect">
            <a:avLst/>
          </a:prstGeom>
          <a:ln>
            <a:noFill/>
          </a:ln>
          <a:effectLst/>
        </p:spPr>
      </p:pic>
      <p:pic>
        <p:nvPicPr>
          <p:cNvPr id="44" name="Picture 43">
            <a:extLst>
              <a:ext uri="{FF2B5EF4-FFF2-40B4-BE49-F238E27FC236}">
                <a16:creationId xmlns="" xmlns:a16="http://schemas.microsoft.com/office/drawing/2014/main" id="{E6F938B8-7F0C-4649-AE4E-B971640A8BFB}"/>
              </a:ext>
            </a:extLst>
          </p:cNvPr>
          <p:cNvPicPr>
            <a:picLocks noChangeAspect="1"/>
          </p:cNvPicPr>
          <p:nvPr/>
        </p:nvPicPr>
        <p:blipFill>
          <a:blip r:embed="rId27"/>
          <a:stretch>
            <a:fillRect/>
          </a:stretch>
        </p:blipFill>
        <p:spPr>
          <a:xfrm>
            <a:off x="5128096" y="4395277"/>
            <a:ext cx="2488953" cy="401089"/>
          </a:xfrm>
          <a:prstGeom prst="rect">
            <a:avLst/>
          </a:prstGeom>
          <a:ln>
            <a:noFill/>
          </a:ln>
          <a:effectLst/>
        </p:spPr>
      </p:pic>
      <p:pic>
        <p:nvPicPr>
          <p:cNvPr id="45" name="Picture 24" descr="Image result for datacite logo"/>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31214" y="4457414"/>
            <a:ext cx="1909206" cy="62666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Image result for code ocean logo"/>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18426" y="2989801"/>
            <a:ext cx="1285836" cy="73413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Image result for wellcome open research logo"/>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123621" y="4439735"/>
            <a:ext cx="1603441" cy="91947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0" descr="Image result for impact story logo"/>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30707" y="1507067"/>
            <a:ext cx="741123" cy="74112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Image result for publons logo"/>
          <p:cNvPicPr>
            <a:picLocks noChangeAspect="1" noChangeArrowheads="1"/>
          </p:cNvPicPr>
          <p:nvPr/>
        </p:nvPicPr>
        <p:blipFill rotWithShape="1">
          <a:blip r:embed="rId32">
            <a:extLst>
              <a:ext uri="{28A0092B-C50C-407E-A947-70E740481C1C}">
                <a14:useLocalDpi xmlns:a14="http://schemas.microsoft.com/office/drawing/2010/main" val="0"/>
              </a:ext>
            </a:extLst>
          </a:blip>
          <a:srcRect l="21122" t="22190" r="22610" b="22872"/>
          <a:stretch/>
        </p:blipFill>
        <p:spPr bwMode="auto">
          <a:xfrm>
            <a:off x="4860615" y="5035307"/>
            <a:ext cx="1457803" cy="57217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 xmlns:a16="http://schemas.microsoft.com/office/drawing/2014/main" id="{F5910D61-2F47-A542-962F-DB1EF7ABD462}"/>
              </a:ext>
            </a:extLst>
          </p:cNvPr>
          <p:cNvPicPr>
            <a:picLocks noChangeAspect="1"/>
          </p:cNvPicPr>
          <p:nvPr/>
        </p:nvPicPr>
        <p:blipFill>
          <a:blip r:embed="rId33"/>
          <a:stretch>
            <a:fillRect/>
          </a:stretch>
        </p:blipFill>
        <p:spPr>
          <a:xfrm>
            <a:off x="315264" y="5264649"/>
            <a:ext cx="2846098" cy="367238"/>
          </a:xfrm>
          <a:prstGeom prst="rect">
            <a:avLst/>
          </a:prstGeom>
        </p:spPr>
      </p:pic>
    </p:spTree>
    <p:extLst>
      <p:ext uri="{BB962C8B-B14F-4D97-AF65-F5344CB8AC3E}">
        <p14:creationId xmlns:p14="http://schemas.microsoft.com/office/powerpoint/2010/main" val="4250682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7D5B756-0F8B-C640-9598-7DC6ADDDE71B}"/>
              </a:ext>
            </a:extLst>
          </p:cNvPr>
          <p:cNvSpPr>
            <a:spLocks noGrp="1"/>
          </p:cNvSpPr>
          <p:nvPr>
            <p:ph type="body" sz="quarter" idx="10"/>
          </p:nvPr>
        </p:nvSpPr>
        <p:spPr>
          <a:xfrm>
            <a:off x="1775293" y="4208503"/>
            <a:ext cx="10612437" cy="890474"/>
          </a:xfrm>
        </p:spPr>
        <p:txBody>
          <a:bodyPr/>
          <a:lstStyle/>
          <a:p>
            <a:r>
              <a:rPr lang="en-US" sz="2400" b="1" dirty="0"/>
              <a:t>changing landscape of science: changing context for a ‘journal’</a:t>
            </a:r>
          </a:p>
        </p:txBody>
      </p:sp>
    </p:spTree>
    <p:extLst>
      <p:ext uri="{BB962C8B-B14F-4D97-AF65-F5344CB8AC3E}">
        <p14:creationId xmlns:p14="http://schemas.microsoft.com/office/powerpoint/2010/main" val="424603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01976" y="0"/>
            <a:ext cx="9175351" cy="584775"/>
          </a:xfrm>
          <a:prstGeom prst="rect">
            <a:avLst/>
          </a:prstGeom>
          <a:solidFill>
            <a:schemeClr val="bg1"/>
          </a:solidFill>
        </p:spPr>
        <p:txBody>
          <a:bodyPr wrap="square">
            <a:spAutoFit/>
          </a:bodyPr>
          <a:lstStyle/>
          <a:p>
            <a:pPr algn="ctr"/>
            <a:r>
              <a:rPr lang="en-GB" sz="3200" b="1" dirty="0"/>
              <a:t>Growth in life &amp; biomedical science output</a:t>
            </a:r>
          </a:p>
        </p:txBody>
      </p:sp>
      <p:pic>
        <p:nvPicPr>
          <p:cNvPr id="1026"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699" y="584775"/>
            <a:ext cx="9881981" cy="611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478456" y="6284878"/>
            <a:ext cx="1968242" cy="307777"/>
          </a:xfrm>
          <a:prstGeom prst="rect">
            <a:avLst/>
          </a:prstGeom>
          <a:solidFill>
            <a:schemeClr val="bg1"/>
          </a:solidFill>
          <a:ln>
            <a:noFill/>
          </a:ln>
        </p:spPr>
        <p:txBody>
          <a:bodyPr wrap="square">
            <a:spAutoFit/>
          </a:bodyPr>
          <a:lstStyle/>
          <a:p>
            <a:pPr algn="l"/>
            <a:r>
              <a:rPr lang="en-GB" sz="1400" b="1" baseline="30000" dirty="0">
                <a:solidFill>
                  <a:srgbClr val="333333"/>
                </a:solidFill>
              </a:rPr>
              <a:t>Source:</a:t>
            </a:r>
            <a:r>
              <a:rPr lang="en-GB" sz="1400" b="1" dirty="0">
                <a:solidFill>
                  <a:srgbClr val="333333"/>
                </a:solidFill>
              </a:rPr>
              <a:t> </a:t>
            </a:r>
            <a:r>
              <a:rPr lang="en-GB" sz="1400" b="1" baseline="30000" dirty="0">
                <a:solidFill>
                  <a:srgbClr val="333333"/>
                </a:solidFill>
              </a:rPr>
              <a:t>Web of Science (2017)</a:t>
            </a:r>
            <a:r>
              <a:rPr lang="en-GB" sz="1400" b="1" dirty="0">
                <a:solidFill>
                  <a:srgbClr val="333333"/>
                </a:solidFill>
              </a:rPr>
              <a:t> </a:t>
            </a:r>
            <a:endParaRPr lang="en-GB" sz="1400" b="1" dirty="0"/>
          </a:p>
        </p:txBody>
      </p:sp>
    </p:spTree>
    <p:extLst>
      <p:ext uri="{BB962C8B-B14F-4D97-AF65-F5344CB8AC3E}">
        <p14:creationId xmlns:p14="http://schemas.microsoft.com/office/powerpoint/2010/main" val="136818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a:extLst>
              <a:ext uri="{FF2B5EF4-FFF2-40B4-BE49-F238E27FC236}">
                <a16:creationId xmlns="" xmlns:a16="http://schemas.microsoft.com/office/drawing/2014/main" id="{9AF64072-06C5-194A-B861-5B92966AF7B5}"/>
              </a:ext>
            </a:extLst>
          </p:cNvPr>
          <p:cNvSpPr>
            <a:spLocks noGrp="1"/>
          </p:cNvSpPr>
          <p:nvPr>
            <p:ph type="title"/>
          </p:nvPr>
        </p:nvSpPr>
        <p:spPr>
          <a:xfrm>
            <a:off x="1380851" y="291090"/>
            <a:ext cx="10404475" cy="886968"/>
          </a:xfrm>
        </p:spPr>
        <p:txBody>
          <a:bodyPr>
            <a:normAutofit/>
          </a:bodyPr>
          <a:lstStyle/>
          <a:p>
            <a:pPr algn="ctr"/>
            <a:r>
              <a:rPr lang="en-US" sz="3200" b="1" dirty="0">
                <a:solidFill>
                  <a:schemeClr val="bg2">
                    <a:lumMod val="25000"/>
                  </a:schemeClr>
                </a:solidFill>
              </a:rPr>
              <a:t>Widening range of research outputs available</a:t>
            </a:r>
          </a:p>
        </p:txBody>
      </p:sp>
      <p:pic>
        <p:nvPicPr>
          <p:cNvPr id="5" name="Picture 4"/>
          <p:cNvPicPr>
            <a:picLocks noChangeAspect="1"/>
          </p:cNvPicPr>
          <p:nvPr/>
        </p:nvPicPr>
        <p:blipFill rotWithShape="1">
          <a:blip r:embed="rId2"/>
          <a:srcRect l="469" t="9765" r="50780" b="52188"/>
          <a:stretch/>
        </p:blipFill>
        <p:spPr>
          <a:xfrm>
            <a:off x="292637" y="1060546"/>
            <a:ext cx="6446378" cy="2012461"/>
          </a:xfrm>
          <a:prstGeom prst="rect">
            <a:avLst/>
          </a:prstGeom>
        </p:spPr>
      </p:pic>
      <p:pic>
        <p:nvPicPr>
          <p:cNvPr id="6" name="Picture 5"/>
          <p:cNvPicPr>
            <a:picLocks noChangeAspect="1"/>
          </p:cNvPicPr>
          <p:nvPr/>
        </p:nvPicPr>
        <p:blipFill rotWithShape="1">
          <a:blip r:embed="rId3"/>
          <a:srcRect l="625" t="12110" r="50781" b="55813"/>
          <a:stretch/>
        </p:blipFill>
        <p:spPr>
          <a:xfrm>
            <a:off x="292637" y="3110001"/>
            <a:ext cx="6446378" cy="1702149"/>
          </a:xfrm>
          <a:prstGeom prst="rect">
            <a:avLst/>
          </a:prstGeom>
        </p:spPr>
      </p:pic>
      <p:pic>
        <p:nvPicPr>
          <p:cNvPr id="7" name="Picture 6"/>
          <p:cNvPicPr>
            <a:picLocks noChangeAspect="1"/>
          </p:cNvPicPr>
          <p:nvPr/>
        </p:nvPicPr>
        <p:blipFill rotWithShape="1">
          <a:blip r:embed="rId4"/>
          <a:srcRect t="9615" r="52260" b="73077"/>
          <a:stretch/>
        </p:blipFill>
        <p:spPr>
          <a:xfrm>
            <a:off x="292637" y="5099197"/>
            <a:ext cx="6446378" cy="934824"/>
          </a:xfrm>
          <a:prstGeom prst="rect">
            <a:avLst/>
          </a:prstGeom>
        </p:spPr>
      </p:pic>
      <p:sp>
        <p:nvSpPr>
          <p:cNvPr id="9" name="Rectangle 8"/>
          <p:cNvSpPr/>
          <p:nvPr/>
        </p:nvSpPr>
        <p:spPr>
          <a:xfrm>
            <a:off x="7361633" y="1760474"/>
            <a:ext cx="1900142" cy="3970318"/>
          </a:xfrm>
          <a:prstGeom prst="rect">
            <a:avLst/>
          </a:prstGeom>
        </p:spPr>
        <p:txBody>
          <a:bodyPr wrap="square">
            <a:spAutoFit/>
          </a:bodyPr>
          <a:lstStyle/>
          <a:p>
            <a:r>
              <a:rPr lang="en-GB" sz="2800" b="1" dirty="0">
                <a:solidFill>
                  <a:schemeClr val="bg2">
                    <a:lumMod val="25000"/>
                  </a:schemeClr>
                </a:solidFill>
                <a:latin typeface="Calibri" panose="020F0502020204030204" pitchFamily="34" charset="0"/>
              </a:rPr>
              <a:t>Data</a:t>
            </a:r>
          </a:p>
          <a:p>
            <a:endParaRPr lang="en-GB" sz="2800" b="1" dirty="0">
              <a:solidFill>
                <a:schemeClr val="bg2">
                  <a:lumMod val="25000"/>
                </a:schemeClr>
              </a:solidFill>
              <a:latin typeface="Calibri" panose="020F0502020204030204" pitchFamily="34" charset="0"/>
            </a:endParaRPr>
          </a:p>
          <a:p>
            <a:endParaRPr lang="en-GB" sz="2800" b="1" dirty="0">
              <a:solidFill>
                <a:schemeClr val="bg2">
                  <a:lumMod val="25000"/>
                </a:schemeClr>
              </a:solidFill>
              <a:latin typeface="Calibri" panose="020F0502020204030204" pitchFamily="34" charset="0"/>
            </a:endParaRPr>
          </a:p>
          <a:p>
            <a:endParaRPr lang="en-GB" sz="2800" b="1" dirty="0">
              <a:solidFill>
                <a:schemeClr val="bg2">
                  <a:lumMod val="25000"/>
                </a:schemeClr>
              </a:solidFill>
              <a:latin typeface="Calibri" panose="020F0502020204030204" pitchFamily="34" charset="0"/>
            </a:endParaRPr>
          </a:p>
          <a:p>
            <a:r>
              <a:rPr lang="en-GB" sz="2800" b="1" dirty="0">
                <a:solidFill>
                  <a:schemeClr val="bg2">
                    <a:lumMod val="25000"/>
                  </a:schemeClr>
                </a:solidFill>
                <a:latin typeface="Calibri" panose="020F0502020204030204" pitchFamily="34" charset="0"/>
              </a:rPr>
              <a:t>Resources</a:t>
            </a:r>
          </a:p>
          <a:p>
            <a:endParaRPr lang="en-GB" sz="2800" b="1" dirty="0">
              <a:solidFill>
                <a:schemeClr val="bg2">
                  <a:lumMod val="25000"/>
                </a:schemeClr>
              </a:solidFill>
              <a:latin typeface="Calibri" panose="020F0502020204030204" pitchFamily="34" charset="0"/>
            </a:endParaRPr>
          </a:p>
          <a:p>
            <a:endParaRPr lang="en-GB" sz="2800" b="1" dirty="0">
              <a:solidFill>
                <a:schemeClr val="bg2">
                  <a:lumMod val="25000"/>
                </a:schemeClr>
              </a:solidFill>
              <a:latin typeface="Calibri" panose="020F0502020204030204" pitchFamily="34" charset="0"/>
            </a:endParaRPr>
          </a:p>
          <a:p>
            <a:endParaRPr lang="en-GB" sz="2800" b="1" dirty="0">
              <a:solidFill>
                <a:schemeClr val="bg2">
                  <a:lumMod val="25000"/>
                </a:schemeClr>
              </a:solidFill>
              <a:latin typeface="Calibri" panose="020F0502020204030204" pitchFamily="34" charset="0"/>
            </a:endParaRPr>
          </a:p>
          <a:p>
            <a:r>
              <a:rPr lang="en-GB" sz="2800" b="1" dirty="0">
                <a:solidFill>
                  <a:schemeClr val="bg2">
                    <a:lumMod val="25000"/>
                  </a:schemeClr>
                </a:solidFill>
                <a:latin typeface="Calibri" panose="020F0502020204030204" pitchFamily="34" charset="0"/>
              </a:rPr>
              <a:t>Software </a:t>
            </a:r>
            <a:endParaRPr lang="en-GB" sz="2800" b="1" dirty="0">
              <a:solidFill>
                <a:schemeClr val="bg2">
                  <a:lumMod val="25000"/>
                </a:schemeClr>
              </a:solidFill>
            </a:endParaRPr>
          </a:p>
        </p:txBody>
      </p:sp>
      <p:sp>
        <p:nvSpPr>
          <p:cNvPr id="10" name="Rectangle 9"/>
          <p:cNvSpPr/>
          <p:nvPr/>
        </p:nvSpPr>
        <p:spPr>
          <a:xfrm>
            <a:off x="9884394" y="2955494"/>
            <a:ext cx="1900142" cy="1815882"/>
          </a:xfrm>
          <a:prstGeom prst="rect">
            <a:avLst/>
          </a:prstGeom>
        </p:spPr>
        <p:txBody>
          <a:bodyPr wrap="square">
            <a:spAutoFit/>
          </a:bodyPr>
          <a:lstStyle/>
          <a:p>
            <a:pPr algn="ctr"/>
            <a:r>
              <a:rPr lang="en-GB" sz="2800" b="1" i="1" dirty="0">
                <a:solidFill>
                  <a:schemeClr val="bg2">
                    <a:lumMod val="25000"/>
                  </a:schemeClr>
                </a:solidFill>
                <a:latin typeface="Calibri" panose="020F0502020204030204" pitchFamily="34" charset="0"/>
              </a:rPr>
              <a:t>all with a trackable &amp; persistent DOIs</a:t>
            </a:r>
            <a:endParaRPr lang="en-GB" sz="2800" b="1" i="1" dirty="0">
              <a:solidFill>
                <a:schemeClr val="bg2">
                  <a:lumMod val="25000"/>
                </a:schemeClr>
              </a:solidFill>
            </a:endParaRPr>
          </a:p>
        </p:txBody>
      </p:sp>
    </p:spTree>
    <p:extLst>
      <p:ext uri="{BB962C8B-B14F-4D97-AF65-F5344CB8AC3E}">
        <p14:creationId xmlns:p14="http://schemas.microsoft.com/office/powerpoint/2010/main" val="1118716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0626" t="8056" r="15800" b="9722"/>
          <a:stretch/>
        </p:blipFill>
        <p:spPr>
          <a:xfrm>
            <a:off x="328502" y="821315"/>
            <a:ext cx="7363278" cy="5356660"/>
          </a:xfrm>
          <a:prstGeom prst="rect">
            <a:avLst/>
          </a:prstGeom>
        </p:spPr>
      </p:pic>
      <p:sp>
        <p:nvSpPr>
          <p:cNvPr id="12" name="Rectangle 11"/>
          <p:cNvSpPr/>
          <p:nvPr/>
        </p:nvSpPr>
        <p:spPr>
          <a:xfrm>
            <a:off x="328502" y="5929038"/>
            <a:ext cx="7734300" cy="246221"/>
          </a:xfrm>
          <a:prstGeom prst="rect">
            <a:avLst/>
          </a:prstGeom>
        </p:spPr>
        <p:txBody>
          <a:bodyPr wrap="square">
            <a:spAutoFit/>
          </a:bodyPr>
          <a:lstStyle/>
          <a:p>
            <a:r>
              <a:rPr lang="en-GB" sz="1000" dirty="0">
                <a:solidFill>
                  <a:schemeClr val="bg1"/>
                </a:solidFill>
                <a:latin typeface="Century Gothic" panose="020B0502020202020204" pitchFamily="34" charset="0"/>
              </a:rPr>
              <a:t>Source: https://www.theguardian.com/science/2017/jun/27/profitable-business-scientific-publishing-bad-for-science</a:t>
            </a:r>
          </a:p>
        </p:txBody>
      </p:sp>
      <p:sp>
        <p:nvSpPr>
          <p:cNvPr id="11" name="Title 8">
            <a:extLst>
              <a:ext uri="{FF2B5EF4-FFF2-40B4-BE49-F238E27FC236}">
                <a16:creationId xmlns="" xmlns:a16="http://schemas.microsoft.com/office/drawing/2014/main" id="{9AF64072-06C5-194A-B861-5B92966AF7B5}"/>
              </a:ext>
            </a:extLst>
          </p:cNvPr>
          <p:cNvSpPr>
            <a:spLocks noGrp="1"/>
          </p:cNvSpPr>
          <p:nvPr>
            <p:ph type="title"/>
          </p:nvPr>
        </p:nvSpPr>
        <p:spPr>
          <a:xfrm>
            <a:off x="2064452" y="12793"/>
            <a:ext cx="7025579" cy="886968"/>
          </a:xfrm>
        </p:spPr>
        <p:txBody>
          <a:bodyPr>
            <a:normAutofit/>
          </a:bodyPr>
          <a:lstStyle/>
          <a:p>
            <a:pPr algn="ctr"/>
            <a:r>
              <a:rPr lang="en-US" sz="3200" b="1" dirty="0">
                <a:solidFill>
                  <a:schemeClr val="tx1">
                    <a:lumMod val="50000"/>
                  </a:schemeClr>
                </a:solidFill>
                <a:latin typeface="+mn-lt"/>
              </a:rPr>
              <a:t>Massive ‘cost’ of publishing …</a:t>
            </a:r>
          </a:p>
        </p:txBody>
      </p:sp>
      <p:sp>
        <p:nvSpPr>
          <p:cNvPr id="5" name="Content Placeholder 2">
            <a:extLst>
              <a:ext uri="{FF2B5EF4-FFF2-40B4-BE49-F238E27FC236}">
                <a16:creationId xmlns="" xmlns:a16="http://schemas.microsoft.com/office/drawing/2014/main" id="{6BCDD2CF-56D7-4687-AEB5-FC9CEC0D0EAA}"/>
              </a:ext>
            </a:extLst>
          </p:cNvPr>
          <p:cNvSpPr>
            <a:spLocks noGrp="1"/>
          </p:cNvSpPr>
          <p:nvPr>
            <p:ph sz="quarter" idx="14"/>
          </p:nvPr>
        </p:nvSpPr>
        <p:spPr>
          <a:xfrm>
            <a:off x="7916128" y="1432547"/>
            <a:ext cx="4180338" cy="4134196"/>
          </a:xfrm>
        </p:spPr>
        <p:txBody>
          <a:bodyPr>
            <a:normAutofit/>
          </a:bodyPr>
          <a:lstStyle/>
          <a:p>
            <a:pPr lvl="1"/>
            <a:r>
              <a:rPr lang="en-GB" sz="2000" b="1" dirty="0">
                <a:solidFill>
                  <a:schemeClr val="tx1"/>
                </a:solidFill>
                <a:latin typeface="+mn-lt"/>
              </a:rPr>
              <a:t>Much research behind paywalls</a:t>
            </a:r>
          </a:p>
          <a:p>
            <a:pPr lvl="1"/>
            <a:r>
              <a:rPr lang="en-GB" sz="2000" b="1" dirty="0">
                <a:solidFill>
                  <a:schemeClr val="tx1"/>
                </a:solidFill>
                <a:latin typeface="+mn-lt"/>
              </a:rPr>
              <a:t>Long delays in publishing</a:t>
            </a:r>
          </a:p>
          <a:p>
            <a:pPr lvl="1"/>
            <a:r>
              <a:rPr lang="en-GB" sz="2000" b="1" dirty="0">
                <a:solidFill>
                  <a:schemeClr val="tx1"/>
                </a:solidFill>
                <a:latin typeface="+mn-lt"/>
              </a:rPr>
              <a:t>Peer review non-transparent</a:t>
            </a:r>
          </a:p>
          <a:p>
            <a:pPr lvl="1"/>
            <a:r>
              <a:rPr lang="en-GB" sz="2000" b="1" dirty="0">
                <a:solidFill>
                  <a:schemeClr val="tx1"/>
                </a:solidFill>
                <a:latin typeface="+mn-lt"/>
              </a:rPr>
              <a:t>Lack of access to data </a:t>
            </a:r>
            <a:endParaRPr lang="en-GB" sz="2000" b="1" dirty="0">
              <a:solidFill>
                <a:schemeClr val="tx1"/>
              </a:solidFill>
              <a:latin typeface="+mn-lt"/>
              <a:sym typeface="Wingdings" panose="05000000000000000000" pitchFamily="2" charset="2"/>
            </a:endParaRPr>
          </a:p>
          <a:p>
            <a:pPr lvl="1"/>
            <a:r>
              <a:rPr lang="en-GB" sz="2000" b="1" dirty="0">
                <a:solidFill>
                  <a:schemeClr val="tx1"/>
                </a:solidFill>
                <a:latin typeface="+mn-lt"/>
                <a:sym typeface="Wingdings" panose="05000000000000000000" pitchFamily="2" charset="2"/>
              </a:rPr>
              <a:t>Much good research never published </a:t>
            </a:r>
          </a:p>
          <a:p>
            <a:pPr lvl="1"/>
            <a:r>
              <a:rPr lang="en-GB" sz="2000" b="1" dirty="0">
                <a:solidFill>
                  <a:schemeClr val="tx1"/>
                </a:solidFill>
                <a:latin typeface="+mn-lt"/>
                <a:sym typeface="Wingdings" panose="05000000000000000000" pitchFamily="2" charset="2"/>
              </a:rPr>
              <a:t>Significant research waste</a:t>
            </a:r>
            <a:endParaRPr lang="en-GB" sz="2000" b="1" dirty="0">
              <a:solidFill>
                <a:schemeClr val="tx1"/>
              </a:solidFill>
              <a:latin typeface="+mn-lt"/>
            </a:endParaRPr>
          </a:p>
        </p:txBody>
      </p:sp>
    </p:spTree>
    <p:extLst>
      <p:ext uri="{BB962C8B-B14F-4D97-AF65-F5344CB8AC3E}">
        <p14:creationId xmlns:p14="http://schemas.microsoft.com/office/powerpoint/2010/main" val="3132013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65993"/>
            <a:ext cx="11387043" cy="584775"/>
          </a:xfrm>
          <a:prstGeom prst="rect">
            <a:avLst/>
          </a:prstGeom>
          <a:solidFill>
            <a:schemeClr val="bg1"/>
          </a:solidFill>
        </p:spPr>
        <p:txBody>
          <a:bodyPr wrap="square">
            <a:spAutoFit/>
          </a:bodyPr>
          <a:lstStyle/>
          <a:p>
            <a:pPr algn="ctr"/>
            <a:r>
              <a:rPr lang="en-GB" sz="3200" b="1" dirty="0">
                <a:latin typeface="Calibri" panose="020F0502020204030204" pitchFamily="34" charset="0"/>
              </a:rPr>
              <a:t>Recognition of (</a:t>
            </a:r>
            <a:r>
              <a:rPr lang="en-GB" sz="3200" b="1" dirty="0" err="1">
                <a:latin typeface="Calibri" panose="020F0502020204030204" pitchFamily="34" charset="0"/>
              </a:rPr>
              <a:t>ir</a:t>
            </a:r>
            <a:r>
              <a:rPr lang="en-GB" sz="3200" b="1" dirty="0">
                <a:latin typeface="Calibri" panose="020F0502020204030204" pitchFamily="34" charset="0"/>
              </a:rPr>
              <a:t>) reproducibility &amp; research waste</a:t>
            </a:r>
            <a:endParaRPr lang="en-GB" sz="3200" b="1" i="1" dirty="0"/>
          </a:p>
        </p:txBody>
      </p:sp>
      <p:pic>
        <p:nvPicPr>
          <p:cNvPr id="11" name="Picture 10"/>
          <p:cNvPicPr>
            <a:picLocks noChangeAspect="1"/>
          </p:cNvPicPr>
          <p:nvPr/>
        </p:nvPicPr>
        <p:blipFill rotWithShape="1">
          <a:blip r:embed="rId3"/>
          <a:srcRect l="6848" t="12839" r="65678" b="12022"/>
          <a:stretch/>
        </p:blipFill>
        <p:spPr>
          <a:xfrm>
            <a:off x="471980" y="1186151"/>
            <a:ext cx="5067174" cy="5543389"/>
          </a:xfrm>
          <a:prstGeom prst="rect">
            <a:avLst/>
          </a:prstGeom>
        </p:spPr>
      </p:pic>
      <p:sp>
        <p:nvSpPr>
          <p:cNvPr id="13" name="Rectangle 12"/>
          <p:cNvSpPr/>
          <p:nvPr/>
        </p:nvSpPr>
        <p:spPr>
          <a:xfrm>
            <a:off x="6085152" y="6506837"/>
            <a:ext cx="5946904" cy="346250"/>
          </a:xfrm>
          <a:prstGeom prst="rect">
            <a:avLst/>
          </a:prstGeom>
          <a:solidFill>
            <a:schemeClr val="bg1"/>
          </a:solidFill>
        </p:spPr>
        <p:txBody>
          <a:bodyPr wrap="square">
            <a:spAutoFit/>
          </a:bodyPr>
          <a:lstStyle/>
          <a:p>
            <a:pPr algn="l"/>
            <a:r>
              <a:rPr lang="en-GB" sz="1650" b="1" baseline="30000" dirty="0">
                <a:solidFill>
                  <a:srgbClr val="333333"/>
                </a:solidFill>
              </a:rPr>
              <a:t>Sources:</a:t>
            </a:r>
            <a:r>
              <a:rPr lang="en-GB" sz="1650" b="1" dirty="0">
                <a:solidFill>
                  <a:srgbClr val="333333"/>
                </a:solidFill>
              </a:rPr>
              <a:t> </a:t>
            </a:r>
            <a:r>
              <a:rPr lang="en-GB" sz="1650" b="1" baseline="30000" dirty="0">
                <a:solidFill>
                  <a:srgbClr val="333333"/>
                </a:solidFill>
              </a:rPr>
              <a:t>http://www.thelancet.com/journals/lancet/article/PIIS0140-6736(13)62329-6/</a:t>
            </a:r>
            <a:endParaRPr lang="en-GB" sz="1650" b="1" dirty="0"/>
          </a:p>
        </p:txBody>
      </p:sp>
      <p:pic>
        <p:nvPicPr>
          <p:cNvPr id="14" name="Picture 13"/>
          <p:cNvPicPr>
            <a:picLocks noChangeAspect="1"/>
          </p:cNvPicPr>
          <p:nvPr/>
        </p:nvPicPr>
        <p:blipFill rotWithShape="1">
          <a:blip r:embed="rId4"/>
          <a:srcRect l="3606" t="24761" r="67981" b="13220"/>
          <a:stretch/>
        </p:blipFill>
        <p:spPr>
          <a:xfrm>
            <a:off x="6014431" y="1186150"/>
            <a:ext cx="5909119" cy="5159231"/>
          </a:xfrm>
          <a:prstGeom prst="rect">
            <a:avLst/>
          </a:prstGeom>
        </p:spPr>
      </p:pic>
      <p:sp>
        <p:nvSpPr>
          <p:cNvPr id="15" name="Oval 14"/>
          <p:cNvSpPr/>
          <p:nvPr/>
        </p:nvSpPr>
        <p:spPr>
          <a:xfrm>
            <a:off x="120684" y="2458599"/>
            <a:ext cx="4834088" cy="9863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430048" y="1624649"/>
            <a:ext cx="6297663" cy="9863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Image result for reproducibility cri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7478" y="958195"/>
            <a:ext cx="5632083" cy="57217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53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Custom Design">
  <a:themeElements>
    <a:clrScheme name="F1000 2">
      <a:dk1>
        <a:srgbClr val="243746"/>
      </a:dk1>
      <a:lt1>
        <a:srgbClr val="FFFFFF"/>
      </a:lt1>
      <a:dk2>
        <a:srgbClr val="415563"/>
      </a:dk2>
      <a:lt2>
        <a:srgbClr val="E8EBEC"/>
      </a:lt2>
      <a:accent1>
        <a:srgbClr val="00ACC1"/>
      </a:accent1>
      <a:accent2>
        <a:srgbClr val="CB2C2C"/>
      </a:accent2>
      <a:accent3>
        <a:srgbClr val="F2673C"/>
      </a:accent3>
      <a:accent4>
        <a:srgbClr val="415563"/>
      </a:accent4>
      <a:accent5>
        <a:srgbClr val="768692"/>
      </a:accent5>
      <a:accent6>
        <a:srgbClr val="EBEFF0"/>
      </a:accent6>
      <a:hlink>
        <a:srgbClr val="00ACC1"/>
      </a:hlink>
      <a:folHlink>
        <a:srgbClr val="23B9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8200</TotalTime>
  <Words>1226</Words>
  <Application>Microsoft Office PowerPoint</Application>
  <PresentationFormat>Widescreen</PresentationFormat>
  <Paragraphs>185</Paragraphs>
  <Slides>31</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Century Gothic</vt:lpstr>
      <vt:lpstr>Courier New</vt:lpstr>
      <vt:lpstr>DIN-Bold</vt:lpstr>
      <vt:lpstr>Helvetica Neue</vt:lpstr>
      <vt:lpstr>Helvetica Neue Medium</vt:lpstr>
      <vt:lpstr>Roboto</vt:lpstr>
      <vt:lpstr>Wingdings</vt:lpstr>
      <vt:lpstr>ヒラギノ角ゴ Pro W3</vt:lpstr>
      <vt:lpstr>Custom Design</vt:lpstr>
      <vt:lpstr>PowerPoint Presentation</vt:lpstr>
      <vt:lpstr>PowerPoint Presentation</vt:lpstr>
      <vt:lpstr>What are the key functions of a research publishing ‘journal’?</vt:lpstr>
      <vt:lpstr>But how we share, discover &amp; talk about science is evolving fast ...</vt:lpstr>
      <vt:lpstr>PowerPoint Presentation</vt:lpstr>
      <vt:lpstr>PowerPoint Presentation</vt:lpstr>
      <vt:lpstr>Widening range of research outputs available</vt:lpstr>
      <vt:lpstr>Massive ‘cost’ of publishing …</vt:lpstr>
      <vt:lpstr>PowerPoint Presentation</vt:lpstr>
      <vt:lpstr>PowerPoint Presentation</vt:lpstr>
      <vt:lpstr>Do we need ‘journals’ as currently configured to provide these?</vt:lpstr>
      <vt:lpstr>PowerPoint Presentation</vt:lpstr>
      <vt:lpstr>New approached &amp; models of scholarly publishing focus on …</vt:lpstr>
      <vt:lpstr>PowerPoint Presentation</vt:lpstr>
      <vt:lpstr>PowerPoint Presentation</vt:lpstr>
      <vt:lpstr>PowerPoint Presentation</vt:lpstr>
      <vt:lpstr>Growth in rapid publication models </vt:lpstr>
      <vt:lpstr>Open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Range of outputs and associated metrics</vt:lpstr>
      <vt:lpstr>Indicators of ‘quality’ &amp; value - &amp; to support discoverability</vt:lpstr>
      <vt:lpstr>Build the evidence base: robust research on research</vt:lpstr>
      <vt:lpstr>F1000Research Science Policy Research gateway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Cristofaro</dc:creator>
  <cp:lastModifiedBy>Liz</cp:lastModifiedBy>
  <cp:revision>349</cp:revision>
  <cp:lastPrinted>2018-10-31T11:28:58Z</cp:lastPrinted>
  <dcterms:created xsi:type="dcterms:W3CDTF">2017-12-20T15:16:15Z</dcterms:created>
  <dcterms:modified xsi:type="dcterms:W3CDTF">2018-12-10T08:37:28Z</dcterms:modified>
</cp:coreProperties>
</file>