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52" r:id="rId2"/>
  </p:sldMasterIdLst>
  <p:notesMasterIdLst>
    <p:notesMasterId r:id="rId15"/>
  </p:notesMasterIdLst>
  <p:sldIdLst>
    <p:sldId id="256" r:id="rId3"/>
    <p:sldId id="274" r:id="rId4"/>
    <p:sldId id="259" r:id="rId5"/>
    <p:sldId id="275" r:id="rId6"/>
    <p:sldId id="271" r:id="rId7"/>
    <p:sldId id="272" r:id="rId8"/>
    <p:sldId id="276" r:id="rId9"/>
    <p:sldId id="273" r:id="rId10"/>
    <p:sldId id="261" r:id="rId11"/>
    <p:sldId id="260" r:id="rId12"/>
    <p:sldId id="277" r:id="rId13"/>
    <p:sldId id="268" r:id="rId14"/>
  </p:sldIdLst>
  <p:sldSz cx="9144000" cy="6858000" type="screen4x3"/>
  <p:notesSz cx="6797675" cy="9872663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85836" autoAdjust="0"/>
  </p:normalViewPr>
  <p:slideViewPr>
    <p:cSldViewPr>
      <p:cViewPr varScale="1">
        <p:scale>
          <a:sx n="73" d="100"/>
          <a:sy n="73" d="100"/>
        </p:scale>
        <p:origin x="123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it-IT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59" cy="49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it-IT" altLang="it-IT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39775"/>
            <a:ext cx="4937125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689515"/>
            <a:ext cx="4984962" cy="4442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9030"/>
            <a:ext cx="2945659" cy="49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it-IT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379030"/>
            <a:ext cx="2945659" cy="49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9436CD8-4FB8-41AD-939A-29905E41904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8458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36CD8-4FB8-41AD-939A-29905E41904C}" type="slidenum">
              <a:rPr lang="it-IT" altLang="it-IT" smtClean="0"/>
              <a:pPr/>
              <a:t>1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67353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36CD8-4FB8-41AD-939A-29905E41904C}" type="slidenum">
              <a:rPr lang="it-IT" altLang="it-IT" smtClean="0"/>
              <a:pPr/>
              <a:t>12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38535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_PP_cover_3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90700" y="3162300"/>
            <a:ext cx="7124700" cy="685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it-IT" altLang="it-IT" noProof="0"/>
              <a:t>Fare clic per modificare lo stile del titolo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809750" y="2743200"/>
            <a:ext cx="6883400" cy="419100"/>
          </a:xfrm>
        </p:spPr>
        <p:txBody>
          <a:bodyPr/>
          <a:lstStyle>
            <a:lvl1pPr marL="0" indent="0">
              <a:defRPr/>
            </a:lvl1pPr>
          </a:lstStyle>
          <a:p>
            <a:pPr lvl="0"/>
            <a:r>
              <a:rPr lang="it-IT" altLang="it-IT" noProof="0"/>
              <a:t>Fare clic per modificare lo stile del sottotitolo dello schema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1828800" y="1219200"/>
            <a:ext cx="6838950" cy="1066800"/>
          </a:xfrm>
        </p:spPr>
        <p:txBody>
          <a:bodyPr/>
          <a:lstStyle>
            <a:lvl1pPr>
              <a:lnSpc>
                <a:spcPts val="2200"/>
              </a:lnSpc>
              <a:defRPr sz="2000"/>
            </a:lvl1pPr>
          </a:lstStyle>
          <a:p>
            <a:r>
              <a:rPr lang="en-US" altLang="it-IT"/>
              <a:t>OpenAIRE National Workshop - Torino, December 10th, 2018                     </a:t>
            </a:r>
            <a:endParaRPr lang="it-IT" altLang="it-IT" sz="140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it-IT"/>
              <a:t>OpenAIRE National Workshop - Torino, December 10th, 2018                     </a:t>
            </a:r>
            <a:endParaRPr lang="it-IT" altLang="it-IT" sz="140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87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81788" y="2260600"/>
            <a:ext cx="1630362" cy="35306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790700" y="2260600"/>
            <a:ext cx="4738688" cy="35306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it-IT"/>
              <a:t>OpenAIRE National Workshop - Torino, December 10th, 2018                     </a:t>
            </a:r>
            <a:endParaRPr lang="it-IT" altLang="it-IT" sz="140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8019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it-IT"/>
              <a:t>OpenAIRE National Workshop - Torino, December 10th, 2018                     </a:t>
            </a:r>
            <a:endParaRPr lang="it-IT" altLang="it-IT" sz="140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0867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it-IT"/>
              <a:t>OpenAIRE National Workshop - Torino, December 10th, 2018                     </a:t>
            </a:r>
            <a:endParaRPr lang="it-IT" altLang="it-IT" sz="140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1112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it-IT"/>
              <a:t>OpenAIRE National Workshop - Torino, December 10th, 2018                     </a:t>
            </a:r>
            <a:endParaRPr lang="it-IT" altLang="it-IT" sz="140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0275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723900" y="1339850"/>
            <a:ext cx="3962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838700" y="1339850"/>
            <a:ext cx="3962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it-IT"/>
              <a:t>OpenAIRE National Workshop - Torino, December 10th, 2018                     </a:t>
            </a:r>
            <a:endParaRPr lang="it-IT" altLang="it-IT" sz="140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0954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it-IT"/>
              <a:t>OpenAIRE National Workshop - Torino, December 10th, 2018                     </a:t>
            </a:r>
            <a:endParaRPr lang="it-IT" altLang="it-IT" sz="140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726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it-IT"/>
              <a:t>OpenAIRE National Workshop - Torino, December 10th, 2018                     </a:t>
            </a:r>
            <a:endParaRPr lang="it-IT" altLang="it-IT" sz="140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1818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it-IT"/>
              <a:t>OpenAIRE National Workshop - Torino, December 10th, 2018                     </a:t>
            </a:r>
            <a:endParaRPr lang="it-IT" altLang="it-IT" sz="140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8452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it-IT"/>
              <a:t>OpenAIRE National Workshop - Torino, December 10th, 2018                     </a:t>
            </a:r>
            <a:endParaRPr lang="it-IT" altLang="it-IT" sz="140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433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it-IT"/>
              <a:t>OpenAIRE National Workshop - Torino, December 10th, 2018                     </a:t>
            </a:r>
            <a:endParaRPr lang="it-IT" altLang="it-IT" sz="140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0132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it-IT"/>
              <a:t>OpenAIRE National Workshop - Torino, December 10th, 2018                     </a:t>
            </a:r>
            <a:endParaRPr lang="it-IT" altLang="it-IT" sz="140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2344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it-IT"/>
              <a:t>OpenAIRE National Workshop - Torino, December 10th, 2018                     </a:t>
            </a:r>
            <a:endParaRPr lang="it-IT" altLang="it-IT" sz="140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9944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10375" y="-241300"/>
            <a:ext cx="2028825" cy="569595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723900" y="-241300"/>
            <a:ext cx="5934075" cy="569595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it-IT"/>
              <a:t>OpenAIRE National Workshop - Torino, December 10th, 2018                     </a:t>
            </a:r>
            <a:endParaRPr lang="it-IT" altLang="it-IT" sz="140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492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it-IT"/>
              <a:t>OpenAIRE National Workshop - Torino, December 10th, 2018                     </a:t>
            </a:r>
            <a:endParaRPr lang="it-IT" altLang="it-IT" sz="140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970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816100" y="3048000"/>
            <a:ext cx="3171825" cy="2743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40325" y="3048000"/>
            <a:ext cx="3171825" cy="2743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it-IT"/>
              <a:t>OpenAIRE National Workshop - Torino, December 10th, 2018                     </a:t>
            </a:r>
            <a:endParaRPr lang="it-IT" altLang="it-IT" sz="140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889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it-IT"/>
              <a:t>OpenAIRE National Workshop - Torino, December 10th, 2018                     </a:t>
            </a:r>
            <a:endParaRPr lang="it-IT" altLang="it-IT" sz="140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736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it-IT"/>
              <a:t>OpenAIRE National Workshop - Torino, December 10th, 2018                     </a:t>
            </a:r>
            <a:endParaRPr lang="it-IT" altLang="it-IT" sz="140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959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it-IT"/>
              <a:t>OpenAIRE National Workshop - Torino, December 10th, 2018                     </a:t>
            </a:r>
            <a:endParaRPr lang="it-IT" altLang="it-IT" sz="140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572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it-IT"/>
              <a:t>OpenAIRE National Workshop - Torino, December 10th, 2018                     </a:t>
            </a:r>
            <a:endParaRPr lang="it-IT" altLang="it-IT" sz="140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062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it-IT"/>
              <a:t>OpenAIRE National Workshop - Torino, December 10th, 2018                     </a:t>
            </a:r>
            <a:endParaRPr lang="it-IT" altLang="it-IT" sz="140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321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_PP_sezione_3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790700" y="2260600"/>
            <a:ext cx="6216650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16100" y="3048000"/>
            <a:ext cx="649605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02400" y="63563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ts val="900"/>
              </a:lnSpc>
              <a:defRPr sz="800">
                <a:solidFill>
                  <a:schemeClr val="bg1"/>
                </a:solidFill>
                <a:latin typeface="Garamond" pitchFamily="96" charset="0"/>
              </a:defRPr>
            </a:lvl1pPr>
          </a:lstStyle>
          <a:p>
            <a:r>
              <a:rPr lang="en-US" altLang="it-IT"/>
              <a:t>OpenAIRE National Workshop - Torino, December 10th, 2018                     </a:t>
            </a:r>
            <a:endParaRPr lang="it-IT" altLang="it-IT" sz="1400">
              <a:solidFill>
                <a:schemeClr val="tx1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rebuchet MS" pitchFamily="96" charset="0"/>
          <a:ea typeface="ＭＳ Ｐゴシック" pitchFamily="9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rebuchet MS" pitchFamily="96" charset="0"/>
          <a:ea typeface="ＭＳ Ｐゴシック" pitchFamily="9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rebuchet MS" pitchFamily="96" charset="0"/>
          <a:ea typeface="ＭＳ Ｐゴシック" pitchFamily="9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rebuchet MS" pitchFamily="96" charset="0"/>
          <a:ea typeface="ＭＳ Ｐゴシック" pitchFamily="9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rebuchet MS" pitchFamily="96" charset="0"/>
          <a:ea typeface="ＭＳ Ｐゴシック" pitchFamily="9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rebuchet MS" pitchFamily="96" charset="0"/>
          <a:ea typeface="ＭＳ Ｐゴシック" pitchFamily="9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rebuchet MS" pitchFamily="96" charset="0"/>
          <a:ea typeface="ＭＳ Ｐゴシック" pitchFamily="9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rebuchet MS" pitchFamily="96" charset="0"/>
          <a:ea typeface="ＭＳ Ｐゴシック" pitchFamily="96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i="1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bg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bg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bg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bg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bg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bg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bg1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026" descr="D_PP_basic_Vert_3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7" name="Rectangle 1027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-2413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stile</a:t>
            </a:r>
          </a:p>
        </p:txBody>
      </p:sp>
      <p:sp>
        <p:nvSpPr>
          <p:cNvPr id="11268" name="Rectangle 102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3900" y="1339850"/>
            <a:ext cx="8077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1269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 rot="-5400000">
            <a:off x="-809625" y="4530725"/>
            <a:ext cx="2508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ts val="900"/>
              </a:lnSpc>
              <a:defRPr sz="800">
                <a:solidFill>
                  <a:schemeClr val="bg1"/>
                </a:solidFill>
                <a:latin typeface="Garamond" pitchFamily="96" charset="0"/>
              </a:defRPr>
            </a:lvl1pPr>
          </a:lstStyle>
          <a:p>
            <a:r>
              <a:rPr lang="en-US" altLang="it-IT"/>
              <a:t>OpenAIRE National Workshop - Torino, December 10th, 2018                     </a:t>
            </a:r>
            <a:endParaRPr lang="it-IT" altLang="it-IT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270" name="Line 1030"/>
          <p:cNvSpPr>
            <a:spLocks noChangeShapeType="1"/>
          </p:cNvSpPr>
          <p:nvPr/>
        </p:nvSpPr>
        <p:spPr bwMode="auto">
          <a:xfrm>
            <a:off x="1066800" y="914400"/>
            <a:ext cx="8077200" cy="0"/>
          </a:xfrm>
          <a:prstGeom prst="line">
            <a:avLst/>
          </a:prstGeom>
          <a:noFill/>
          <a:ln w="9525">
            <a:solidFill>
              <a:srgbClr val="17217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rgbClr val="071B5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rgbClr val="071B50"/>
          </a:solidFill>
          <a:latin typeface="Trebuchet MS" pitchFamily="96" charset="0"/>
          <a:ea typeface="ＭＳ Ｐゴシック" pitchFamily="96" charset="-128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rgbClr val="071B50"/>
          </a:solidFill>
          <a:latin typeface="Trebuchet MS" pitchFamily="96" charset="0"/>
          <a:ea typeface="ＭＳ Ｐゴシック" pitchFamily="96" charset="-128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rgbClr val="071B50"/>
          </a:solidFill>
          <a:latin typeface="Trebuchet MS" pitchFamily="96" charset="0"/>
          <a:ea typeface="ＭＳ Ｐゴシック" pitchFamily="96" charset="-128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rgbClr val="071B50"/>
          </a:solidFill>
          <a:latin typeface="Trebuchet MS" pitchFamily="96" charset="0"/>
          <a:ea typeface="ＭＳ Ｐゴシック" pitchFamily="9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71B50"/>
          </a:solidFill>
          <a:latin typeface="Trebuchet MS" pitchFamily="96" charset="0"/>
          <a:ea typeface="ＭＳ Ｐゴシック" pitchFamily="9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71B50"/>
          </a:solidFill>
          <a:latin typeface="Trebuchet MS" pitchFamily="96" charset="0"/>
          <a:ea typeface="ＭＳ Ｐゴシック" pitchFamily="9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71B50"/>
          </a:solidFill>
          <a:latin typeface="Trebuchet MS" pitchFamily="96" charset="0"/>
          <a:ea typeface="ＭＳ Ｐゴシック" pitchFamily="9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71B50"/>
          </a:solidFill>
          <a:latin typeface="Trebuchet MS" pitchFamily="96" charset="0"/>
          <a:ea typeface="ＭＳ Ｐゴシック" pitchFamily="96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42424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424242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424242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rgbClr val="424242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424242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424242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424242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424242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424242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Stefano.bolelli@unimi.i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it-IT" dirty="0"/>
              <a:t>Open Access journals and Universities</a:t>
            </a:r>
            <a:endParaRPr lang="it-IT" altLang="it-IT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34063"/>
            <a:ext cx="6883400" cy="419100"/>
          </a:xfrm>
        </p:spPr>
        <p:txBody>
          <a:bodyPr/>
          <a:lstStyle/>
          <a:p>
            <a:r>
              <a:rPr lang="en-US" altLang="it-IT" dirty="0"/>
              <a:t>a world without APCs is possible</a:t>
            </a:r>
          </a:p>
          <a:p>
            <a:pPr algn="ctr"/>
            <a:endParaRPr lang="en-US" altLang="it-IT" i="0" dirty="0"/>
          </a:p>
          <a:p>
            <a:pPr algn="ctr"/>
            <a:r>
              <a:rPr lang="en-US" altLang="it-IT" i="0" dirty="0"/>
              <a:t>Stefano </a:t>
            </a:r>
            <a:r>
              <a:rPr lang="en-US" altLang="it-IT" i="0" dirty="0" err="1"/>
              <a:t>Bolelli</a:t>
            </a:r>
            <a:r>
              <a:rPr lang="en-US" altLang="it-IT" i="0" dirty="0"/>
              <a:t> </a:t>
            </a:r>
            <a:r>
              <a:rPr lang="en-US" altLang="it-IT" i="0" dirty="0" err="1"/>
              <a:t>Gallevi</a:t>
            </a:r>
            <a:r>
              <a:rPr lang="en-US" altLang="it-IT" i="0" dirty="0"/>
              <a:t> </a:t>
            </a:r>
            <a:endParaRPr lang="it-IT" altLang="it-IT" i="0" dirty="0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1636846C-AD26-4D6A-8CE4-2BD59DA890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it-IT"/>
              <a:t>OpenAIRE National Workshop - Torino, December 10th, 2018                     </a:t>
            </a:r>
            <a:endParaRPr lang="it-IT" altLang="it-IT" sz="140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/>
              <a:t>Riviste </a:t>
            </a:r>
            <a:r>
              <a:rPr lang="it-IT" altLang="it-IT" dirty="0" err="1"/>
              <a:t>UniMi</a:t>
            </a:r>
            <a:r>
              <a:rPr lang="it-IT" altLang="it-IT" dirty="0"/>
              <a:t>: </a:t>
            </a:r>
            <a:r>
              <a:rPr lang="it-IT" altLang="it-IT" dirty="0" err="1"/>
              <a:t>further</a:t>
            </a:r>
            <a:r>
              <a:rPr lang="it-IT" altLang="it-IT" dirty="0"/>
              <a:t> </a:t>
            </a:r>
            <a:r>
              <a:rPr lang="it-IT" altLang="it-IT" dirty="0" err="1"/>
              <a:t>developments</a:t>
            </a:r>
            <a:endParaRPr lang="it-IT" altLang="it-IT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052736"/>
            <a:ext cx="8229600" cy="5805264"/>
          </a:xfrm>
        </p:spPr>
        <p:txBody>
          <a:bodyPr/>
          <a:lstStyle/>
          <a:p>
            <a:r>
              <a:rPr lang="it-IT" altLang="it-IT" dirty="0" err="1"/>
              <a:t>Deeper</a:t>
            </a:r>
            <a:r>
              <a:rPr lang="it-IT" altLang="it-IT" dirty="0"/>
              <a:t> </a:t>
            </a:r>
            <a:r>
              <a:rPr lang="it-IT" altLang="it-IT" dirty="0" err="1"/>
              <a:t>statistics</a:t>
            </a:r>
            <a:r>
              <a:rPr lang="it-IT" altLang="it-IT" dirty="0"/>
              <a:t> (e.g. download </a:t>
            </a:r>
            <a:r>
              <a:rPr lang="it-IT" altLang="it-IT" dirty="0" err="1"/>
              <a:t>provenance</a:t>
            </a:r>
            <a:r>
              <a:rPr lang="it-IT" altLang="it-IT" dirty="0"/>
              <a:t>)</a:t>
            </a:r>
          </a:p>
          <a:p>
            <a:r>
              <a:rPr lang="it-IT" altLang="it-IT" dirty="0"/>
              <a:t>Migration to OJS 3</a:t>
            </a:r>
          </a:p>
          <a:p>
            <a:r>
              <a:rPr lang="it-IT" altLang="it-IT" dirty="0" err="1"/>
              <a:t>Workflow</a:t>
            </a:r>
            <a:r>
              <a:rPr lang="it-IT" altLang="it-IT" dirty="0"/>
              <a:t> with </a:t>
            </a:r>
            <a:r>
              <a:rPr lang="it-IT" altLang="it-IT" dirty="0" err="1"/>
              <a:t>submission</a:t>
            </a:r>
            <a:r>
              <a:rPr lang="it-IT" altLang="it-IT" dirty="0"/>
              <a:t> and </a:t>
            </a:r>
            <a:r>
              <a:rPr lang="it-IT" altLang="it-IT" dirty="0" err="1"/>
              <a:t>review</a:t>
            </a:r>
            <a:endParaRPr lang="it-IT" altLang="it-IT" dirty="0"/>
          </a:p>
          <a:p>
            <a:r>
              <a:rPr lang="it-IT" altLang="it-IT" dirty="0"/>
              <a:t>Open </a:t>
            </a:r>
            <a:r>
              <a:rPr lang="it-IT" altLang="it-IT" dirty="0" err="1"/>
              <a:t>monograph</a:t>
            </a:r>
            <a:endParaRPr lang="it-IT" altLang="it-IT" dirty="0"/>
          </a:p>
          <a:p>
            <a:r>
              <a:rPr lang="it-IT" altLang="it-IT" dirty="0" err="1"/>
              <a:t>Build</a:t>
            </a:r>
            <a:r>
              <a:rPr lang="it-IT" altLang="it-IT" dirty="0"/>
              <a:t> </a:t>
            </a:r>
            <a:r>
              <a:rPr lang="it-IT" altLang="it-IT" dirty="0" err="1"/>
              <a:t>stronger</a:t>
            </a:r>
            <a:r>
              <a:rPr lang="it-IT" altLang="it-IT" dirty="0"/>
              <a:t> </a:t>
            </a:r>
            <a:r>
              <a:rPr lang="it-IT" altLang="it-IT" dirty="0" err="1"/>
              <a:t>support</a:t>
            </a:r>
            <a:r>
              <a:rPr lang="it-IT" altLang="it-IT" dirty="0"/>
              <a:t> (</a:t>
            </a:r>
            <a:r>
              <a:rPr lang="it-IT" altLang="it-IT" dirty="0" err="1"/>
              <a:t>university</a:t>
            </a:r>
            <a:r>
              <a:rPr lang="it-IT" altLang="it-IT" dirty="0"/>
              <a:t> press?)</a:t>
            </a:r>
          </a:p>
          <a:p>
            <a:endParaRPr lang="it-IT" altLang="it-IT" dirty="0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A13137AE-61F0-4F18-BD99-80CF0561A9A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it-IT"/>
              <a:t>OpenAIRE National Workshop - Torino, December 10th, 2018                     </a:t>
            </a:r>
            <a:endParaRPr lang="it-IT" altLang="it-IT" sz="140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076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/>
              <a:t>Riviste </a:t>
            </a:r>
            <a:r>
              <a:rPr lang="it-IT" altLang="it-IT" dirty="0" err="1"/>
              <a:t>UniMi</a:t>
            </a:r>
            <a:r>
              <a:rPr lang="it-IT" altLang="it-IT" dirty="0"/>
              <a:t>: </a:t>
            </a:r>
            <a:r>
              <a:rPr lang="it-IT" altLang="it-IT" dirty="0" err="1"/>
              <a:t>conclusion</a:t>
            </a:r>
            <a:endParaRPr lang="it-IT" altLang="it-IT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052736"/>
            <a:ext cx="8229600" cy="5805264"/>
          </a:xfrm>
        </p:spPr>
        <p:txBody>
          <a:bodyPr/>
          <a:lstStyle/>
          <a:p>
            <a:r>
              <a:rPr lang="en-US" altLang="it-IT" dirty="0"/>
              <a:t>Researchers’ work and engagement</a:t>
            </a:r>
          </a:p>
          <a:p>
            <a:r>
              <a:rPr lang="en-US" altLang="it-IT" dirty="0"/>
              <a:t>+</a:t>
            </a:r>
          </a:p>
          <a:p>
            <a:r>
              <a:rPr lang="en-US" altLang="it-IT" dirty="0"/>
              <a:t>Technical support</a:t>
            </a:r>
          </a:p>
          <a:p>
            <a:r>
              <a:rPr lang="en-US" altLang="it-IT" dirty="0"/>
              <a:t>+</a:t>
            </a:r>
          </a:p>
          <a:p>
            <a:r>
              <a:rPr lang="en-US" altLang="it-IT" dirty="0"/>
              <a:t>Digital environment &amp; tool</a:t>
            </a:r>
          </a:p>
          <a:p>
            <a:r>
              <a:rPr lang="en-US" altLang="it-IT" dirty="0"/>
              <a:t>+</a:t>
            </a:r>
          </a:p>
          <a:p>
            <a:r>
              <a:rPr lang="en-US" altLang="it-IT" dirty="0"/>
              <a:t>Strong quality criteria</a:t>
            </a:r>
          </a:p>
          <a:p>
            <a:r>
              <a:rPr lang="en-US" altLang="it-IT" dirty="0"/>
              <a:t>=</a:t>
            </a:r>
          </a:p>
          <a:p>
            <a:r>
              <a:rPr lang="en-US" altLang="it-IT" dirty="0"/>
              <a:t>a world without APCs</a:t>
            </a:r>
          </a:p>
          <a:p>
            <a:endParaRPr lang="it-IT" altLang="it-IT" dirty="0"/>
          </a:p>
          <a:p>
            <a:endParaRPr lang="it-IT" altLang="it-IT" dirty="0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2C6559A8-6E3A-447B-9BA0-B3EE2DAF82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it-IT"/>
              <a:t>OpenAIRE National Workshop - Torino, December 10th, 2018                     </a:t>
            </a:r>
            <a:endParaRPr lang="it-IT" altLang="it-IT" sz="140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316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 err="1"/>
              <a:t>Thank</a:t>
            </a:r>
            <a:r>
              <a:rPr lang="it-IT" altLang="it-IT" dirty="0"/>
              <a:t> </a:t>
            </a:r>
            <a:r>
              <a:rPr lang="it-IT" altLang="it-IT" dirty="0" err="1"/>
              <a:t>you</a:t>
            </a:r>
            <a:r>
              <a:rPr lang="it-IT" altLang="it-IT" dirty="0"/>
              <a:t>!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416" y="980728"/>
            <a:ext cx="8287072" cy="2160240"/>
          </a:xfrm>
        </p:spPr>
        <p:txBody>
          <a:bodyPr/>
          <a:lstStyle/>
          <a:p>
            <a:pPr marL="0" indent="0">
              <a:buNone/>
            </a:pPr>
            <a:endParaRPr lang="it-IT" altLang="it-IT" dirty="0"/>
          </a:p>
          <a:p>
            <a:pPr marL="0" indent="0">
              <a:buNone/>
            </a:pPr>
            <a:endParaRPr lang="it-IT" alt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 bwMode="auto">
          <a:xfrm>
            <a:off x="723900" y="1339850"/>
            <a:ext cx="8077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424242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424242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424242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424242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424242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424242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424242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424242"/>
                </a:solidFill>
                <a:latin typeface="+mn-lt"/>
                <a:ea typeface="+mn-ea"/>
              </a:defRPr>
            </a:lvl9pPr>
          </a:lstStyle>
          <a:p>
            <a:pPr marL="0" indent="0" algn="ctr" eaLnBrk="1" hangingPunct="1">
              <a:buNone/>
            </a:pPr>
            <a:endParaRPr lang="it-IT" i="1" kern="0" dirty="0"/>
          </a:p>
          <a:p>
            <a:pPr marL="0" indent="0" algn="ctr" eaLnBrk="1" hangingPunct="1">
              <a:buNone/>
            </a:pPr>
            <a:endParaRPr lang="it-IT" i="1" kern="0" dirty="0"/>
          </a:p>
          <a:p>
            <a:pPr marL="0" indent="0" algn="ctr" eaLnBrk="1" hangingPunct="1">
              <a:buNone/>
            </a:pPr>
            <a:r>
              <a:rPr lang="it-IT" i="1" kern="0" dirty="0"/>
              <a:t>Stefano Bolelli Gallevi</a:t>
            </a:r>
          </a:p>
          <a:p>
            <a:pPr marL="0" indent="0" algn="ctr" eaLnBrk="1" hangingPunct="1">
              <a:buNone/>
            </a:pPr>
            <a:r>
              <a:rPr lang="it-IT" i="1" kern="0" dirty="0" smtClean="0">
                <a:hlinkClick r:id="rId3"/>
              </a:rPr>
              <a:t>stefano.bolelli@unimi.it</a:t>
            </a:r>
            <a:endParaRPr lang="it-IT" i="1" kern="0" dirty="0"/>
          </a:p>
          <a:p>
            <a:pPr marL="0" indent="0" algn="ctr" eaLnBrk="1" hangingPunct="1">
              <a:buNone/>
            </a:pPr>
            <a:endParaRPr lang="it-IT" i="1" kern="0" dirty="0"/>
          </a:p>
          <a:p>
            <a:pPr marL="0" indent="0" eaLnBrk="1" hangingPunct="1">
              <a:buNone/>
            </a:pPr>
            <a:endParaRPr lang="it-IT" i="1" kern="0" dirty="0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5DC28AD6-8965-4096-9580-05DABC3B1A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it-IT"/>
              <a:t>OpenAIRE National Workshop - Torino, December 10th, 2018                     </a:t>
            </a:r>
            <a:endParaRPr lang="it-IT" altLang="it-IT" sz="140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64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Riviste </a:t>
            </a:r>
            <a:r>
              <a:rPr lang="it-IT" dirty="0" err="1"/>
              <a:t>UniMi</a:t>
            </a:r>
            <a:r>
              <a:rPr lang="it-IT" dirty="0"/>
              <a:t> </a:t>
            </a:r>
            <a:r>
              <a:rPr lang="it-IT" dirty="0" err="1"/>
              <a:t>platform</a:t>
            </a:r>
            <a:r>
              <a:rPr lang="it-IT" dirty="0"/>
              <a:t>: </a:t>
            </a:r>
            <a:r>
              <a:rPr lang="it-IT" dirty="0" err="1" smtClean="0"/>
              <a:t>why</a:t>
            </a:r>
            <a:r>
              <a:rPr lang="it-IT" dirty="0" smtClean="0"/>
              <a:t>/</a:t>
            </a:r>
            <a:r>
              <a:rPr lang="it-IT" dirty="0" err="1" smtClean="0"/>
              <a:t>aims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Give</a:t>
            </a:r>
            <a:r>
              <a:rPr lang="it-IT" dirty="0"/>
              <a:t> </a:t>
            </a:r>
            <a:r>
              <a:rPr lang="it-IT" dirty="0" err="1"/>
              <a:t>visibility</a:t>
            </a:r>
            <a:r>
              <a:rPr lang="it-IT" dirty="0"/>
              <a:t> to </a:t>
            </a:r>
            <a:r>
              <a:rPr lang="it-IT" dirty="0" err="1"/>
              <a:t>research</a:t>
            </a:r>
            <a:r>
              <a:rPr lang="it-IT" dirty="0"/>
              <a:t> of the </a:t>
            </a:r>
            <a:r>
              <a:rPr lang="it-IT" dirty="0" err="1"/>
              <a:t>university</a:t>
            </a:r>
            <a:r>
              <a:rPr lang="it-IT" dirty="0"/>
              <a:t>, </a:t>
            </a:r>
            <a:r>
              <a:rPr lang="it-IT" dirty="0" err="1"/>
              <a:t>particularly</a:t>
            </a:r>
            <a:r>
              <a:rPr lang="it-IT" dirty="0"/>
              <a:t> in </a:t>
            </a:r>
            <a:r>
              <a:rPr lang="it-IT" dirty="0" err="1"/>
              <a:t>humanities</a:t>
            </a:r>
            <a:r>
              <a:rPr lang="it-IT" dirty="0"/>
              <a:t> and social </a:t>
            </a:r>
            <a:r>
              <a:rPr lang="it-IT" dirty="0" err="1"/>
              <a:t>sciences</a:t>
            </a:r>
            <a:endParaRPr lang="it-IT" dirty="0"/>
          </a:p>
          <a:p>
            <a:r>
              <a:rPr lang="it-IT" dirty="0" err="1"/>
              <a:t>Find</a:t>
            </a:r>
            <a:r>
              <a:rPr lang="it-IT" dirty="0"/>
              <a:t> a </a:t>
            </a:r>
            <a:r>
              <a:rPr lang="it-IT" dirty="0" err="1"/>
              <a:t>sustainable</a:t>
            </a:r>
            <a:r>
              <a:rPr lang="it-IT" dirty="0"/>
              <a:t> </a:t>
            </a:r>
            <a:r>
              <a:rPr lang="it-IT" dirty="0" err="1"/>
              <a:t>communication</a:t>
            </a:r>
            <a:r>
              <a:rPr lang="it-IT" dirty="0"/>
              <a:t> </a:t>
            </a:r>
            <a:r>
              <a:rPr lang="it-IT" dirty="0" err="1"/>
              <a:t>tool</a:t>
            </a:r>
            <a:r>
              <a:rPr lang="it-IT" dirty="0"/>
              <a:t> in </a:t>
            </a:r>
            <a:r>
              <a:rPr lang="it-IT" dirty="0" err="1"/>
              <a:t>terms</a:t>
            </a:r>
            <a:r>
              <a:rPr lang="it-IT" dirty="0"/>
              <a:t> of </a:t>
            </a:r>
            <a:r>
              <a:rPr lang="it-IT" dirty="0" err="1"/>
              <a:t>costs</a:t>
            </a:r>
            <a:r>
              <a:rPr lang="it-IT" dirty="0"/>
              <a:t> and human </a:t>
            </a:r>
            <a:r>
              <a:rPr lang="it-IT" dirty="0" err="1"/>
              <a:t>resources</a:t>
            </a:r>
            <a:endParaRPr lang="it-IT" dirty="0"/>
          </a:p>
          <a:p>
            <a:r>
              <a:rPr lang="it-IT" dirty="0" err="1"/>
              <a:t>Enhance</a:t>
            </a:r>
            <a:r>
              <a:rPr lang="it-IT" dirty="0"/>
              <a:t> ways of </a:t>
            </a:r>
            <a:r>
              <a:rPr lang="it-IT" dirty="0" err="1"/>
              <a:t>communications</a:t>
            </a:r>
            <a:r>
              <a:rPr lang="it-IT" dirty="0"/>
              <a:t> and </a:t>
            </a:r>
            <a:r>
              <a:rPr lang="it-IT" dirty="0" err="1"/>
              <a:t>dissemination</a:t>
            </a:r>
            <a:r>
              <a:rPr lang="it-IT" dirty="0"/>
              <a:t> of the </a:t>
            </a:r>
            <a:r>
              <a:rPr lang="it-IT" dirty="0" err="1"/>
              <a:t>results</a:t>
            </a:r>
            <a:r>
              <a:rPr lang="it-IT" dirty="0"/>
              <a:t> of </a:t>
            </a:r>
            <a:r>
              <a:rPr lang="it-IT" dirty="0" err="1"/>
              <a:t>research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C7A0504-11BB-4ABA-ABC0-015D13D6CB3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it-IT"/>
              <a:t>OpenAIRE National Workshop - Torino, December 10th, 2018                     </a:t>
            </a:r>
            <a:endParaRPr lang="it-IT" altLang="it-IT" sz="140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90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/>
              <a:t>Riviste </a:t>
            </a:r>
            <a:r>
              <a:rPr lang="it-IT" altLang="it-IT" dirty="0" err="1"/>
              <a:t>UniMi</a:t>
            </a:r>
            <a:r>
              <a:rPr lang="it-IT" altLang="it-IT" dirty="0"/>
              <a:t> </a:t>
            </a:r>
            <a:r>
              <a:rPr lang="it-IT" altLang="it-IT" dirty="0" err="1" smtClean="0"/>
              <a:t>platform</a:t>
            </a:r>
            <a:r>
              <a:rPr lang="it-IT" altLang="it-IT" dirty="0" smtClean="0"/>
              <a:t>: </a:t>
            </a:r>
            <a:r>
              <a:rPr lang="it-IT" altLang="it-IT" dirty="0" err="1" smtClean="0"/>
              <a:t>how</a:t>
            </a:r>
            <a:r>
              <a:rPr lang="it-IT" altLang="it-IT" dirty="0" smtClean="0"/>
              <a:t>/</a:t>
            </a:r>
            <a:r>
              <a:rPr lang="it-IT" altLang="it-IT" dirty="0" err="1" smtClean="0"/>
              <a:t>structure</a:t>
            </a:r>
            <a:endParaRPr lang="it-IT" altLang="it-IT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err="1"/>
              <a:t>Founded</a:t>
            </a:r>
            <a:r>
              <a:rPr lang="it-IT" dirty="0"/>
              <a:t> in 2008 with 2 </a:t>
            </a:r>
            <a:r>
              <a:rPr lang="it-IT" dirty="0" err="1"/>
              <a:t>journals</a:t>
            </a:r>
            <a:r>
              <a:rPr lang="it-IT" dirty="0"/>
              <a:t> (</a:t>
            </a:r>
            <a:r>
              <a:rPr lang="it-IT" dirty="0" err="1"/>
              <a:t>now</a:t>
            </a:r>
            <a:r>
              <a:rPr lang="it-IT" dirty="0"/>
              <a:t> 40)</a:t>
            </a:r>
          </a:p>
          <a:p>
            <a:r>
              <a:rPr lang="it-IT" dirty="0" err="1"/>
              <a:t>Based</a:t>
            </a:r>
            <a:r>
              <a:rPr lang="it-IT" dirty="0"/>
              <a:t> on Open Journal Systems OJS 2.0</a:t>
            </a:r>
          </a:p>
          <a:p>
            <a:r>
              <a:rPr lang="it-IT" dirty="0" err="1"/>
              <a:t>Both</a:t>
            </a:r>
            <a:r>
              <a:rPr lang="it-IT" dirty="0"/>
              <a:t> </a:t>
            </a:r>
            <a:r>
              <a:rPr lang="it-IT" dirty="0" err="1"/>
              <a:t>journals</a:t>
            </a:r>
            <a:r>
              <a:rPr lang="it-IT" dirty="0"/>
              <a:t> and book </a:t>
            </a:r>
            <a:r>
              <a:rPr lang="it-IT" dirty="0" err="1"/>
              <a:t>series</a:t>
            </a:r>
            <a:r>
              <a:rPr lang="it-IT" dirty="0"/>
              <a:t> are </a:t>
            </a:r>
            <a:r>
              <a:rPr lang="it-IT" dirty="0" err="1"/>
              <a:t>accepted</a:t>
            </a:r>
            <a:endParaRPr lang="it-IT" dirty="0"/>
          </a:p>
          <a:p>
            <a:r>
              <a:rPr lang="it-IT" dirty="0" err="1"/>
              <a:t>UniMi</a:t>
            </a:r>
            <a:r>
              <a:rPr lang="it-IT" dirty="0"/>
              <a:t> </a:t>
            </a:r>
            <a:r>
              <a:rPr lang="it-IT" dirty="0" err="1"/>
              <a:t>researchers</a:t>
            </a:r>
            <a:r>
              <a:rPr lang="it-IT" dirty="0"/>
              <a:t> can start a journal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editors</a:t>
            </a:r>
            <a:r>
              <a:rPr lang="it-IT" dirty="0"/>
              <a:t> in </a:t>
            </a:r>
            <a:r>
              <a:rPr lang="it-IT" dirty="0" err="1"/>
              <a:t>chief</a:t>
            </a:r>
            <a:r>
              <a:rPr lang="it-IT" dirty="0"/>
              <a:t> or </a:t>
            </a:r>
            <a:r>
              <a:rPr lang="it-IT" dirty="0" err="1"/>
              <a:t>as</a:t>
            </a:r>
            <a:r>
              <a:rPr lang="it-IT" dirty="0"/>
              <a:t> members of the </a:t>
            </a:r>
            <a:r>
              <a:rPr lang="it-IT" dirty="0" err="1"/>
              <a:t>editorial</a:t>
            </a:r>
            <a:r>
              <a:rPr lang="it-IT" dirty="0"/>
              <a:t> board</a:t>
            </a:r>
          </a:p>
          <a:p>
            <a:r>
              <a:rPr lang="it-IT" dirty="0"/>
              <a:t>Publication </a:t>
            </a:r>
            <a:r>
              <a:rPr lang="it-IT" dirty="0" err="1"/>
              <a:t>does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require</a:t>
            </a:r>
            <a:r>
              <a:rPr lang="it-IT" dirty="0"/>
              <a:t> APC</a:t>
            </a:r>
          </a:p>
          <a:p>
            <a:r>
              <a:rPr lang="it-IT" dirty="0" err="1"/>
              <a:t>Contents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to be </a:t>
            </a:r>
            <a:r>
              <a:rPr lang="it-IT" dirty="0" err="1"/>
              <a:t>published</a:t>
            </a:r>
            <a:r>
              <a:rPr lang="it-IT" dirty="0"/>
              <a:t> in Open Access [</a:t>
            </a:r>
            <a:r>
              <a:rPr lang="it-IT" dirty="0" err="1"/>
              <a:t>without</a:t>
            </a:r>
            <a:r>
              <a:rPr lang="it-IT" dirty="0"/>
              <a:t> embargo]</a:t>
            </a:r>
          </a:p>
          <a:p>
            <a:r>
              <a:rPr lang="it-IT" altLang="it-IT" dirty="0" err="1"/>
              <a:t>Governing</a:t>
            </a:r>
            <a:r>
              <a:rPr lang="it-IT" altLang="it-IT" dirty="0"/>
              <a:t> board, </a:t>
            </a:r>
            <a:r>
              <a:rPr lang="it-IT" altLang="it-IT" dirty="0" err="1"/>
              <a:t>formed</a:t>
            </a:r>
            <a:r>
              <a:rPr lang="it-IT" altLang="it-IT" dirty="0"/>
              <a:t> by </a:t>
            </a:r>
            <a:r>
              <a:rPr lang="it-IT" altLang="it-IT" dirty="0" err="1"/>
              <a:t>editors</a:t>
            </a:r>
            <a:r>
              <a:rPr lang="it-IT" altLang="it-IT" dirty="0"/>
              <a:t> in </a:t>
            </a:r>
            <a:r>
              <a:rPr lang="it-IT" altLang="it-IT" dirty="0" err="1"/>
              <a:t>chief</a:t>
            </a:r>
            <a:r>
              <a:rPr lang="it-IT" altLang="it-IT" dirty="0"/>
              <a:t> of the </a:t>
            </a:r>
            <a:r>
              <a:rPr lang="it-IT" altLang="it-IT" dirty="0" err="1"/>
              <a:t>journals</a:t>
            </a:r>
            <a:r>
              <a:rPr lang="it-IT" altLang="it-IT" dirty="0"/>
              <a:t> (</a:t>
            </a:r>
            <a:r>
              <a:rPr lang="it-IT" altLang="it-IT" dirty="0" err="1"/>
              <a:t>meets</a:t>
            </a:r>
            <a:r>
              <a:rPr lang="it-IT" altLang="it-IT" dirty="0"/>
              <a:t> </a:t>
            </a:r>
            <a:r>
              <a:rPr lang="it-IT" altLang="it-IT" dirty="0" err="1"/>
              <a:t>twice</a:t>
            </a:r>
            <a:r>
              <a:rPr lang="it-IT" altLang="it-IT" dirty="0"/>
              <a:t> a </a:t>
            </a:r>
            <a:r>
              <a:rPr lang="it-IT" altLang="it-IT" dirty="0" err="1"/>
              <a:t>year</a:t>
            </a:r>
            <a:r>
              <a:rPr lang="it-IT" altLang="it-IT" dirty="0"/>
              <a:t>)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F6B96551-5895-41EC-84C7-574F5812AE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it-IT"/>
              <a:t>OpenAIRE National Workshop - Torino, December 10th, 2018                     </a:t>
            </a:r>
            <a:endParaRPr lang="it-IT" altLang="it-IT" sz="140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Riviste </a:t>
            </a:r>
            <a:r>
              <a:rPr lang="it-IT" dirty="0" err="1"/>
              <a:t>UniMi</a:t>
            </a:r>
            <a:r>
              <a:rPr lang="it-IT" dirty="0"/>
              <a:t> </a:t>
            </a:r>
            <a:r>
              <a:rPr lang="it-IT" dirty="0" err="1"/>
              <a:t>platform</a:t>
            </a:r>
            <a:r>
              <a:rPr lang="it-IT" dirty="0"/>
              <a:t>: </a:t>
            </a:r>
            <a:r>
              <a:rPr lang="it-IT" dirty="0" err="1" smtClean="0"/>
              <a:t>what</a:t>
            </a:r>
            <a:r>
              <a:rPr lang="it-IT" dirty="0" smtClean="0"/>
              <a:t>/</a:t>
            </a:r>
            <a:r>
              <a:rPr lang="it-IT" dirty="0" err="1" smtClean="0"/>
              <a:t>subject</a:t>
            </a:r>
            <a:r>
              <a:rPr lang="it-IT" dirty="0" smtClean="0"/>
              <a:t> </a:t>
            </a:r>
            <a:r>
              <a:rPr lang="it-IT" dirty="0" err="1"/>
              <a:t>areas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Humanities</a:t>
            </a:r>
            <a:endParaRPr lang="it-IT" dirty="0"/>
          </a:p>
          <a:p>
            <a:pPr lvl="1"/>
            <a:r>
              <a:rPr lang="it-IT" dirty="0" err="1"/>
              <a:t>Philology</a:t>
            </a:r>
            <a:endParaRPr lang="it-IT" dirty="0"/>
          </a:p>
          <a:p>
            <a:pPr lvl="1"/>
            <a:r>
              <a:rPr lang="it-IT" dirty="0" err="1"/>
              <a:t>Linguistics</a:t>
            </a:r>
            <a:endParaRPr lang="it-IT" dirty="0"/>
          </a:p>
          <a:p>
            <a:pPr lvl="1"/>
            <a:r>
              <a:rPr lang="it-IT" dirty="0" err="1"/>
              <a:t>History</a:t>
            </a:r>
            <a:endParaRPr lang="it-IT" dirty="0"/>
          </a:p>
          <a:p>
            <a:pPr lvl="1"/>
            <a:r>
              <a:rPr lang="it-IT" dirty="0"/>
              <a:t>Romance </a:t>
            </a:r>
            <a:r>
              <a:rPr lang="it-IT" dirty="0" err="1" smtClean="0"/>
              <a:t>philology</a:t>
            </a:r>
            <a:endParaRPr lang="it-IT" dirty="0"/>
          </a:p>
          <a:p>
            <a:pPr lvl="1"/>
            <a:r>
              <a:rPr lang="it-IT" dirty="0" err="1"/>
              <a:t>Modern</a:t>
            </a:r>
            <a:r>
              <a:rPr lang="it-IT" dirty="0"/>
              <a:t> </a:t>
            </a:r>
            <a:r>
              <a:rPr lang="it-IT" dirty="0" err="1"/>
              <a:t>literatures</a:t>
            </a:r>
            <a:endParaRPr lang="it-IT" dirty="0"/>
          </a:p>
          <a:p>
            <a:r>
              <a:rPr lang="it-IT" dirty="0"/>
              <a:t>Social </a:t>
            </a:r>
            <a:r>
              <a:rPr lang="it-IT" dirty="0" err="1"/>
              <a:t>sciences</a:t>
            </a:r>
            <a:endParaRPr lang="it-IT" dirty="0"/>
          </a:p>
          <a:p>
            <a:pPr lvl="1"/>
            <a:r>
              <a:rPr lang="it-IT" dirty="0"/>
              <a:t>Law</a:t>
            </a:r>
          </a:p>
          <a:p>
            <a:pPr lvl="1"/>
            <a:r>
              <a:rPr lang="it-IT" dirty="0" err="1"/>
              <a:t>Sociology</a:t>
            </a:r>
            <a:endParaRPr lang="it-IT" dirty="0"/>
          </a:p>
          <a:p>
            <a:r>
              <a:rPr lang="it-IT" dirty="0"/>
              <a:t>Earth science</a:t>
            </a:r>
          </a:p>
          <a:p>
            <a:r>
              <a:rPr lang="it-IT" dirty="0" err="1"/>
              <a:t>Veterinary</a:t>
            </a:r>
            <a:endParaRPr lang="it-IT" dirty="0"/>
          </a:p>
          <a:p>
            <a:r>
              <a:rPr lang="it-IT" dirty="0"/>
              <a:t>Medicine (</a:t>
            </a:r>
            <a:r>
              <a:rPr lang="it-IT" dirty="0" err="1"/>
              <a:t>coming</a:t>
            </a:r>
            <a:r>
              <a:rPr lang="it-IT" dirty="0"/>
              <a:t> </a:t>
            </a:r>
            <a:r>
              <a:rPr lang="it-IT" dirty="0" err="1"/>
              <a:t>soon</a:t>
            </a:r>
            <a:r>
              <a:rPr lang="it-IT" dirty="0"/>
              <a:t>)</a:t>
            </a:r>
          </a:p>
          <a:p>
            <a:pPr lvl="1"/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3779305-E6FF-423D-A11B-ECA1759410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it-IT"/>
              <a:t>OpenAIRE National Workshop - Torino, December 10th, 2018                     </a:t>
            </a:r>
            <a:endParaRPr lang="it-IT" altLang="it-IT" sz="140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659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/>
              <a:t>Riviste </a:t>
            </a:r>
            <a:r>
              <a:rPr lang="it-IT" altLang="it-IT" dirty="0" err="1"/>
              <a:t>UniMi</a:t>
            </a:r>
            <a:r>
              <a:rPr lang="it-IT" altLang="it-IT" dirty="0"/>
              <a:t> </a:t>
            </a:r>
            <a:r>
              <a:rPr lang="it-IT" altLang="it-IT" dirty="0" err="1"/>
              <a:t>platform</a:t>
            </a:r>
            <a:r>
              <a:rPr lang="it-IT" altLang="it-IT" dirty="0"/>
              <a:t>: </a:t>
            </a:r>
            <a:r>
              <a:rPr lang="it-IT" altLang="it-IT" dirty="0" err="1"/>
              <a:t>workflow</a:t>
            </a:r>
            <a:endParaRPr lang="it-IT" altLang="it-IT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err="1"/>
              <a:t>Researchers</a:t>
            </a:r>
            <a:r>
              <a:rPr lang="it-IT" dirty="0"/>
              <a:t> </a:t>
            </a:r>
            <a:r>
              <a:rPr lang="it-IT" dirty="0" err="1"/>
              <a:t>submit</a:t>
            </a:r>
            <a:r>
              <a:rPr lang="it-IT" dirty="0"/>
              <a:t> a </a:t>
            </a:r>
            <a:r>
              <a:rPr lang="it-IT" dirty="0" err="1"/>
              <a:t>publication</a:t>
            </a:r>
            <a:r>
              <a:rPr lang="it-IT" dirty="0"/>
              <a:t> </a:t>
            </a:r>
            <a:r>
              <a:rPr lang="it-IT" dirty="0" err="1"/>
              <a:t>project</a:t>
            </a:r>
            <a:r>
              <a:rPr lang="it-IT" dirty="0"/>
              <a:t> to the </a:t>
            </a:r>
            <a:r>
              <a:rPr lang="en-US" dirty="0"/>
              <a:t>Research evaluation office of the University</a:t>
            </a:r>
            <a:endParaRPr lang="it-IT" dirty="0"/>
          </a:p>
          <a:p>
            <a:r>
              <a:rPr lang="it-IT" dirty="0"/>
              <a:t>OJS first Setup </a:t>
            </a:r>
            <a:r>
              <a:rPr lang="it-IT" dirty="0" err="1"/>
              <a:t>is</a:t>
            </a:r>
            <a:r>
              <a:rPr lang="it-IT" dirty="0"/>
              <a:t> made with office </a:t>
            </a:r>
            <a:r>
              <a:rPr lang="it-IT" dirty="0" err="1"/>
              <a:t>support</a:t>
            </a:r>
            <a:endParaRPr lang="it-IT" dirty="0"/>
          </a:p>
          <a:p>
            <a:r>
              <a:rPr lang="it-IT" dirty="0"/>
              <a:t>The </a:t>
            </a:r>
            <a:r>
              <a:rPr lang="it-IT" dirty="0" err="1"/>
              <a:t>editorial</a:t>
            </a:r>
            <a:r>
              <a:rPr lang="it-IT" dirty="0"/>
              <a:t> team of the journal </a:t>
            </a:r>
            <a:r>
              <a:rPr lang="it-IT" dirty="0" err="1"/>
              <a:t>completes</a:t>
            </a:r>
            <a:r>
              <a:rPr lang="it-IT" dirty="0"/>
              <a:t> the setup and </a:t>
            </a:r>
            <a:r>
              <a:rPr lang="it-IT" dirty="0" err="1"/>
              <a:t>starts</a:t>
            </a:r>
            <a:r>
              <a:rPr lang="it-IT" dirty="0"/>
              <a:t> with the publication workflow</a:t>
            </a:r>
          </a:p>
          <a:p>
            <a:r>
              <a:rPr lang="it-IT" dirty="0"/>
              <a:t>The office </a:t>
            </a:r>
            <a:r>
              <a:rPr lang="it-IT" dirty="0" err="1"/>
              <a:t>collects</a:t>
            </a:r>
            <a:r>
              <a:rPr lang="it-IT" dirty="0"/>
              <a:t> the </a:t>
            </a:r>
            <a:r>
              <a:rPr lang="it-IT" dirty="0" err="1"/>
              <a:t>statistics</a:t>
            </a:r>
            <a:r>
              <a:rPr lang="it-IT" dirty="0"/>
              <a:t> (e.g. </a:t>
            </a:r>
            <a:r>
              <a:rPr lang="it-IT" dirty="0" err="1"/>
              <a:t>downloads</a:t>
            </a:r>
            <a:r>
              <a:rPr lang="it-IT" dirty="0"/>
              <a:t>, </a:t>
            </a:r>
            <a:r>
              <a:rPr lang="it-IT" dirty="0" err="1"/>
              <a:t>indexing</a:t>
            </a:r>
            <a:r>
              <a:rPr lang="it-IT" dirty="0"/>
              <a:t>, users) and </a:t>
            </a:r>
            <a:r>
              <a:rPr lang="it-IT" dirty="0" err="1"/>
              <a:t>gives</a:t>
            </a:r>
            <a:r>
              <a:rPr lang="it-IT" dirty="0"/>
              <a:t> support for </a:t>
            </a:r>
            <a:r>
              <a:rPr lang="it-IT" dirty="0" err="1"/>
              <a:t>indexing</a:t>
            </a:r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altLang="it-IT" dirty="0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0BC8AF07-4B65-47AD-ABD1-7B296443FF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it-IT"/>
              <a:t>OpenAIRE National Workshop - Torino, December 10th, 2018                     </a:t>
            </a:r>
            <a:endParaRPr lang="it-IT" altLang="it-IT" sz="140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39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/>
              <a:t>Riviste </a:t>
            </a:r>
            <a:r>
              <a:rPr lang="it-IT" altLang="it-IT" dirty="0" err="1"/>
              <a:t>UniMi</a:t>
            </a:r>
            <a:r>
              <a:rPr lang="it-IT" altLang="it-IT" dirty="0"/>
              <a:t> </a:t>
            </a:r>
            <a:r>
              <a:rPr lang="it-IT" altLang="it-IT" dirty="0" err="1"/>
              <a:t>platform</a:t>
            </a:r>
            <a:r>
              <a:rPr lang="it-IT" altLang="it-IT" dirty="0"/>
              <a:t>: data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err="1" smtClean="0"/>
              <a:t>Downloads</a:t>
            </a:r>
            <a:r>
              <a:rPr lang="it-IT" dirty="0" smtClean="0"/>
              <a:t>: </a:t>
            </a:r>
            <a:r>
              <a:rPr lang="it-IT" dirty="0">
                <a:solidFill>
                  <a:srgbClr val="FF0000"/>
                </a:solidFill>
              </a:rPr>
              <a:t>780.000</a:t>
            </a:r>
            <a:r>
              <a:rPr lang="it-IT" dirty="0"/>
              <a:t> in 2018</a:t>
            </a:r>
          </a:p>
          <a:p>
            <a:r>
              <a:rPr lang="it-IT" dirty="0"/>
              <a:t>Journal </a:t>
            </a:r>
            <a:r>
              <a:rPr lang="it-IT" dirty="0" err="1"/>
              <a:t>managers</a:t>
            </a:r>
            <a:r>
              <a:rPr lang="it-IT" dirty="0"/>
              <a:t>: 215</a:t>
            </a:r>
          </a:p>
          <a:p>
            <a:r>
              <a:rPr lang="it-IT" dirty="0" err="1"/>
              <a:t>Editors</a:t>
            </a:r>
            <a:r>
              <a:rPr lang="it-IT" dirty="0"/>
              <a:t>: 325</a:t>
            </a:r>
          </a:p>
          <a:p>
            <a:r>
              <a:rPr lang="it-IT" dirty="0" err="1"/>
              <a:t>Reviewers</a:t>
            </a:r>
            <a:r>
              <a:rPr lang="it-IT" dirty="0"/>
              <a:t>: 4378</a:t>
            </a:r>
          </a:p>
          <a:p>
            <a:r>
              <a:rPr lang="it-IT" dirty="0" err="1"/>
              <a:t>Authors</a:t>
            </a:r>
            <a:r>
              <a:rPr lang="it-IT" dirty="0"/>
              <a:t>: 5168</a:t>
            </a:r>
          </a:p>
          <a:p>
            <a:r>
              <a:rPr lang="it-IT" dirty="0" err="1"/>
              <a:t>Registered</a:t>
            </a:r>
            <a:r>
              <a:rPr lang="it-IT" dirty="0"/>
              <a:t> Readers: 9702</a:t>
            </a:r>
          </a:p>
          <a:p>
            <a:r>
              <a:rPr lang="it-IT" dirty="0" err="1"/>
              <a:t>Costs</a:t>
            </a:r>
            <a:r>
              <a:rPr lang="it-IT" dirty="0"/>
              <a:t>: 6000 </a:t>
            </a:r>
            <a:r>
              <a:rPr lang="it-IT" dirty="0" err="1"/>
              <a:t>euros</a:t>
            </a:r>
            <a:r>
              <a:rPr lang="it-IT" dirty="0"/>
              <a:t> per </a:t>
            </a:r>
            <a:r>
              <a:rPr lang="it-IT" dirty="0" err="1"/>
              <a:t>year</a:t>
            </a:r>
            <a:r>
              <a:rPr lang="it-IT" dirty="0"/>
              <a:t> (hosting and </a:t>
            </a:r>
            <a:r>
              <a:rPr lang="it-IT" dirty="0" err="1"/>
              <a:t>technical</a:t>
            </a:r>
            <a:r>
              <a:rPr lang="it-IT" dirty="0"/>
              <a:t> </a:t>
            </a:r>
            <a:r>
              <a:rPr lang="it-IT" dirty="0" err="1"/>
              <a:t>support</a:t>
            </a:r>
            <a:r>
              <a:rPr lang="it-IT" dirty="0"/>
              <a:t>)</a:t>
            </a:r>
          </a:p>
          <a:p>
            <a:pPr lvl="1"/>
            <a:r>
              <a:rPr lang="it-IT" dirty="0"/>
              <a:t>Human </a:t>
            </a:r>
            <a:r>
              <a:rPr lang="it-IT" dirty="0" err="1"/>
              <a:t>resources</a:t>
            </a:r>
            <a:r>
              <a:rPr lang="it-IT" dirty="0"/>
              <a:t> (by </a:t>
            </a:r>
            <a:r>
              <a:rPr lang="it-IT" dirty="0" err="1"/>
              <a:t>both</a:t>
            </a:r>
            <a:r>
              <a:rPr lang="it-IT" dirty="0"/>
              <a:t> </a:t>
            </a:r>
            <a:r>
              <a:rPr lang="it-IT" dirty="0" err="1"/>
              <a:t>editorial</a:t>
            </a:r>
            <a:r>
              <a:rPr lang="it-IT" dirty="0"/>
              <a:t> and office teams) </a:t>
            </a:r>
            <a:r>
              <a:rPr lang="it-IT" dirty="0" err="1"/>
              <a:t>can’t</a:t>
            </a:r>
            <a:r>
              <a:rPr lang="it-IT" dirty="0"/>
              <a:t> be </a:t>
            </a:r>
            <a:r>
              <a:rPr lang="it-IT" dirty="0" err="1"/>
              <a:t>quantified</a:t>
            </a:r>
            <a:r>
              <a:rPr lang="it-IT" dirty="0"/>
              <a:t> </a:t>
            </a:r>
            <a:r>
              <a:rPr lang="it-IT" dirty="0" err="1"/>
              <a:t>precisely</a:t>
            </a:r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altLang="it-IT" dirty="0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7F0CB47D-62FB-406A-9B7D-36CEA08362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it-IT"/>
              <a:t>OpenAIRE National Workshop - Torino, December 10th, 2018                     </a:t>
            </a:r>
            <a:endParaRPr lang="it-IT" altLang="it-IT" sz="140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027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/>
              <a:t>Riviste </a:t>
            </a:r>
            <a:r>
              <a:rPr lang="it-IT" altLang="it-IT" dirty="0" err="1"/>
              <a:t>UniMi</a:t>
            </a:r>
            <a:r>
              <a:rPr lang="it-IT" altLang="it-IT" dirty="0"/>
              <a:t> </a:t>
            </a:r>
            <a:r>
              <a:rPr lang="it-IT" altLang="it-IT" dirty="0" err="1" smtClean="0"/>
              <a:t>platform</a:t>
            </a:r>
            <a:r>
              <a:rPr lang="it-IT" altLang="it-IT" dirty="0" smtClean="0"/>
              <a:t>: </a:t>
            </a:r>
            <a:r>
              <a:rPr lang="it-IT" dirty="0" err="1" smtClean="0"/>
              <a:t>statistics</a:t>
            </a:r>
            <a:r>
              <a:rPr lang="it-IT" dirty="0" smtClean="0"/>
              <a:t> </a:t>
            </a:r>
            <a:r>
              <a:rPr lang="it-IT" dirty="0"/>
              <a:t>&amp; reports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 OJS: </a:t>
            </a:r>
            <a:r>
              <a:rPr lang="it-IT" dirty="0" err="1"/>
              <a:t>statistics</a:t>
            </a:r>
            <a:r>
              <a:rPr lang="it-IT" dirty="0"/>
              <a:t> COUNTER </a:t>
            </a:r>
            <a:r>
              <a:rPr lang="it-IT" dirty="0" err="1"/>
              <a:t>compliant</a:t>
            </a:r>
            <a:r>
              <a:rPr lang="it-IT" dirty="0"/>
              <a:t> in xml/</a:t>
            </a:r>
            <a:r>
              <a:rPr lang="it-IT" dirty="0" err="1"/>
              <a:t>csv</a:t>
            </a:r>
            <a:r>
              <a:rPr lang="it-IT" dirty="0"/>
              <a:t> format</a:t>
            </a:r>
          </a:p>
          <a:p>
            <a:r>
              <a:rPr lang="it-IT" dirty="0"/>
              <a:t>2016 report, with an intro and </a:t>
            </a:r>
            <a:r>
              <a:rPr lang="it-IT" dirty="0" err="1"/>
              <a:t>serials</a:t>
            </a:r>
            <a:r>
              <a:rPr lang="it-IT" dirty="0"/>
              <a:t>’ description (to be </a:t>
            </a:r>
            <a:r>
              <a:rPr lang="it-IT" dirty="0" err="1"/>
              <a:t>updated</a:t>
            </a:r>
            <a:r>
              <a:rPr lang="it-IT" dirty="0"/>
              <a:t> in 2019)</a:t>
            </a:r>
          </a:p>
          <a:p>
            <a:r>
              <a:rPr lang="it-IT" dirty="0" err="1"/>
              <a:t>Altmetrics</a:t>
            </a:r>
            <a:endParaRPr lang="it-IT" dirty="0"/>
          </a:p>
          <a:p>
            <a:r>
              <a:rPr lang="it-IT" dirty="0"/>
              <a:t>2018 report on </a:t>
            </a:r>
            <a:r>
              <a:rPr lang="it-IT" dirty="0" err="1"/>
              <a:t>indexing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13D8A6A-7A02-4472-AB82-6A1F65EB964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it-IT"/>
              <a:t>OpenAIRE National Workshop - Torino, December 10th, 2018                     </a:t>
            </a:r>
            <a:endParaRPr lang="it-IT" altLang="it-IT" sz="140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425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/>
              <a:t>Riviste </a:t>
            </a:r>
            <a:r>
              <a:rPr lang="it-IT" altLang="it-IT" dirty="0" err="1"/>
              <a:t>UniMi</a:t>
            </a:r>
            <a:r>
              <a:rPr lang="it-IT" altLang="it-IT" dirty="0"/>
              <a:t> </a:t>
            </a:r>
            <a:r>
              <a:rPr lang="it-IT" altLang="it-IT" dirty="0" err="1"/>
              <a:t>platform</a:t>
            </a:r>
            <a:r>
              <a:rPr lang="it-IT" altLang="it-IT" dirty="0"/>
              <a:t>: </a:t>
            </a:r>
            <a:r>
              <a:rPr lang="it-IT" altLang="it-IT" dirty="0" err="1"/>
              <a:t>quality</a:t>
            </a:r>
            <a:r>
              <a:rPr lang="it-IT" altLang="it-IT" dirty="0"/>
              <a:t> </a:t>
            </a:r>
            <a:r>
              <a:rPr lang="it-IT" altLang="it-IT" dirty="0" err="1"/>
              <a:t>criteria</a:t>
            </a:r>
            <a:endParaRPr lang="it-IT" altLang="it-IT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err="1"/>
              <a:t>Persistent</a:t>
            </a:r>
            <a:r>
              <a:rPr lang="it-IT" dirty="0"/>
              <a:t> </a:t>
            </a:r>
            <a:r>
              <a:rPr lang="it-IT" dirty="0" err="1"/>
              <a:t>identifier</a:t>
            </a:r>
            <a:r>
              <a:rPr lang="it-IT" dirty="0"/>
              <a:t> (DOI)</a:t>
            </a:r>
          </a:p>
          <a:p>
            <a:r>
              <a:rPr lang="it-IT" dirty="0"/>
              <a:t>Peer </a:t>
            </a:r>
            <a:r>
              <a:rPr lang="it-IT" dirty="0" err="1"/>
              <a:t>review</a:t>
            </a:r>
            <a:r>
              <a:rPr lang="it-IT" dirty="0"/>
              <a:t> (</a:t>
            </a:r>
            <a:r>
              <a:rPr lang="it-IT" dirty="0" err="1"/>
              <a:t>editorial</a:t>
            </a:r>
            <a:r>
              <a:rPr lang="it-IT" dirty="0"/>
              <a:t> </a:t>
            </a:r>
            <a:r>
              <a:rPr lang="it-IT" dirty="0" err="1"/>
              <a:t>board</a:t>
            </a:r>
            <a:r>
              <a:rPr lang="it-IT" dirty="0"/>
              <a:t> </a:t>
            </a:r>
            <a:r>
              <a:rPr lang="it-IT" dirty="0" err="1"/>
              <a:t>choice</a:t>
            </a:r>
            <a:r>
              <a:rPr lang="it-IT" dirty="0"/>
              <a:t>)</a:t>
            </a:r>
          </a:p>
          <a:p>
            <a:r>
              <a:rPr lang="it-IT" dirty="0"/>
              <a:t>Code of </a:t>
            </a:r>
            <a:r>
              <a:rPr lang="it-IT" dirty="0" err="1"/>
              <a:t>ethics</a:t>
            </a:r>
            <a:endParaRPr lang="it-IT" dirty="0"/>
          </a:p>
          <a:p>
            <a:r>
              <a:rPr lang="it-IT" dirty="0"/>
              <a:t>ISSN (</a:t>
            </a:r>
            <a:r>
              <a:rPr lang="it-IT" dirty="0" err="1"/>
              <a:t>after</a:t>
            </a:r>
            <a:r>
              <a:rPr lang="it-IT" dirty="0"/>
              <a:t> 5 </a:t>
            </a:r>
            <a:r>
              <a:rPr lang="it-IT" dirty="0" err="1"/>
              <a:t>articles</a:t>
            </a:r>
            <a:r>
              <a:rPr lang="it-IT" dirty="0"/>
              <a:t> </a:t>
            </a:r>
            <a:r>
              <a:rPr lang="it-IT" dirty="0" err="1"/>
              <a:t>published</a:t>
            </a:r>
            <a:r>
              <a:rPr lang="it-IT" dirty="0"/>
              <a:t>)</a:t>
            </a:r>
          </a:p>
          <a:p>
            <a:r>
              <a:rPr lang="it-IT" dirty="0"/>
              <a:t>NBN </a:t>
            </a:r>
            <a:r>
              <a:rPr lang="it-IT" dirty="0" err="1"/>
              <a:t>legal</a:t>
            </a:r>
            <a:r>
              <a:rPr lang="it-IT" dirty="0"/>
              <a:t> </a:t>
            </a:r>
            <a:r>
              <a:rPr lang="it-IT" dirty="0" err="1"/>
              <a:t>deposit</a:t>
            </a:r>
            <a:endParaRPr lang="it-IT" dirty="0"/>
          </a:p>
          <a:p>
            <a:r>
              <a:rPr lang="it-IT" dirty="0" err="1"/>
              <a:t>Registered</a:t>
            </a:r>
            <a:r>
              <a:rPr lang="it-IT" dirty="0"/>
              <a:t> policy (Sherpa)</a:t>
            </a:r>
          </a:p>
          <a:p>
            <a:r>
              <a:rPr lang="it-IT" dirty="0"/>
              <a:t>Gold OA (no APC for </a:t>
            </a:r>
            <a:r>
              <a:rPr lang="it-IT" dirty="0" err="1"/>
              <a:t>submission</a:t>
            </a:r>
            <a:r>
              <a:rPr lang="it-IT" dirty="0"/>
              <a:t> and/or </a:t>
            </a:r>
            <a:r>
              <a:rPr lang="it-IT" dirty="0" err="1"/>
              <a:t>publication</a:t>
            </a:r>
            <a:r>
              <a:rPr lang="it-IT" dirty="0"/>
              <a:t>)</a:t>
            </a:r>
          </a:p>
          <a:p>
            <a:endParaRPr lang="it-IT" dirty="0"/>
          </a:p>
          <a:p>
            <a:endParaRPr lang="it-IT" dirty="0"/>
          </a:p>
          <a:p>
            <a:endParaRPr lang="it-IT" altLang="it-IT" dirty="0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D1B426C5-6218-4B6C-9B3D-34E8F436774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it-IT"/>
              <a:t>OpenAIRE National Workshop - Torino, December 10th, 2018                     </a:t>
            </a:r>
            <a:endParaRPr lang="it-IT" altLang="it-IT" sz="140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174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/>
              <a:t>Riviste </a:t>
            </a:r>
            <a:r>
              <a:rPr lang="it-IT" altLang="it-IT" dirty="0" err="1"/>
              <a:t>UniMi</a:t>
            </a:r>
            <a:r>
              <a:rPr lang="it-IT" altLang="it-IT" dirty="0"/>
              <a:t> </a:t>
            </a:r>
            <a:r>
              <a:rPr lang="it-IT" altLang="it-IT" dirty="0" err="1" smtClean="0"/>
              <a:t>platform</a:t>
            </a:r>
            <a:r>
              <a:rPr lang="it-IT" altLang="it-IT" dirty="0" smtClean="0"/>
              <a:t>: </a:t>
            </a:r>
            <a:r>
              <a:rPr lang="it-IT" altLang="it-IT" dirty="0" err="1" smtClean="0"/>
              <a:t>indexing</a:t>
            </a:r>
            <a:endParaRPr lang="it-IT" altLang="it-IT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it-IT" dirty="0"/>
              <a:t>DOAJ</a:t>
            </a:r>
          </a:p>
          <a:p>
            <a:r>
              <a:rPr lang="it-IT" altLang="it-IT" dirty="0"/>
              <a:t>ERIH+ (</a:t>
            </a:r>
            <a:r>
              <a:rPr lang="it-IT" altLang="it-IT" dirty="0" err="1"/>
              <a:t>if</a:t>
            </a:r>
            <a:r>
              <a:rPr lang="it-IT" altLang="it-IT" dirty="0"/>
              <a:t> </a:t>
            </a:r>
            <a:r>
              <a:rPr lang="it-IT" altLang="it-IT" dirty="0" err="1"/>
              <a:t>applicable</a:t>
            </a:r>
            <a:r>
              <a:rPr lang="it-IT" altLang="it-IT" dirty="0"/>
              <a:t>)</a:t>
            </a:r>
          </a:p>
          <a:p>
            <a:r>
              <a:rPr lang="it-IT" altLang="it-IT" dirty="0"/>
              <a:t>ESCI</a:t>
            </a:r>
          </a:p>
          <a:p>
            <a:r>
              <a:rPr lang="it-IT" altLang="it-IT" dirty="0" err="1"/>
              <a:t>Scopus</a:t>
            </a:r>
            <a:endParaRPr lang="it-IT" altLang="it-IT" dirty="0"/>
          </a:p>
          <a:p>
            <a:r>
              <a:rPr lang="it-IT" altLang="it-IT" dirty="0" err="1"/>
              <a:t>ScienceOpen</a:t>
            </a:r>
            <a:r>
              <a:rPr lang="it-IT" altLang="it-IT" dirty="0"/>
              <a:t> (1 </a:t>
            </a:r>
            <a:r>
              <a:rPr lang="it-IT" altLang="it-IT" dirty="0" err="1"/>
              <a:t>submission</a:t>
            </a:r>
            <a:r>
              <a:rPr lang="it-IT" altLang="it-IT" dirty="0"/>
              <a:t> </a:t>
            </a:r>
            <a:r>
              <a:rPr lang="it-IT" altLang="it-IT" dirty="0" err="1"/>
              <a:t>accepted</a:t>
            </a:r>
            <a:r>
              <a:rPr lang="it-IT" altLang="it-IT" dirty="0"/>
              <a:t> for free </a:t>
            </a:r>
            <a:r>
              <a:rPr lang="it-IT" altLang="it-IT" dirty="0" err="1"/>
              <a:t>indexing</a:t>
            </a:r>
            <a:r>
              <a:rPr lang="it-IT" altLang="it-IT" dirty="0"/>
              <a:t>)</a:t>
            </a:r>
          </a:p>
          <a:p>
            <a:r>
              <a:rPr lang="it-IT" altLang="it-IT" dirty="0" err="1"/>
              <a:t>Disciplinary</a:t>
            </a:r>
            <a:r>
              <a:rPr lang="it-IT" altLang="it-IT" dirty="0"/>
              <a:t> </a:t>
            </a:r>
            <a:r>
              <a:rPr lang="it-IT" altLang="it-IT" dirty="0" err="1"/>
              <a:t>databases</a:t>
            </a:r>
            <a:r>
              <a:rPr lang="it-IT" altLang="it-IT" dirty="0"/>
              <a:t> (MLA, </a:t>
            </a:r>
            <a:r>
              <a:rPr lang="it-IT" altLang="it-IT" dirty="0" err="1"/>
              <a:t>LatIndex</a:t>
            </a:r>
            <a:r>
              <a:rPr lang="it-IT" altLang="it-IT" dirty="0"/>
              <a:t>, CIRC…)</a:t>
            </a:r>
          </a:p>
          <a:p>
            <a:r>
              <a:rPr lang="it-IT" altLang="it-IT" dirty="0"/>
              <a:t>Library </a:t>
            </a:r>
            <a:r>
              <a:rPr lang="it-IT" altLang="it-IT" dirty="0" err="1"/>
              <a:t>catalogs</a:t>
            </a:r>
            <a:r>
              <a:rPr lang="it-IT" altLang="it-IT" dirty="0"/>
              <a:t> (</a:t>
            </a:r>
            <a:r>
              <a:rPr lang="it-IT" altLang="it-IT" dirty="0" err="1"/>
              <a:t>WorldCat</a:t>
            </a:r>
            <a:r>
              <a:rPr lang="it-IT" altLang="it-IT" dirty="0"/>
              <a:t>, SBN, ACNP…)</a:t>
            </a:r>
          </a:p>
          <a:p>
            <a:endParaRPr lang="it-IT" altLang="it-IT" dirty="0"/>
          </a:p>
          <a:p>
            <a:endParaRPr lang="it-IT" altLang="it-IT" dirty="0"/>
          </a:p>
          <a:p>
            <a:endParaRPr lang="it-IT" altLang="it-IT" dirty="0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3FFA08DF-BBE8-44B5-9F1A-3721672CBE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it-IT"/>
              <a:t>OpenAIRE National Workshop - Torino, December 10th, 2018                     </a:t>
            </a:r>
            <a:endParaRPr lang="it-IT" altLang="it-IT" sz="140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353270"/>
      </p:ext>
    </p:extLst>
  </p:cSld>
  <p:clrMapOvr>
    <a:masterClrMapping/>
  </p:clrMapOvr>
</p:sld>
</file>

<file path=ppt/theme/theme1.xml><?xml version="1.0" encoding="utf-8"?>
<a:theme xmlns:a="http://schemas.openxmlformats.org/drawingml/2006/main" name="A_PP_centro_3r">
  <a:themeElements>
    <a:clrScheme name="Presentazione vuo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zione vuota">
      <a:majorFont>
        <a:latin typeface="Trebuchet MS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9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96" charset="-128"/>
          </a:defRPr>
        </a:defPPr>
      </a:lstStyle>
    </a:lnDef>
  </a:objectDefaults>
  <a:extraClrSchemeLst>
    <a:extraClrScheme>
      <a:clrScheme name="Presentazione vuo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a di Office">
      <a:majorFont>
        <a:latin typeface="Trebuchet MS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9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96" charset="-128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A_PP_centro_3r</Template>
  <TotalTime>2774</TotalTime>
  <Words>586</Words>
  <Application>Microsoft Office PowerPoint</Application>
  <PresentationFormat>Presentazione su schermo (4:3)</PresentationFormat>
  <Paragraphs>104</Paragraphs>
  <Slides>12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12</vt:i4>
      </vt:variant>
    </vt:vector>
  </HeadingPairs>
  <TitlesOfParts>
    <vt:vector size="18" baseType="lpstr">
      <vt:lpstr>ＭＳ Ｐゴシック</vt:lpstr>
      <vt:lpstr>Arial</vt:lpstr>
      <vt:lpstr>Garamond</vt:lpstr>
      <vt:lpstr>Trebuchet MS</vt:lpstr>
      <vt:lpstr>A_PP_centro_3r</vt:lpstr>
      <vt:lpstr>Tema di Office</vt:lpstr>
      <vt:lpstr>Open Access journals and Universities</vt:lpstr>
      <vt:lpstr>Riviste UniMi platform: why/aims</vt:lpstr>
      <vt:lpstr>Riviste UniMi platform: how/structure</vt:lpstr>
      <vt:lpstr>Riviste UniMi platform: what/subject areas</vt:lpstr>
      <vt:lpstr>Riviste UniMi platform: workflow</vt:lpstr>
      <vt:lpstr>Riviste UniMi platform: data</vt:lpstr>
      <vt:lpstr>Riviste UniMi platform: statistics &amp; reports</vt:lpstr>
      <vt:lpstr>Riviste UniMi platform: quality criteria</vt:lpstr>
      <vt:lpstr>Riviste UniMi platform: indexing</vt:lpstr>
      <vt:lpstr>Riviste UniMi: further developments</vt:lpstr>
      <vt:lpstr>Riviste UniMi: conclusion</vt:lpstr>
      <vt:lpstr>Thank you!</vt:lpstr>
    </vt:vector>
  </TitlesOfParts>
  <Company>Università Degli Studi di Milano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UNIMI</dc:creator>
  <cp:lastModifiedBy>Bolelli Stefano</cp:lastModifiedBy>
  <cp:revision>77</cp:revision>
  <cp:lastPrinted>2018-10-24T11:53:17Z</cp:lastPrinted>
  <dcterms:created xsi:type="dcterms:W3CDTF">2018-10-22T08:34:52Z</dcterms:created>
  <dcterms:modified xsi:type="dcterms:W3CDTF">2018-12-09T16:31:06Z</dcterms:modified>
</cp:coreProperties>
</file>