
<file path=[Content_Types].xml><?xml version="1.0" encoding="utf-8"?>
<Types xmlns="http://schemas.openxmlformats.org/package/2006/content-types">
  <Default Extension="img" ContentType="image/pn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Lst>
  <p:sldIdLst>
    <p:sldId id="257" r:id="rId11"/>
    <p:sldId id="472" r:id="rId12"/>
    <p:sldId id="259" r:id="rId13"/>
    <p:sldId id="464" r:id="rId14"/>
    <p:sldId id="258" r:id="rId15"/>
    <p:sldId id="502" r:id="rId16"/>
    <p:sldId id="325" r:id="rId17"/>
    <p:sldId id="260" r:id="rId18"/>
    <p:sldId id="261" r:id="rId19"/>
    <p:sldId id="262" r:id="rId20"/>
    <p:sldId id="492" r:id="rId21"/>
    <p:sldId id="495" r:id="rId22"/>
    <p:sldId id="263" r:id="rId23"/>
    <p:sldId id="264" r:id="rId24"/>
    <p:sldId id="265" r:id="rId25"/>
    <p:sldId id="737" r:id="rId26"/>
    <p:sldId id="26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5F1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160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827584" y="1988840"/>
            <a:ext cx="8134672" cy="2016224"/>
          </a:xfrm>
          <a:ln>
            <a:solidFill>
              <a:srgbClr val="540000"/>
            </a:solidFill>
          </a:ln>
        </p:spPr>
        <p:style>
          <a:lnRef idx="2">
            <a:schemeClr val="dk1"/>
          </a:lnRef>
          <a:fillRef idx="1">
            <a:schemeClr val="lt1"/>
          </a:fillRef>
          <a:effectRef idx="0">
            <a:schemeClr val="dk1"/>
          </a:effectRef>
          <a:fontRef idx="none"/>
        </p:style>
        <p:txBody>
          <a:bodyPr/>
          <a:lstStyle>
            <a:lvl1pPr>
              <a:defRPr>
                <a:ln w="10541" cmpd="sng">
                  <a:solidFill>
                    <a:srgbClr val="680000"/>
                  </a:solidFill>
                  <a:prstDash val="solid"/>
                </a:ln>
                <a:solidFill>
                  <a:srgbClr val="540000"/>
                </a:solidFill>
              </a:defRPr>
            </a:lvl1pPr>
          </a:lstStyle>
          <a:p>
            <a:r>
              <a:rPr lang="it-IT" dirty="0"/>
              <a:t>Fare clic per modificare lo stile del titolo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3" name="Sottotitolo 2"/>
          <p:cNvSpPr>
            <a:spLocks noGrp="1"/>
          </p:cNvSpPr>
          <p:nvPr>
            <p:ph type="subTitle" idx="1"/>
          </p:nvPr>
        </p:nvSpPr>
        <p:spPr>
          <a:xfrm>
            <a:off x="755576" y="4941168"/>
            <a:ext cx="6400800" cy="1152128"/>
          </a:xfrm>
          <a:solidFill>
            <a:schemeClr val="bg1"/>
          </a:solidFill>
          <a:ln>
            <a:solidFill>
              <a:srgbClr val="540000"/>
            </a:solidFill>
          </a:ln>
        </p:spPr>
        <p:txBody>
          <a:bodyPr/>
          <a:lstStyle>
            <a:lvl1pPr marL="0" indent="0" algn="ctr">
              <a:buNone/>
              <a:defRPr>
                <a:solidFill>
                  <a:srgbClr val="54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
        <p:nvSpPr>
          <p:cNvPr id="13" name="Rettangolo 12"/>
          <p:cNvSpPr/>
          <p:nvPr userDrawn="1"/>
        </p:nvSpPr>
        <p:spPr>
          <a:xfrm>
            <a:off x="755576" y="6021288"/>
            <a:ext cx="6408712" cy="216024"/>
          </a:xfrm>
          <a:prstGeom prst="rect">
            <a:avLst/>
          </a:prstGeom>
          <a:solidFill>
            <a:srgbClr val="540000"/>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ttangolo 6"/>
          <p:cNvSpPr/>
          <p:nvPr userDrawn="1"/>
        </p:nvSpPr>
        <p:spPr>
          <a:xfrm>
            <a:off x="827584" y="1772816"/>
            <a:ext cx="8136904" cy="216024"/>
          </a:xfrm>
          <a:prstGeom prst="rect">
            <a:avLst/>
          </a:prstGeom>
          <a:solidFill>
            <a:srgbClr val="540000"/>
          </a:solidFill>
          <a:ln>
            <a:solidFill>
              <a:srgbClr val="680000"/>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540000"/>
              </a:solidFill>
              <a:effectLst/>
              <a:uLnTx/>
              <a:uFillTx/>
              <a:latin typeface="Calibri"/>
              <a:ea typeface="+mn-ea"/>
              <a:cs typeface="+mn-cs"/>
            </a:endParaRPr>
          </a:p>
        </p:txBody>
      </p:sp>
      <p:pic>
        <p:nvPicPr>
          <p:cNvPr id="10"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172400" y="1268758"/>
            <a:ext cx="936104" cy="936106"/>
          </a:xfrm>
          <a:prstGeom prst="rect">
            <a:avLst/>
          </a:prstGeom>
          <a:noFill/>
        </p:spPr>
      </p:pic>
    </p:spTree>
    <p:extLst>
      <p:ext uri="{BB962C8B-B14F-4D97-AF65-F5344CB8AC3E}">
        <p14:creationId xmlns:p14="http://schemas.microsoft.com/office/powerpoint/2010/main" val="262911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13606227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BE08A330-3D36-4C64-BDF2-2D8EA2147DF8}" type="slidenum">
              <a:rPr/>
              <a:pPr lvl="0"/>
              <a:t>‹N›</a:t>
            </a:fld>
            <a:endParaRPr lang="it-IT"/>
          </a:p>
        </p:txBody>
      </p:sp>
    </p:spTree>
    <p:extLst>
      <p:ext uri="{BB962C8B-B14F-4D97-AF65-F5344CB8AC3E}">
        <p14:creationId xmlns:p14="http://schemas.microsoft.com/office/powerpoint/2010/main" val="3297255852"/>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lang="en-US"/>
            </a:lvl1pPr>
          </a:lstStyle>
          <a:p>
            <a:pPr lvl="0"/>
            <a:endParaRPr lang="en-US"/>
          </a:p>
        </p:txBody>
      </p:sp>
      <p:sp>
        <p:nvSpPr>
          <p:cNvPr id="6" name="Slide Number Placeholder 5"/>
          <p:cNvSpPr txBox="1">
            <a:spLocks noGrp="1"/>
          </p:cNvSpPr>
          <p:nvPr>
            <p:ph type="sldNum" sz="quarter" idx="8"/>
          </p:nvPr>
        </p:nvSpPr>
        <p:spPr/>
        <p:txBody>
          <a:bodyPr/>
          <a:lstStyle>
            <a:lvl1pPr>
              <a:defRPr/>
            </a:lvl1pPr>
          </a:lstStyle>
          <a:p>
            <a:pPr lvl="0"/>
            <a:fld id="{8D6EC384-CBCD-46E3-BE5B-52F157BD147B}" type="slidenum">
              <a:rPr/>
              <a:pPr lvl="0"/>
              <a:t>‹N›</a:t>
            </a:fld>
            <a:endParaRPr lang="it-IT"/>
          </a:p>
        </p:txBody>
      </p:sp>
    </p:spTree>
    <p:extLst>
      <p:ext uri="{BB962C8B-B14F-4D97-AF65-F5344CB8AC3E}">
        <p14:creationId xmlns:p14="http://schemas.microsoft.com/office/powerpoint/2010/main" val="3159605236"/>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C0D7C7E3-8E4E-480E-8383-0CC68CB0DD88}" type="slidenum">
              <a:rPr/>
              <a:pPr lvl="0"/>
              <a:t>‹N›</a:t>
            </a:fld>
            <a:endParaRPr lang="it-IT"/>
          </a:p>
        </p:txBody>
      </p:sp>
    </p:spTree>
    <p:extLst>
      <p:ext uri="{BB962C8B-B14F-4D97-AF65-F5344CB8AC3E}">
        <p14:creationId xmlns:p14="http://schemas.microsoft.com/office/powerpoint/2010/main" val="1236526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pPr lvl="0"/>
            <a:r>
              <a:rPr lang="it-IT"/>
              <a:t>23/09/2015</a:t>
            </a:r>
          </a:p>
        </p:txBody>
      </p:sp>
      <p:sp>
        <p:nvSpPr>
          <p:cNvPr id="6" name="Footer Placeholder 5"/>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lvl="0"/>
            <a:fld id="{2D29E651-261B-4B2D-A0C4-6605BA0E90E6}" type="slidenum">
              <a:rPr/>
              <a:pPr lvl="0"/>
              <a:t>‹N›</a:t>
            </a:fld>
            <a:endParaRPr lang="it-IT"/>
          </a:p>
        </p:txBody>
      </p:sp>
    </p:spTree>
    <p:extLst>
      <p:ext uri="{BB962C8B-B14F-4D97-AF65-F5344CB8AC3E}">
        <p14:creationId xmlns:p14="http://schemas.microsoft.com/office/powerpoint/2010/main" val="307204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pPr lvl="0"/>
            <a:r>
              <a:rPr lang="it-IT"/>
              <a:t>23/09/2015</a:t>
            </a:r>
          </a:p>
        </p:txBody>
      </p:sp>
      <p:sp>
        <p:nvSpPr>
          <p:cNvPr id="8" name="Footer Placeholder 7"/>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9" name="Slide Number Placeholder 8"/>
          <p:cNvSpPr txBox="1">
            <a:spLocks noGrp="1"/>
          </p:cNvSpPr>
          <p:nvPr>
            <p:ph type="sldNum" sz="quarter" idx="8"/>
          </p:nvPr>
        </p:nvSpPr>
        <p:spPr/>
        <p:txBody>
          <a:bodyPr/>
          <a:lstStyle>
            <a:lvl1pPr>
              <a:defRPr/>
            </a:lvl1pPr>
          </a:lstStyle>
          <a:p>
            <a:pPr lvl="0"/>
            <a:fld id="{1B24CA1A-F4C4-41A6-86AE-15F1FEC6098A}" type="slidenum">
              <a:rPr/>
              <a:pPr lvl="0"/>
              <a:t>‹N›</a:t>
            </a:fld>
            <a:endParaRPr lang="it-IT"/>
          </a:p>
        </p:txBody>
      </p:sp>
    </p:spTree>
    <p:extLst>
      <p:ext uri="{BB962C8B-B14F-4D97-AF65-F5344CB8AC3E}">
        <p14:creationId xmlns:p14="http://schemas.microsoft.com/office/powerpoint/2010/main" val="23943316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pPr lvl="0"/>
            <a:r>
              <a:rPr lang="it-IT"/>
              <a:t>23/09/2015</a:t>
            </a:r>
          </a:p>
        </p:txBody>
      </p:sp>
      <p:sp>
        <p:nvSpPr>
          <p:cNvPr id="4" name="Footer Placeholder 3"/>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5" name="Slide Number Placeholder 4"/>
          <p:cNvSpPr txBox="1">
            <a:spLocks noGrp="1"/>
          </p:cNvSpPr>
          <p:nvPr>
            <p:ph type="sldNum" sz="quarter" idx="8"/>
          </p:nvPr>
        </p:nvSpPr>
        <p:spPr/>
        <p:txBody>
          <a:bodyPr/>
          <a:lstStyle>
            <a:lvl1pPr>
              <a:defRPr/>
            </a:lvl1pPr>
          </a:lstStyle>
          <a:p>
            <a:pPr lvl="0"/>
            <a:fld id="{EC78ED26-7C86-4E33-9C14-C64E947DAE03}" type="slidenum">
              <a:rPr/>
              <a:pPr lvl="0"/>
              <a:t>‹N›</a:t>
            </a:fld>
            <a:endParaRPr lang="it-IT"/>
          </a:p>
        </p:txBody>
      </p:sp>
    </p:spTree>
    <p:extLst>
      <p:ext uri="{BB962C8B-B14F-4D97-AF65-F5344CB8AC3E}">
        <p14:creationId xmlns:p14="http://schemas.microsoft.com/office/powerpoint/2010/main" val="3661777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r>
              <a:rPr lang="it-IT"/>
              <a:t>23/09/2015</a:t>
            </a:r>
          </a:p>
        </p:txBody>
      </p:sp>
      <p:sp>
        <p:nvSpPr>
          <p:cNvPr id="3" name="Footer Placeholder 2"/>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4" name="Slide Number Placeholder 3"/>
          <p:cNvSpPr txBox="1">
            <a:spLocks noGrp="1"/>
          </p:cNvSpPr>
          <p:nvPr>
            <p:ph type="sldNum" sz="quarter" idx="8"/>
          </p:nvPr>
        </p:nvSpPr>
        <p:spPr/>
        <p:txBody>
          <a:bodyPr/>
          <a:lstStyle>
            <a:lvl1pPr>
              <a:defRPr/>
            </a:lvl1pPr>
          </a:lstStyle>
          <a:p>
            <a:pPr lvl="0"/>
            <a:fld id="{41ED4D80-6347-4771-A2BD-5748EBADB035}" type="slidenum">
              <a:rPr/>
              <a:pPr lvl="0"/>
              <a:t>‹N›</a:t>
            </a:fld>
            <a:endParaRPr lang="it-IT"/>
          </a:p>
        </p:txBody>
      </p:sp>
    </p:spTree>
    <p:extLst>
      <p:ext uri="{BB962C8B-B14F-4D97-AF65-F5344CB8AC3E}">
        <p14:creationId xmlns:p14="http://schemas.microsoft.com/office/powerpoint/2010/main" val="1195802820"/>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lvl="0"/>
            <a:r>
              <a:rPr lang="it-IT"/>
              <a:t>23/09/2015</a:t>
            </a:r>
          </a:p>
        </p:txBody>
      </p:sp>
      <p:sp>
        <p:nvSpPr>
          <p:cNvPr id="6" name="Footer Placeholder 5"/>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lvl="0"/>
            <a:fld id="{1DB35F67-1347-460A-ACC5-AF9FB66B5B41}" type="slidenum">
              <a:rPr/>
              <a:pPr lvl="0"/>
              <a:t>‹N›</a:t>
            </a:fld>
            <a:endParaRPr lang="it-IT"/>
          </a:p>
        </p:txBody>
      </p:sp>
    </p:spTree>
    <p:extLst>
      <p:ext uri="{BB962C8B-B14F-4D97-AF65-F5344CB8AC3E}">
        <p14:creationId xmlns:p14="http://schemas.microsoft.com/office/powerpoint/2010/main" val="6420125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pPr lvl="0"/>
            <a:r>
              <a:rPr lang="it-IT"/>
              <a:t>23/09/2015</a:t>
            </a:r>
          </a:p>
        </p:txBody>
      </p:sp>
      <p:sp>
        <p:nvSpPr>
          <p:cNvPr id="6" name="Footer Placeholder 5"/>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pPr lvl="0"/>
            <a:fld id="{4F39C2C6-DCA4-4995-9CF0-7775A48FB1C3}" type="slidenum">
              <a:rPr/>
              <a:pPr lvl="0"/>
              <a:t>‹N›</a:t>
            </a:fld>
            <a:endParaRPr lang="it-IT"/>
          </a:p>
        </p:txBody>
      </p:sp>
    </p:spTree>
    <p:extLst>
      <p:ext uri="{BB962C8B-B14F-4D97-AF65-F5344CB8AC3E}">
        <p14:creationId xmlns:p14="http://schemas.microsoft.com/office/powerpoint/2010/main" val="30245311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3604CB9D-3A65-4CB7-B526-E66188783421}" type="slidenum">
              <a:rPr/>
              <a:pPr lvl="0"/>
              <a:t>‹N›</a:t>
            </a:fld>
            <a:endParaRPr lang="it-IT"/>
          </a:p>
        </p:txBody>
      </p:sp>
    </p:spTree>
    <p:extLst>
      <p:ext uri="{BB962C8B-B14F-4D97-AF65-F5344CB8AC3E}">
        <p14:creationId xmlns:p14="http://schemas.microsoft.com/office/powerpoint/2010/main" val="354466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6817811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pPr lvl="0"/>
            <a:r>
              <a:rPr lang="it-IT"/>
              <a:t>23/09/2015</a:t>
            </a:r>
          </a:p>
        </p:txBody>
      </p:sp>
      <p:sp>
        <p:nvSpPr>
          <p:cNvPr id="5" name="Footer Placeholder 4"/>
          <p:cNvSpPr txBox="1">
            <a:spLocks noGrp="1"/>
          </p:cNvSpPr>
          <p:nvPr>
            <p:ph type="ftr" sz="quarter" idx="9"/>
          </p:nvPr>
        </p:nvSpPr>
        <p:spPr/>
        <p:txBody>
          <a:bodyPr/>
          <a:lstStyle>
            <a:lvl1pPr>
              <a:defRPr/>
            </a:lvl1pPr>
          </a:lstStyle>
          <a:p>
            <a:pPr lvl="0"/>
            <a:r>
              <a:rPr lang="it-IT"/>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pPr lvl="0"/>
            <a:fld id="{683238E1-FC1E-461D-ABE2-62CD8906F76B}" type="slidenum">
              <a:rPr/>
              <a:pPr lvl="0"/>
              <a:t>‹N›</a:t>
            </a:fld>
            <a:endParaRPr lang="it-IT"/>
          </a:p>
        </p:txBody>
      </p:sp>
    </p:spTree>
    <p:extLst>
      <p:ext uri="{BB962C8B-B14F-4D97-AF65-F5344CB8AC3E}">
        <p14:creationId xmlns:p14="http://schemas.microsoft.com/office/powerpoint/2010/main" val="53144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58498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531319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5EADC8E9-5214-445A-B78E-49944BD84F41}"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727067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5EADC8E9-5214-445A-B78E-49944BD84F41}" type="datetimeFigureOut">
              <a:rPr lang="it-IT" smtClean="0"/>
              <a:t>10/12/2018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785616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EADC8E9-5214-445A-B78E-49944BD84F41}" type="datetimeFigureOut">
              <a:rPr lang="it-IT" smtClean="0"/>
              <a:t>10/12/2018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2134806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5EADC8E9-5214-445A-B78E-49944BD84F41}" type="datetimeFigureOut">
              <a:rPr lang="it-IT" smtClean="0"/>
              <a:t>10/12/2018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3489936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DC8E9-5214-445A-B78E-49944BD84F41}" type="datetimeFigureOut">
              <a:rPr lang="it-IT" smtClean="0"/>
              <a:t>10/12/2018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635231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5EADC8E9-5214-445A-B78E-49944BD84F41}" type="datetimeFigureOut">
              <a:rPr lang="it-IT" smtClean="0"/>
              <a:t>10/12/2018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67555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scene3d>
              <a:camera prst="orthographicFront"/>
              <a:lightRig rig="threePt" dir="t"/>
            </a:scene3d>
            <a:sp3d extrusionH="57150">
              <a:bevelT w="38100" h="38100"/>
            </a:sp3d>
          </a:bodyPr>
          <a:lstStyle>
            <a:lvl1pPr>
              <a:defRPr sz="4000" b="1" cap="none" spc="0">
                <a:ln w="10541" cmpd="sng">
                  <a:solidFill>
                    <a:srgbClr val="680000"/>
                  </a:solidFill>
                  <a:prstDash val="solid"/>
                </a:ln>
                <a:solidFill>
                  <a:srgbClr val="540000"/>
                </a:solidFill>
                <a:effectLst>
                  <a:innerShdw blurRad="63500" dist="50800">
                    <a:prstClr val="black">
                      <a:alpha val="50000"/>
                    </a:prstClr>
                  </a:innerShdw>
                </a:effectLst>
              </a:defRPr>
            </a:lvl1pPr>
          </a:lstStyle>
          <a:p>
            <a:r>
              <a:rPr lang="it-IT" dirty="0"/>
              <a:t>Fare clic per modificare lo stile del titolo</a:t>
            </a:r>
          </a:p>
        </p:txBody>
      </p:sp>
      <p:sp>
        <p:nvSpPr>
          <p:cNvPr id="3" name="Segnaposto contenuto 2"/>
          <p:cNvSpPr>
            <a:spLocks noGrp="1"/>
          </p:cNvSpPr>
          <p:nvPr>
            <p:ph idx="1"/>
          </p:nvPr>
        </p:nvSpPr>
        <p:spPr>
          <a:xfrm>
            <a:off x="1393304" y="1916832"/>
            <a:ext cx="7571184" cy="4525963"/>
          </a:xfrm>
        </p:spPr>
        <p:txBody>
          <a:bodyPr/>
          <a:lstStyle>
            <a:lvl1pPr>
              <a:defRPr b="1">
                <a:solidFill>
                  <a:schemeClr val="accent2">
                    <a:lumMod val="75000"/>
                  </a:schemeClr>
                </a:solidFill>
                <a:effectLst>
                  <a:innerShdw blurRad="63500" dist="50800" dir="8100000">
                    <a:prstClr val="black">
                      <a:alpha val="50000"/>
                    </a:prstClr>
                  </a:innerShdw>
                </a:effectLst>
              </a:defRPr>
            </a:lvl1pPr>
            <a:lvl2pPr>
              <a:defRPr b="1">
                <a:solidFill>
                  <a:schemeClr val="accent2">
                    <a:lumMod val="75000"/>
                  </a:schemeClr>
                </a:solidFill>
                <a:effectLst>
                  <a:innerShdw blurRad="63500" dist="50800" dir="8100000">
                    <a:prstClr val="black">
                      <a:alpha val="50000"/>
                    </a:prstClr>
                  </a:innerShdw>
                </a:effectLst>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11" name="Rettangolo 10"/>
          <p:cNvSpPr/>
          <p:nvPr userDrawn="1"/>
        </p:nvSpPr>
        <p:spPr>
          <a:xfrm>
            <a:off x="971600" y="1844824"/>
            <a:ext cx="8064896" cy="4824536"/>
          </a:xfrm>
          <a:prstGeom prst="rect">
            <a:avLst/>
          </a:prstGeom>
          <a:solidFill>
            <a:schemeClr val="bg1"/>
          </a:solidFill>
          <a:ln>
            <a:solidFill>
              <a:srgbClr val="5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ttangolo 9"/>
          <p:cNvSpPr/>
          <p:nvPr userDrawn="1"/>
        </p:nvSpPr>
        <p:spPr>
          <a:xfrm>
            <a:off x="5508104" y="1772816"/>
            <a:ext cx="3456384" cy="144016"/>
          </a:xfrm>
          <a:prstGeom prst="rect">
            <a:avLst/>
          </a:prstGeom>
          <a:solidFill>
            <a:srgbClr val="540000"/>
          </a:solidFill>
          <a:ln>
            <a:solidFill>
              <a:srgbClr val="680000"/>
            </a:soli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3"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388424" y="1340768"/>
            <a:ext cx="720080" cy="720082"/>
          </a:xfrm>
          <a:prstGeom prst="rect">
            <a:avLst/>
          </a:prstGeom>
          <a:noFill/>
        </p:spPr>
      </p:pic>
    </p:spTree>
    <p:extLst>
      <p:ext uri="{BB962C8B-B14F-4D97-AF65-F5344CB8AC3E}">
        <p14:creationId xmlns:p14="http://schemas.microsoft.com/office/powerpoint/2010/main" val="392556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5EADC8E9-5214-445A-B78E-49944BD84F41}" type="datetimeFigureOut">
              <a:rPr lang="it-IT" smtClean="0"/>
              <a:t>10/12/2018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1307517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4167872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EADC8E9-5214-445A-B78E-49944BD84F41}"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81A0BC9-E706-472A-879B-52EF9B2DE18D}" type="slidenum">
              <a:rPr lang="it-IT" smtClean="0"/>
              <a:t>‹N›</a:t>
            </a:fld>
            <a:endParaRPr lang="it-IT"/>
          </a:p>
        </p:txBody>
      </p:sp>
    </p:spTree>
    <p:extLst>
      <p:ext uri="{BB962C8B-B14F-4D97-AF65-F5344CB8AC3E}">
        <p14:creationId xmlns:p14="http://schemas.microsoft.com/office/powerpoint/2010/main" val="117635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fld id="{F9851BAC-C1C2-4349-AC5E-5A78A6EDF4E9}" type="datetime1">
              <a:rPr lang="it-IT"/>
              <a:pPr/>
              <a:t>10/12/2018</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B9190B55-E669-43D9-9DA0-2D935306A55A}" type="slidenum">
              <a:rPr/>
              <a:pPr/>
              <a:t>‹N›</a:t>
            </a:fld>
            <a:endParaRPr/>
          </a:p>
        </p:txBody>
      </p:sp>
    </p:spTree>
    <p:extLst>
      <p:ext uri="{BB962C8B-B14F-4D97-AF65-F5344CB8AC3E}">
        <p14:creationId xmlns:p14="http://schemas.microsoft.com/office/powerpoint/2010/main" val="199703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898B5CDC-8CD4-4BE8-BF03-3681E00264E6}" type="datetime1">
              <a:rPr lang="it-IT"/>
              <a:pPr/>
              <a:t>10/12/2018</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BF67821E-819E-40D6-B7A8-741559CB7230}" type="slidenum">
              <a:rPr/>
              <a:pPr/>
              <a:t>‹N›</a:t>
            </a:fld>
            <a:endParaRPr/>
          </a:p>
        </p:txBody>
      </p:sp>
    </p:spTree>
    <p:extLst>
      <p:ext uri="{BB962C8B-B14F-4D97-AF65-F5344CB8AC3E}">
        <p14:creationId xmlns:p14="http://schemas.microsoft.com/office/powerpoint/2010/main" val="340324020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fld id="{C854A129-2796-4048-9271-024EC1253151}" type="datetime1">
              <a:rPr lang="it-IT"/>
              <a:pPr/>
              <a:t>10/12/2018</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DDFC10FE-5ECA-4CD6-848A-F29F9C6550AC}" type="slidenum">
              <a:rPr/>
              <a:pPr/>
              <a:t>‹N›</a:t>
            </a:fld>
            <a:endParaRPr/>
          </a:p>
        </p:txBody>
      </p:sp>
    </p:spTree>
    <p:extLst>
      <p:ext uri="{BB962C8B-B14F-4D97-AF65-F5344CB8AC3E}">
        <p14:creationId xmlns:p14="http://schemas.microsoft.com/office/powerpoint/2010/main" val="1104352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fld id="{F2210C08-08D7-4AD5-AF72-882CA98AC420}" type="datetime1">
              <a:rPr lang="it-IT"/>
              <a:pPr/>
              <a:t>10/12/2018</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9DC37031-DED2-464B-945A-C53E5806452E}" type="slidenum">
              <a:rPr/>
              <a:pPr/>
              <a:t>‹N›</a:t>
            </a:fld>
            <a:endParaRPr/>
          </a:p>
        </p:txBody>
      </p:sp>
    </p:spTree>
    <p:extLst>
      <p:ext uri="{BB962C8B-B14F-4D97-AF65-F5344CB8AC3E}">
        <p14:creationId xmlns:p14="http://schemas.microsoft.com/office/powerpoint/2010/main" val="2790760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fld id="{564E457D-4569-456B-8BF5-2241C0427129}" type="datetime1">
              <a:rPr lang="it-IT"/>
              <a:pPr/>
              <a:t>10/12/2018</a:t>
            </a:fld>
            <a:endParaRPr/>
          </a:p>
        </p:txBody>
      </p:sp>
      <p:sp>
        <p:nvSpPr>
          <p:cNvPr id="8" name="Footer Placeholder 7"/>
          <p:cNvSpPr txBox="1">
            <a:spLocks noGrp="1"/>
          </p:cNvSpPr>
          <p:nvPr>
            <p:ph type="ftr" sz="quarter" idx="9"/>
          </p:nvPr>
        </p:nvSpPr>
        <p:spPr/>
        <p:txBody>
          <a:bodyPr/>
          <a:lstStyle>
            <a:lvl1pPr>
              <a:defRPr/>
            </a:lvl1pPr>
          </a:lstStyle>
          <a:p>
            <a:endParaRPr/>
          </a:p>
        </p:txBody>
      </p:sp>
      <p:sp>
        <p:nvSpPr>
          <p:cNvPr id="9" name="Slide Number Placeholder 8"/>
          <p:cNvSpPr txBox="1">
            <a:spLocks noGrp="1"/>
          </p:cNvSpPr>
          <p:nvPr>
            <p:ph type="sldNum" sz="quarter" idx="8"/>
          </p:nvPr>
        </p:nvSpPr>
        <p:spPr/>
        <p:txBody>
          <a:bodyPr/>
          <a:lstStyle>
            <a:lvl1pPr>
              <a:defRPr/>
            </a:lvl1pPr>
          </a:lstStyle>
          <a:p>
            <a:fld id="{63532333-08BD-46E7-AD14-9D911E15A1F9}" type="slidenum">
              <a:rPr/>
              <a:pPr/>
              <a:t>‹N›</a:t>
            </a:fld>
            <a:endParaRPr/>
          </a:p>
        </p:txBody>
      </p:sp>
    </p:spTree>
    <p:extLst>
      <p:ext uri="{BB962C8B-B14F-4D97-AF65-F5344CB8AC3E}">
        <p14:creationId xmlns:p14="http://schemas.microsoft.com/office/powerpoint/2010/main" val="2690509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fld id="{4041AF70-C230-4CCD-B690-BA2D2753D5FC}" type="datetime1">
              <a:rPr lang="it-IT"/>
              <a:pPr/>
              <a:t>10/12/2018</a:t>
            </a:fld>
            <a:endParaRPr/>
          </a:p>
        </p:txBody>
      </p:sp>
      <p:sp>
        <p:nvSpPr>
          <p:cNvPr id="4" name="Footer Placeholder 3"/>
          <p:cNvSpPr txBox="1">
            <a:spLocks noGrp="1"/>
          </p:cNvSpPr>
          <p:nvPr>
            <p:ph type="ftr" sz="quarter" idx="9"/>
          </p:nvPr>
        </p:nvSpPr>
        <p:spPr/>
        <p:txBody>
          <a:bodyPr/>
          <a:lstStyle>
            <a:lvl1pPr>
              <a:defRPr/>
            </a:lvl1pPr>
          </a:lstStyle>
          <a:p>
            <a:endParaRPr/>
          </a:p>
        </p:txBody>
      </p:sp>
      <p:sp>
        <p:nvSpPr>
          <p:cNvPr id="5" name="Slide Number Placeholder 4"/>
          <p:cNvSpPr txBox="1">
            <a:spLocks noGrp="1"/>
          </p:cNvSpPr>
          <p:nvPr>
            <p:ph type="sldNum" sz="quarter" idx="8"/>
          </p:nvPr>
        </p:nvSpPr>
        <p:spPr/>
        <p:txBody>
          <a:bodyPr/>
          <a:lstStyle>
            <a:lvl1pPr>
              <a:defRPr/>
            </a:lvl1pPr>
          </a:lstStyle>
          <a:p>
            <a:fld id="{7E5F3E88-6760-498A-BB08-D65BDBE51595}" type="slidenum">
              <a:rPr/>
              <a:pPr/>
              <a:t>‹N›</a:t>
            </a:fld>
            <a:endParaRPr/>
          </a:p>
        </p:txBody>
      </p:sp>
    </p:spTree>
    <p:extLst>
      <p:ext uri="{BB962C8B-B14F-4D97-AF65-F5344CB8AC3E}">
        <p14:creationId xmlns:p14="http://schemas.microsoft.com/office/powerpoint/2010/main" val="313701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fld id="{7DEC27AC-D1DF-4B0F-A46A-4DB364C3F4FD}" type="datetime1">
              <a:rPr lang="it-IT"/>
              <a:pPr/>
              <a:t>10/12/2018</a:t>
            </a:fld>
            <a:endParaRPr/>
          </a:p>
        </p:txBody>
      </p:sp>
      <p:sp>
        <p:nvSpPr>
          <p:cNvPr id="3" name="Footer Placeholder 2"/>
          <p:cNvSpPr txBox="1">
            <a:spLocks noGrp="1"/>
          </p:cNvSpPr>
          <p:nvPr>
            <p:ph type="ftr" sz="quarter" idx="9"/>
          </p:nvPr>
        </p:nvSpPr>
        <p:spPr/>
        <p:txBody>
          <a:bodyPr/>
          <a:lstStyle>
            <a:lvl1pPr>
              <a:defRPr/>
            </a:lvl1pPr>
          </a:lstStyle>
          <a:p>
            <a:endParaRPr/>
          </a:p>
        </p:txBody>
      </p:sp>
      <p:sp>
        <p:nvSpPr>
          <p:cNvPr id="4" name="Slide Number Placeholder 3"/>
          <p:cNvSpPr txBox="1">
            <a:spLocks noGrp="1"/>
          </p:cNvSpPr>
          <p:nvPr>
            <p:ph type="sldNum" sz="quarter" idx="8"/>
          </p:nvPr>
        </p:nvSpPr>
        <p:spPr/>
        <p:txBody>
          <a:bodyPr/>
          <a:lstStyle>
            <a:lvl1pPr>
              <a:defRPr/>
            </a:lvl1pPr>
          </a:lstStyle>
          <a:p>
            <a:fld id="{01C94580-FFCA-4620-A653-6CE02B0D53AC}" type="slidenum">
              <a:rPr/>
              <a:pPr/>
              <a:t>‹N›</a:t>
            </a:fld>
            <a:endParaRPr/>
          </a:p>
        </p:txBody>
      </p:sp>
    </p:spTree>
    <p:extLst>
      <p:ext uri="{BB962C8B-B14F-4D97-AF65-F5344CB8AC3E}">
        <p14:creationId xmlns:p14="http://schemas.microsoft.com/office/powerpoint/2010/main" val="86778161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876950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fld id="{5AB81721-0787-4ACD-8DEE-0CA99518E6C9}" type="datetime1">
              <a:rPr lang="it-IT"/>
              <a:pPr/>
              <a:t>10/12/2018</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B54ABB31-E6AC-4473-A8A0-09199309F9ED}" type="slidenum">
              <a:rPr/>
              <a:pPr/>
              <a:t>‹N›</a:t>
            </a:fld>
            <a:endParaRPr/>
          </a:p>
        </p:txBody>
      </p:sp>
    </p:spTree>
    <p:extLst>
      <p:ext uri="{BB962C8B-B14F-4D97-AF65-F5344CB8AC3E}">
        <p14:creationId xmlns:p14="http://schemas.microsoft.com/office/powerpoint/2010/main" val="1461254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fld id="{F5378B03-A239-4D61-8FFC-255FA996E9D5}" type="datetime1">
              <a:rPr lang="it-IT"/>
              <a:pPr/>
              <a:t>10/12/2018</a:t>
            </a:fld>
            <a:endParaRPr/>
          </a:p>
        </p:txBody>
      </p:sp>
      <p:sp>
        <p:nvSpPr>
          <p:cNvPr id="6" name="Footer Placeholder 5"/>
          <p:cNvSpPr txBox="1">
            <a:spLocks noGrp="1"/>
          </p:cNvSpPr>
          <p:nvPr>
            <p:ph type="ftr" sz="quarter" idx="9"/>
          </p:nvPr>
        </p:nvSpPr>
        <p:spPr/>
        <p:txBody>
          <a:bodyPr/>
          <a:lstStyle>
            <a:lvl1pPr>
              <a:defRPr/>
            </a:lvl1pPr>
          </a:lstStyle>
          <a:p>
            <a:endParaRPr/>
          </a:p>
        </p:txBody>
      </p:sp>
      <p:sp>
        <p:nvSpPr>
          <p:cNvPr id="7" name="Slide Number Placeholder 6"/>
          <p:cNvSpPr txBox="1">
            <a:spLocks noGrp="1"/>
          </p:cNvSpPr>
          <p:nvPr>
            <p:ph type="sldNum" sz="quarter" idx="8"/>
          </p:nvPr>
        </p:nvSpPr>
        <p:spPr/>
        <p:txBody>
          <a:bodyPr/>
          <a:lstStyle>
            <a:lvl1pPr>
              <a:defRPr/>
            </a:lvl1pPr>
          </a:lstStyle>
          <a:p>
            <a:fld id="{3F56F163-3E89-4CC5-9258-0304F051EB2A}" type="slidenum">
              <a:rPr/>
              <a:pPr/>
              <a:t>‹N›</a:t>
            </a:fld>
            <a:endParaRPr/>
          </a:p>
        </p:txBody>
      </p:sp>
    </p:spTree>
    <p:extLst>
      <p:ext uri="{BB962C8B-B14F-4D97-AF65-F5344CB8AC3E}">
        <p14:creationId xmlns:p14="http://schemas.microsoft.com/office/powerpoint/2010/main" val="122416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29C98275-510F-4066-8083-59A2F42EE43D}" type="datetime1">
              <a:rPr lang="it-IT"/>
              <a:pPr/>
              <a:t>10/12/2018</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7E0B05C2-3D0B-452D-AAEA-AFE12F403A2C}" type="slidenum">
              <a:rPr/>
              <a:pPr/>
              <a:t>‹N›</a:t>
            </a:fld>
            <a:endParaRPr/>
          </a:p>
        </p:txBody>
      </p:sp>
    </p:spTree>
    <p:extLst>
      <p:ext uri="{BB962C8B-B14F-4D97-AF65-F5344CB8AC3E}">
        <p14:creationId xmlns:p14="http://schemas.microsoft.com/office/powerpoint/2010/main" val="613445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fld id="{D30312B5-D470-4878-AED8-723FD96C5500}" type="datetime1">
              <a:rPr lang="it-IT"/>
              <a:pPr/>
              <a:t>10/12/2018</a:t>
            </a:fld>
            <a:endParaRPr/>
          </a:p>
        </p:txBody>
      </p:sp>
      <p:sp>
        <p:nvSpPr>
          <p:cNvPr id="5" name="Footer Placeholder 4"/>
          <p:cNvSpPr txBox="1">
            <a:spLocks noGrp="1"/>
          </p:cNvSpPr>
          <p:nvPr>
            <p:ph type="ftr" sz="quarter" idx="9"/>
          </p:nvPr>
        </p:nvSpPr>
        <p:spPr/>
        <p:txBody>
          <a:bodyPr/>
          <a:lstStyle>
            <a:lvl1pPr>
              <a:defRPr/>
            </a:lvl1pPr>
          </a:lstStyle>
          <a:p>
            <a:endParaRPr/>
          </a:p>
        </p:txBody>
      </p:sp>
      <p:sp>
        <p:nvSpPr>
          <p:cNvPr id="6" name="Slide Number Placeholder 5"/>
          <p:cNvSpPr txBox="1">
            <a:spLocks noGrp="1"/>
          </p:cNvSpPr>
          <p:nvPr>
            <p:ph type="sldNum" sz="quarter" idx="8"/>
          </p:nvPr>
        </p:nvSpPr>
        <p:spPr/>
        <p:txBody>
          <a:bodyPr/>
          <a:lstStyle>
            <a:lvl1pPr>
              <a:defRPr/>
            </a:lvl1pPr>
          </a:lstStyle>
          <a:p>
            <a:fld id="{CECBA1A3-5517-4BDE-8B8C-E2DEA2EE77A7}" type="slidenum">
              <a:rPr/>
              <a:pPr/>
              <a:t>‹N›</a:t>
            </a:fld>
            <a:endParaRPr/>
          </a:p>
        </p:txBody>
      </p:sp>
    </p:spTree>
    <p:extLst>
      <p:ext uri="{BB962C8B-B14F-4D97-AF65-F5344CB8AC3E}">
        <p14:creationId xmlns:p14="http://schemas.microsoft.com/office/powerpoint/2010/main" val="2086380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fld id="{BDCD51CB-31CA-41AC-B669-AA80B2976CB7}" type="datetimeFigureOut">
              <a:rPr lang="it-IT"/>
              <a:pPr>
                <a:defRPr/>
              </a:pPr>
              <a:t>10/12/2018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F585D125-1DB1-4B5C-8910-2AA236251C90}" type="slidenum">
              <a:rPr lang="it-IT"/>
              <a:pPr>
                <a:defRPr/>
              </a:pPr>
              <a:t>‹N›</a:t>
            </a:fld>
            <a:endParaRPr lang="it-IT"/>
          </a:p>
        </p:txBody>
      </p:sp>
    </p:spTree>
    <p:extLst>
      <p:ext uri="{BB962C8B-B14F-4D97-AF65-F5344CB8AC3E}">
        <p14:creationId xmlns:p14="http://schemas.microsoft.com/office/powerpoint/2010/main" val="2236924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0DE3F7E7-7440-4138-BF92-F0AF3B0EA1C7}" type="datetimeFigureOut">
              <a:rPr lang="it-IT"/>
              <a:pPr>
                <a:defRPr/>
              </a:pPr>
              <a:t>10/12/2018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5CC50A13-A7CF-43DF-B79C-0C32A1EE215F}" type="slidenum">
              <a:rPr lang="it-IT"/>
              <a:pPr>
                <a:defRPr/>
              </a:pPr>
              <a:t>‹N›</a:t>
            </a:fld>
            <a:endParaRPr lang="it-IT"/>
          </a:p>
        </p:txBody>
      </p:sp>
    </p:spTree>
    <p:extLst>
      <p:ext uri="{BB962C8B-B14F-4D97-AF65-F5344CB8AC3E}">
        <p14:creationId xmlns:p14="http://schemas.microsoft.com/office/powerpoint/2010/main" val="3593855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8E9C697C-260F-4B44-A4D3-ECE246BDE034}" type="datetimeFigureOut">
              <a:rPr lang="it-IT"/>
              <a:pPr>
                <a:defRPr/>
              </a:pPr>
              <a:t>10/12/2018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4B6B3B1F-E238-487F-9317-9A6AE21A53BC}" type="slidenum">
              <a:rPr lang="it-IT"/>
              <a:pPr>
                <a:defRPr/>
              </a:pPr>
              <a:t>‹N›</a:t>
            </a:fld>
            <a:endParaRPr lang="it-IT"/>
          </a:p>
        </p:txBody>
      </p:sp>
    </p:spTree>
    <p:extLst>
      <p:ext uri="{BB962C8B-B14F-4D97-AF65-F5344CB8AC3E}">
        <p14:creationId xmlns:p14="http://schemas.microsoft.com/office/powerpoint/2010/main" val="2833779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AAC96592-59AC-4A64-AA25-0FEE31D45099}" type="datetimeFigureOut">
              <a:rPr lang="it-IT"/>
              <a:pPr>
                <a:defRPr/>
              </a:pPr>
              <a:t>10/12/2018</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9D46AF62-6919-40FF-B754-48EE3B32D7F1}" type="slidenum">
              <a:rPr lang="it-IT"/>
              <a:pPr>
                <a:defRPr/>
              </a:pPr>
              <a:t>‹N›</a:t>
            </a:fld>
            <a:endParaRPr lang="it-IT"/>
          </a:p>
        </p:txBody>
      </p:sp>
    </p:spTree>
    <p:extLst>
      <p:ext uri="{BB962C8B-B14F-4D97-AF65-F5344CB8AC3E}">
        <p14:creationId xmlns:p14="http://schemas.microsoft.com/office/powerpoint/2010/main" val="3908486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5E3A0D8E-5422-4CB0-ACB7-20F74FE6E930}" type="datetimeFigureOut">
              <a:rPr lang="it-IT"/>
              <a:pPr>
                <a:defRPr/>
              </a:pPr>
              <a:t>10/12/2018</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5C37A4CB-A1D8-4BB0-989C-55DC7EEE6137}" type="slidenum">
              <a:rPr lang="it-IT"/>
              <a:pPr>
                <a:defRPr/>
              </a:pPr>
              <a:t>‹N›</a:t>
            </a:fld>
            <a:endParaRPr lang="it-IT"/>
          </a:p>
        </p:txBody>
      </p:sp>
    </p:spTree>
    <p:extLst>
      <p:ext uri="{BB962C8B-B14F-4D97-AF65-F5344CB8AC3E}">
        <p14:creationId xmlns:p14="http://schemas.microsoft.com/office/powerpoint/2010/main" val="108200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C5B0F7B3-39E6-4466-9F86-67C8FB7377EC}" type="datetimeFigureOut">
              <a:rPr lang="it-IT"/>
              <a:pPr>
                <a:defRPr/>
              </a:pPr>
              <a:t>10/12/2018</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A5BCCE18-6A0B-4270-B7BA-F50233E4BF8D}" type="slidenum">
              <a:rPr lang="it-IT"/>
              <a:pPr>
                <a:defRPr/>
              </a:pPr>
              <a:t>‹N›</a:t>
            </a:fld>
            <a:endParaRPr lang="it-IT"/>
          </a:p>
        </p:txBody>
      </p:sp>
    </p:spTree>
    <p:extLst>
      <p:ext uri="{BB962C8B-B14F-4D97-AF65-F5344CB8AC3E}">
        <p14:creationId xmlns:p14="http://schemas.microsoft.com/office/powerpoint/2010/main" val="366653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4063756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6CC1A0-CF6D-46C6-959E-3C9CADDBD6BE}" type="datetimeFigureOut">
              <a:rPr lang="it-IT"/>
              <a:pPr>
                <a:defRPr/>
              </a:pPr>
              <a:t>10/12/2018</a:t>
            </a:fld>
            <a:endParaRPr lang="it-IT"/>
          </a:p>
        </p:txBody>
      </p:sp>
      <p:sp>
        <p:nvSpPr>
          <p:cNvPr id="3" name="Footer Placeholder 4"/>
          <p:cNvSpPr>
            <a:spLocks noGrp="1"/>
          </p:cNvSpPr>
          <p:nvPr>
            <p:ph type="ftr" sz="quarter" idx="11"/>
          </p:nvPr>
        </p:nvSpPr>
        <p:spPr/>
        <p:txBody>
          <a:bodyPr/>
          <a:lstStyle>
            <a:lvl1pPr>
              <a:defRPr/>
            </a:lvl1pPr>
          </a:lstStyle>
          <a:p>
            <a:pPr>
              <a:defRPr/>
            </a:pPr>
            <a:endParaRPr lang="it-IT"/>
          </a:p>
        </p:txBody>
      </p:sp>
      <p:sp>
        <p:nvSpPr>
          <p:cNvPr id="4" name="Slide Number Placeholder 5"/>
          <p:cNvSpPr>
            <a:spLocks noGrp="1"/>
          </p:cNvSpPr>
          <p:nvPr>
            <p:ph type="sldNum" sz="quarter" idx="12"/>
          </p:nvPr>
        </p:nvSpPr>
        <p:spPr/>
        <p:txBody>
          <a:bodyPr/>
          <a:lstStyle>
            <a:lvl1pPr>
              <a:defRPr/>
            </a:lvl1pPr>
          </a:lstStyle>
          <a:p>
            <a:pPr>
              <a:defRPr/>
            </a:pPr>
            <a:fld id="{1A9DF0D1-BD99-4DA8-B78A-779AB81937DB}" type="slidenum">
              <a:rPr lang="it-IT"/>
              <a:pPr>
                <a:defRPr/>
              </a:pPr>
              <a:t>‹N›</a:t>
            </a:fld>
            <a:endParaRPr lang="it-IT"/>
          </a:p>
        </p:txBody>
      </p:sp>
    </p:spTree>
    <p:extLst>
      <p:ext uri="{BB962C8B-B14F-4D97-AF65-F5344CB8AC3E}">
        <p14:creationId xmlns:p14="http://schemas.microsoft.com/office/powerpoint/2010/main" val="2096809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71E89DD5-E1B4-4F30-A0EF-0CBB79396A58}" type="datetimeFigureOut">
              <a:rPr lang="it-IT"/>
              <a:pPr>
                <a:defRPr/>
              </a:pPr>
              <a:t>10/12/2018</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5AB9AE4F-2FC9-46A3-9308-500857211475}" type="slidenum">
              <a:rPr lang="it-IT"/>
              <a:pPr>
                <a:defRPr/>
              </a:pPr>
              <a:t>‹N›</a:t>
            </a:fld>
            <a:endParaRPr lang="it-IT"/>
          </a:p>
        </p:txBody>
      </p:sp>
    </p:spTree>
    <p:extLst>
      <p:ext uri="{BB962C8B-B14F-4D97-AF65-F5344CB8AC3E}">
        <p14:creationId xmlns:p14="http://schemas.microsoft.com/office/powerpoint/2010/main" val="1460073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CAA716C2-8F71-4A58-A848-7936F7C76BDE}" type="datetimeFigureOut">
              <a:rPr lang="it-IT"/>
              <a:pPr>
                <a:defRPr/>
              </a:pPr>
              <a:t>10/12/2018</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991BFEDC-3CF2-4ECA-A91A-C0639FA0FBEB}" type="slidenum">
              <a:rPr lang="it-IT"/>
              <a:pPr>
                <a:defRPr/>
              </a:pPr>
              <a:t>‹N›</a:t>
            </a:fld>
            <a:endParaRPr lang="it-IT"/>
          </a:p>
        </p:txBody>
      </p:sp>
    </p:spTree>
    <p:extLst>
      <p:ext uri="{BB962C8B-B14F-4D97-AF65-F5344CB8AC3E}">
        <p14:creationId xmlns:p14="http://schemas.microsoft.com/office/powerpoint/2010/main" val="1306174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3C6EE5FB-2717-43DD-A2F4-89A3C9AA4661}" type="datetimeFigureOut">
              <a:rPr lang="it-IT"/>
              <a:pPr>
                <a:defRPr/>
              </a:pPr>
              <a:t>10/12/2018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334C4D7E-A130-4BB0-A6A3-1871EE78F805}" type="slidenum">
              <a:rPr lang="it-IT"/>
              <a:pPr>
                <a:defRPr/>
              </a:pPr>
              <a:t>‹N›</a:t>
            </a:fld>
            <a:endParaRPr lang="it-IT"/>
          </a:p>
        </p:txBody>
      </p:sp>
    </p:spTree>
    <p:extLst>
      <p:ext uri="{BB962C8B-B14F-4D97-AF65-F5344CB8AC3E}">
        <p14:creationId xmlns:p14="http://schemas.microsoft.com/office/powerpoint/2010/main" val="1067719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25795A8D-4F2A-4944-9BD0-C9B0A3B5604E}" type="datetimeFigureOut">
              <a:rPr lang="it-IT"/>
              <a:pPr>
                <a:defRPr/>
              </a:pPr>
              <a:t>10/12/2018</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C18E0F7A-5C64-431B-8397-57F94042EAD7}" type="slidenum">
              <a:rPr lang="it-IT"/>
              <a:pPr>
                <a:defRPr/>
              </a:pPr>
              <a:t>‹N›</a:t>
            </a:fld>
            <a:endParaRPr lang="it-IT"/>
          </a:p>
        </p:txBody>
      </p:sp>
    </p:spTree>
    <p:extLst>
      <p:ext uri="{BB962C8B-B14F-4D97-AF65-F5344CB8AC3E}">
        <p14:creationId xmlns:p14="http://schemas.microsoft.com/office/powerpoint/2010/main" val="2288224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7" name="Rettangolo 6"/>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2" name="Rettangolo 11"/>
          <p:cNvSpPr/>
          <p:nvPr userDrawn="1"/>
        </p:nvSpPr>
        <p:spPr>
          <a:xfrm>
            <a:off x="971600" y="1412776"/>
            <a:ext cx="7992888"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3" name="Rettangolo 12"/>
          <p:cNvSpPr/>
          <p:nvPr userDrawn="1"/>
        </p:nvSpPr>
        <p:spPr>
          <a:xfrm>
            <a:off x="971600" y="1628800"/>
            <a:ext cx="7992888" cy="2088232"/>
          </a:xfrm>
          <a:prstGeom prst="rect">
            <a:avLst/>
          </a:prstGeom>
          <a:solidFill>
            <a:srgbClr val="FFFFFF"/>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Titolo 1"/>
          <p:cNvSpPr>
            <a:spLocks noGrp="1"/>
          </p:cNvSpPr>
          <p:nvPr>
            <p:ph type="ctrTitle"/>
          </p:nvPr>
        </p:nvSpPr>
        <p:spPr>
          <a:xfrm>
            <a:off x="1120080" y="2204864"/>
            <a:ext cx="7772400" cy="1470025"/>
          </a:xfrm>
        </p:spPr>
        <p:txBody>
          <a:bodyPr/>
          <a:lstStyle>
            <a:lvl1pPr>
              <a:defRPr>
                <a:solidFill>
                  <a:srgbClr val="462300"/>
                </a:solidFill>
              </a:defRPr>
            </a:lvl1pPr>
          </a:lstStyle>
          <a:p>
            <a:r>
              <a:rPr lang="it-IT" dirty="0"/>
              <a:t>Fare clic per modificare lo stile del titolo</a:t>
            </a:r>
          </a:p>
        </p:txBody>
      </p:sp>
      <p:sp>
        <p:nvSpPr>
          <p:cNvPr id="15" name="Rettangolo 14"/>
          <p:cNvSpPr/>
          <p:nvPr userDrawn="1"/>
        </p:nvSpPr>
        <p:spPr>
          <a:xfrm>
            <a:off x="467544" y="6237312"/>
            <a:ext cx="7992888" cy="216024"/>
          </a:xfrm>
          <a:prstGeom prst="rect">
            <a:avLst/>
          </a:prstGeom>
          <a:solidFill>
            <a:srgbClr val="542A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6" name="Rettangolo 15"/>
          <p:cNvSpPr/>
          <p:nvPr userDrawn="1"/>
        </p:nvSpPr>
        <p:spPr>
          <a:xfrm>
            <a:off x="467544" y="4581128"/>
            <a:ext cx="7992888" cy="1656184"/>
          </a:xfrm>
          <a:prstGeom prst="rect">
            <a:avLst/>
          </a:prstGeom>
          <a:solidFill>
            <a:srgbClr val="FFFFFF"/>
          </a:solidFill>
          <a:ln>
            <a:solidFill>
              <a:srgbClr val="542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7" name="Sottotitolo 2"/>
          <p:cNvSpPr>
            <a:spLocks noGrp="1"/>
          </p:cNvSpPr>
          <p:nvPr>
            <p:ph type="subTitle" idx="1"/>
          </p:nvPr>
        </p:nvSpPr>
        <p:spPr>
          <a:xfrm>
            <a:off x="1043608" y="4725144"/>
            <a:ext cx="6400800" cy="1464568"/>
          </a:xfrm>
        </p:spPr>
        <p:txBody>
          <a:bodyPr/>
          <a:lstStyle>
            <a:lvl1pPr marL="0" indent="0" algn="ctr">
              <a:buNone/>
              <a:defRPr>
                <a:solidFill>
                  <a:srgbClr val="3E1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Fare clic per modificare lo stile del sottotitolo dello schema</a:t>
            </a:r>
          </a:p>
        </p:txBody>
      </p:sp>
    </p:spTree>
    <p:extLst>
      <p:ext uri="{BB962C8B-B14F-4D97-AF65-F5344CB8AC3E}">
        <p14:creationId xmlns:p14="http://schemas.microsoft.com/office/powerpoint/2010/main" val="2087371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8" name="Rettangolo 7"/>
          <p:cNvSpPr/>
          <p:nvPr userDrawn="1"/>
        </p:nvSpPr>
        <p:spPr>
          <a:xfrm>
            <a:off x="251520" y="188640"/>
            <a:ext cx="936104" cy="6120680"/>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2" name="Titolo 1"/>
          <p:cNvSpPr>
            <a:spLocks noGrp="1"/>
          </p:cNvSpPr>
          <p:nvPr>
            <p:ph type="title"/>
          </p:nvPr>
        </p:nvSpPr>
        <p:spPr>
          <a:xfrm>
            <a:off x="1187624" y="548680"/>
            <a:ext cx="7499176" cy="868958"/>
          </a:xfrm>
        </p:spPr>
        <p:txBody>
          <a:bodyPr>
            <a:noAutofit/>
          </a:bodyPr>
          <a:lstStyle>
            <a:lvl1pPr>
              <a:defRPr sz="4000" b="1">
                <a:solidFill>
                  <a:srgbClr val="7A2900"/>
                </a:solidFill>
              </a:defRPr>
            </a:lvl1pPr>
          </a:lstStyle>
          <a:p>
            <a:r>
              <a:rPr lang="it-IT" dirty="0"/>
              <a:t>Fare clic per modificare lo stile del titolo</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1026" name="Rectangle 2"/>
          <p:cNvSpPr>
            <a:spLocks noChangeArrowheads="1" noChangeShapeType="1"/>
          </p:cNvSpPr>
          <p:nvPr userDrawn="1"/>
        </p:nvSpPr>
        <p:spPr bwMode="auto">
          <a:xfrm>
            <a:off x="106860975" y="105289350"/>
            <a:ext cx="1343025" cy="7524750"/>
          </a:xfrm>
          <a:prstGeom prst="rect">
            <a:avLst/>
          </a:prstGeom>
          <a:solidFill>
            <a:srgbClr val="990033"/>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it-IT">
              <a:solidFill>
                <a:prstClr val="black"/>
              </a:solidFill>
            </a:endParaRPr>
          </a:p>
        </p:txBody>
      </p:sp>
      <p:sp>
        <p:nvSpPr>
          <p:cNvPr id="9" name="Rettangolo 8"/>
          <p:cNvSpPr/>
          <p:nvPr userDrawn="1"/>
        </p:nvSpPr>
        <p:spPr>
          <a:xfrm>
            <a:off x="5868144" y="188640"/>
            <a:ext cx="3096344" cy="216024"/>
          </a:xfrm>
          <a:prstGeom prst="rect">
            <a:avLst/>
          </a:prstGeom>
          <a:solidFill>
            <a:srgbClr val="FF7619"/>
          </a:solidFill>
          <a:ln>
            <a:solidFill>
              <a:srgbClr val="FF76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nvGrpSpPr>
          <p:cNvPr id="3" name="Gruppo 12"/>
          <p:cNvGrpSpPr/>
          <p:nvPr userDrawn="1"/>
        </p:nvGrpSpPr>
        <p:grpSpPr>
          <a:xfrm>
            <a:off x="971600" y="1412776"/>
            <a:ext cx="7704856" cy="5256584"/>
            <a:chOff x="971600" y="1412776"/>
            <a:chExt cx="7704856" cy="5256584"/>
          </a:xfrm>
        </p:grpSpPr>
        <p:sp>
          <p:nvSpPr>
            <p:cNvPr id="10" name="Rettangolo 9"/>
            <p:cNvSpPr/>
            <p:nvPr userDrawn="1"/>
          </p:nvSpPr>
          <p:spPr>
            <a:xfrm>
              <a:off x="971600" y="1412776"/>
              <a:ext cx="7704856" cy="216024"/>
            </a:xfrm>
            <a:prstGeom prst="rect">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1" name="Rettangolo 10"/>
            <p:cNvSpPr/>
            <p:nvPr userDrawn="1"/>
          </p:nvSpPr>
          <p:spPr>
            <a:xfrm>
              <a:off x="971600" y="1628800"/>
              <a:ext cx="7704856" cy="5040560"/>
            </a:xfrm>
            <a:prstGeom prst="rect">
              <a:avLst/>
            </a:prstGeom>
            <a:solidFill>
              <a:schemeClr val="bg1"/>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grpSp>
      <p:sp>
        <p:nvSpPr>
          <p:cNvPr id="12" name="Segnaposto contenuto 2"/>
          <p:cNvSpPr>
            <a:spLocks noGrp="1"/>
          </p:cNvSpPr>
          <p:nvPr>
            <p:ph idx="1"/>
          </p:nvPr>
        </p:nvSpPr>
        <p:spPr>
          <a:xfrm>
            <a:off x="1115616" y="1772816"/>
            <a:ext cx="7427168" cy="4824536"/>
          </a:xfrm>
        </p:spPr>
        <p:txBody>
          <a:bodyPr/>
          <a:lstStyle>
            <a:lvl1pPr>
              <a:defRPr>
                <a:solidFill>
                  <a:srgbClr val="462300"/>
                </a:solidFill>
              </a:defRPr>
            </a:lvl1pPr>
            <a:lvl2pPr>
              <a:buFont typeface="Wingdings 2" pitchFamily="18" charset="2"/>
              <a:buChar char="P"/>
              <a:defRPr>
                <a:solidFill>
                  <a:srgbClr val="462300"/>
                </a:solidFill>
              </a:defRPr>
            </a:lvl2pPr>
            <a:lvl3pPr>
              <a:defRPr>
                <a:solidFill>
                  <a:srgbClr val="462300"/>
                </a:solidFill>
              </a:defRPr>
            </a:lvl3pPr>
            <a:lvl4pPr>
              <a:defRPr>
                <a:solidFill>
                  <a:srgbClr val="462300"/>
                </a:solidFill>
              </a:defRPr>
            </a:lvl4pPr>
            <a:lvl5pPr>
              <a:defRPr>
                <a:solidFill>
                  <a:srgbClr val="462300"/>
                </a:solidFill>
              </a:defRPr>
            </a:lvl5pPr>
          </a:lstStyle>
          <a:p>
            <a:pPr lvl="0"/>
            <a:r>
              <a:rPr lang="it-IT" dirty="0"/>
              <a:t>Fare clic per modificare stili del testo dello schema</a:t>
            </a:r>
          </a:p>
          <a:p>
            <a:pPr lvl="1"/>
            <a:r>
              <a:rPr lang="it-IT" dirty="0"/>
              <a:t>Secondo livello</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it-IT" dirty="0"/>
              <a:t>Terzo livello</a:t>
            </a:r>
          </a:p>
          <a:p>
            <a:pPr lvl="3"/>
            <a:r>
              <a:rPr lang="it-IT" dirty="0"/>
              <a:t>Quarto livello</a:t>
            </a:r>
          </a:p>
          <a:p>
            <a:pPr lvl="4"/>
            <a:r>
              <a:rPr lang="it-IT" dirty="0"/>
              <a:t>Quinto livello</a:t>
            </a:r>
          </a:p>
        </p:txBody>
      </p:sp>
      <p:pic>
        <p:nvPicPr>
          <p:cNvPr id="40962" name="Picture 2" descr="http://api.ning.com/files/fht*aVUt2w9ZADUxfD6X37mI0rE1Lu2rR-FaKsvjzrF7CIhmmQMIe*p-aHGN3lRQ00vDFuZWG6g2qDKSAJpbkx65uO1Vlwxb/60x60.jpg"/>
          <p:cNvPicPr>
            <a:picLocks noChangeAspect="1" noChangeArrowheads="1"/>
          </p:cNvPicPr>
          <p:nvPr userDrawn="1"/>
        </p:nvPicPr>
        <p:blipFill>
          <a:blip r:embed="rId2" cstate="print"/>
          <a:srcRect/>
          <a:stretch>
            <a:fillRect/>
          </a:stretch>
        </p:blipFill>
        <p:spPr bwMode="auto">
          <a:xfrm>
            <a:off x="8028384" y="1052734"/>
            <a:ext cx="936104" cy="936106"/>
          </a:xfrm>
          <a:prstGeom prst="rect">
            <a:avLst/>
          </a:prstGeom>
          <a:noFill/>
        </p:spPr>
      </p:pic>
    </p:spTree>
    <p:extLst>
      <p:ext uri="{BB962C8B-B14F-4D97-AF65-F5344CB8AC3E}">
        <p14:creationId xmlns:p14="http://schemas.microsoft.com/office/powerpoint/2010/main" val="2634367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06530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604090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3437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394689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28125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5" name="Rettangolo 4"/>
          <p:cNvSpPr/>
          <p:nvPr userDrawn="1"/>
        </p:nvSpPr>
        <p:spPr>
          <a:xfrm>
            <a:off x="251520" y="188640"/>
            <a:ext cx="936104" cy="6120680"/>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 name="Rettangolo 5"/>
          <p:cNvSpPr/>
          <p:nvPr userDrawn="1"/>
        </p:nvSpPr>
        <p:spPr>
          <a:xfrm>
            <a:off x="5868144" y="188640"/>
            <a:ext cx="3096344" cy="216024"/>
          </a:xfrm>
          <a:prstGeom prst="rect">
            <a:avLst/>
          </a:prstGeom>
          <a:solidFill>
            <a:srgbClr val="990033"/>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extLst>
      <p:ext uri="{BB962C8B-B14F-4D97-AF65-F5344CB8AC3E}">
        <p14:creationId xmlns:p14="http://schemas.microsoft.com/office/powerpoint/2010/main" val="1821406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137450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10587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68565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01865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FBB24B-D761-4188-AC24-82E6ED616178}"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7894336"/>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2231EF-D517-4F7E-A946-257070BC077E}"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772768489"/>
      </p:ext>
    </p:extLst>
  </p:cSld>
  <p:clrMapOvr>
    <a:masterClrMapping/>
  </p:clrMapOvr>
  <p:transition spd="slow"/>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0F7F29-17DB-4048-8D67-51D1BF9359CF}"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73452783"/>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7"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391F39-6863-4BD0-AB68-2C3825142159}"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25750202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1285280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8"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9"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404F24-B55C-4B78-A797-8DB82F8592C4}"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51056600"/>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4"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A219DE-B16C-449B-BA20-D9A017DCDC48}"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883939362"/>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4"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1942CB-B291-4F49-8A22-4317F4973008}"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046814447"/>
      </p:ext>
    </p:extLst>
  </p:cSld>
  <p:clrMapOvr>
    <a:masterClrMapping/>
  </p:clrMapOvr>
  <p:transition spd="slow"/>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7"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51DEBF-4678-41EA-A286-72FF61524BED}"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801214073"/>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noProof="0"/>
              <a:t>Fare clic sull'icona per inserire un'immagine</a:t>
            </a:r>
            <a:endParaRPr lang="en-US" noProof="0"/>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7"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A58686-CB38-43BB-992D-06AF4BA6B02C}"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0502902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EB6A63-51ED-4FA3-A48C-BDADE3F358A6}"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37218751"/>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3AA294-F4BC-407C-B211-8AD24D6D1E7F}"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247326954"/>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r>
              <a:rPr lang="it-IT">
                <a:solidFill>
                  <a:prstClr val="black">
                    <a:tint val="75000"/>
                  </a:prstClr>
                </a:solidFill>
              </a:rPr>
              <a:t>23/09/2015</a:t>
            </a:r>
          </a:p>
        </p:txBody>
      </p:sp>
      <p:sp>
        <p:nvSpPr>
          <p:cNvPr id="5" name="Segnaposto piè di pagina 4"/>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6" name="Segnaposto numero diapositiva 5"/>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64188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solidFill>
                  <a:prstClr val="black">
                    <a:tint val="75000"/>
                  </a:prstClr>
                </a:solidFill>
              </a:rPr>
              <a:t>23/09/2015</a:t>
            </a:r>
          </a:p>
        </p:txBody>
      </p:sp>
      <p:sp>
        <p:nvSpPr>
          <p:cNvPr id="5" name="Segnaposto piè di pagina 4"/>
          <p:cNvSpPr>
            <a:spLocks noGrp="1"/>
          </p:cNvSpPr>
          <p:nvPr>
            <p:ph type="ftr" sz="quarter" idx="11"/>
          </p:nvPr>
        </p:nvSpPr>
        <p:spPr/>
        <p:txBody>
          <a:bodyPr/>
          <a:lstStyle/>
          <a:p>
            <a:r>
              <a:rPr lang="it-IT">
                <a:solidFill>
                  <a:prstClr val="black">
                    <a:tint val="75000"/>
                  </a:prstClr>
                </a:solidFill>
              </a:rPr>
              <a:t>E.Giglia, Open Access, ovvero...                                                   Aviano 23 settembre 2015</a:t>
            </a:r>
            <a:endParaRPr lang="it-IT" dirty="0">
              <a:solidFill>
                <a:prstClr val="black">
                  <a:tint val="75000"/>
                </a:prstClr>
              </a:solidFill>
            </a:endParaRPr>
          </a:p>
        </p:txBody>
      </p:sp>
      <p:sp>
        <p:nvSpPr>
          <p:cNvPr id="6" name="Segnaposto numero diapositiva 5"/>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62694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r>
              <a:rPr lang="it-IT">
                <a:solidFill>
                  <a:prstClr val="black">
                    <a:tint val="75000"/>
                  </a:prstClr>
                </a:solidFill>
              </a:rPr>
              <a:t>23/09/2015</a:t>
            </a:r>
          </a:p>
        </p:txBody>
      </p:sp>
      <p:sp>
        <p:nvSpPr>
          <p:cNvPr id="5" name="Segnaposto piè di pagina 4"/>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6" name="Segnaposto numero diapositiva 5"/>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2848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9305922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r>
              <a:rPr lang="it-IT">
                <a:solidFill>
                  <a:prstClr val="black">
                    <a:tint val="75000"/>
                  </a:prstClr>
                </a:solidFill>
              </a:rPr>
              <a:t>23/09/2015</a:t>
            </a:r>
          </a:p>
        </p:txBody>
      </p:sp>
      <p:sp>
        <p:nvSpPr>
          <p:cNvPr id="6" name="Segnaposto piè di pagina 5"/>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7" name="Segnaposto numero diapositiva 6"/>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98201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r>
              <a:rPr lang="it-IT">
                <a:solidFill>
                  <a:prstClr val="black">
                    <a:tint val="75000"/>
                  </a:prstClr>
                </a:solidFill>
              </a:rPr>
              <a:t>23/09/2015</a:t>
            </a:r>
          </a:p>
        </p:txBody>
      </p:sp>
      <p:sp>
        <p:nvSpPr>
          <p:cNvPr id="8" name="Segnaposto piè di pagina 7"/>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9" name="Segnaposto numero diapositiva 8"/>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19494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r>
              <a:rPr lang="it-IT">
                <a:solidFill>
                  <a:prstClr val="black">
                    <a:tint val="75000"/>
                  </a:prstClr>
                </a:solidFill>
              </a:rPr>
              <a:t>23/09/2015</a:t>
            </a:r>
          </a:p>
        </p:txBody>
      </p:sp>
      <p:sp>
        <p:nvSpPr>
          <p:cNvPr id="4" name="Segnaposto piè di pagina 3"/>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5" name="Segnaposto numero diapositiva 4"/>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83333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solidFill>
                  <a:prstClr val="black">
                    <a:tint val="75000"/>
                  </a:prstClr>
                </a:solidFill>
              </a:rPr>
              <a:t>23/09/2015</a:t>
            </a:r>
          </a:p>
        </p:txBody>
      </p:sp>
      <p:sp>
        <p:nvSpPr>
          <p:cNvPr id="3" name="Segnaposto piè di pagina 2"/>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4" name="Segnaposto numero diapositiva 3"/>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832150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it-IT">
                <a:solidFill>
                  <a:prstClr val="black">
                    <a:tint val="75000"/>
                  </a:prstClr>
                </a:solidFill>
              </a:rPr>
              <a:t>23/09/2015</a:t>
            </a:r>
          </a:p>
        </p:txBody>
      </p:sp>
      <p:sp>
        <p:nvSpPr>
          <p:cNvPr id="6" name="Segnaposto piè di pagina 5"/>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7" name="Segnaposto numero diapositiva 6"/>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83805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it-IT">
                <a:solidFill>
                  <a:prstClr val="black">
                    <a:tint val="75000"/>
                  </a:prstClr>
                </a:solidFill>
              </a:rPr>
              <a:t>23/09/2015</a:t>
            </a:r>
          </a:p>
        </p:txBody>
      </p:sp>
      <p:sp>
        <p:nvSpPr>
          <p:cNvPr id="6" name="Segnaposto piè di pagina 5"/>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7" name="Segnaposto numero diapositiva 6"/>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24321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solidFill>
                  <a:prstClr val="black">
                    <a:tint val="75000"/>
                  </a:prstClr>
                </a:solidFill>
              </a:rPr>
              <a:t>23/09/2015</a:t>
            </a:r>
          </a:p>
        </p:txBody>
      </p:sp>
      <p:sp>
        <p:nvSpPr>
          <p:cNvPr id="5" name="Segnaposto piè di pagina 4"/>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6" name="Segnaposto numero diapositiva 5"/>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865874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solidFill>
                  <a:prstClr val="black">
                    <a:tint val="75000"/>
                  </a:prstClr>
                </a:solidFill>
              </a:rPr>
              <a:t>23/09/2015</a:t>
            </a:r>
          </a:p>
        </p:txBody>
      </p:sp>
      <p:sp>
        <p:nvSpPr>
          <p:cNvPr id="5" name="Segnaposto piè di pagina 4"/>
          <p:cNvSpPr>
            <a:spLocks noGrp="1"/>
          </p:cNvSpPr>
          <p:nvPr>
            <p:ph type="ftr" sz="quarter" idx="11"/>
          </p:nvPr>
        </p:nvSpPr>
        <p:spPr/>
        <p:txBody>
          <a:bodyPr/>
          <a:lstStyle/>
          <a:p>
            <a:r>
              <a:rPr lang="it-IT">
                <a:solidFill>
                  <a:prstClr val="black">
                    <a:tint val="75000"/>
                  </a:prstClr>
                </a:solidFill>
              </a:rPr>
              <a:t>E.Giglia, Open Access, ovvero...                                                   Aviano 23 settembre 2015</a:t>
            </a:r>
          </a:p>
        </p:txBody>
      </p:sp>
      <p:sp>
        <p:nvSpPr>
          <p:cNvPr id="6" name="Segnaposto numero diapositiva 5"/>
          <p:cNvSpPr>
            <a:spLocks noGrp="1"/>
          </p:cNvSpPr>
          <p:nvPr>
            <p:ph type="sldNum" sz="quarter" idx="12"/>
          </p:nvPr>
        </p:nvSpPr>
        <p:spPr/>
        <p:txBody>
          <a:body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7190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2734492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260286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123485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D50FC7F6-3C91-450B-848C-7C5F1A4CCEDB}"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24273152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50FC7F6-3C91-450B-848C-7C5F1A4CCEDB}" type="datetimeFigureOut">
              <a:rPr lang="it-IT" smtClean="0"/>
              <a:t>10/12/2018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38296184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50FC7F6-3C91-450B-848C-7C5F1A4CCEDB}" type="datetimeFigureOut">
              <a:rPr lang="it-IT" smtClean="0"/>
              <a:t>10/12/2018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3625624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D50FC7F6-3C91-450B-848C-7C5F1A4CCEDB}" type="datetimeFigureOut">
              <a:rPr lang="it-IT" smtClean="0"/>
              <a:t>10/12/2018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4188108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FC7F6-3C91-450B-848C-7C5F1A4CCEDB}" type="datetimeFigureOut">
              <a:rPr lang="it-IT" smtClean="0"/>
              <a:t>10/12/2018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549797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D50FC7F6-3C91-450B-848C-7C5F1A4CCEDB}" type="datetimeFigureOut">
              <a:rPr lang="it-IT" smtClean="0"/>
              <a:t>10/12/2018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919854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D50FC7F6-3C91-450B-848C-7C5F1A4CCEDB}" type="datetimeFigureOut">
              <a:rPr lang="it-IT" smtClean="0"/>
              <a:t>10/12/2018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32798005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3684319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50FC7F6-3C91-450B-848C-7C5F1A4CCEDB}" type="datetimeFigureOut">
              <a:rPr lang="it-IT" smtClean="0"/>
              <a:t>10/12/2018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A002DA2-858B-4716-9083-EA72F8E60449}" type="slidenum">
              <a:rPr lang="it-IT" smtClean="0"/>
              <a:t>‹N›</a:t>
            </a:fld>
            <a:endParaRPr lang="it-IT"/>
          </a:p>
        </p:txBody>
      </p:sp>
    </p:spTree>
    <p:extLst>
      <p:ext uri="{BB962C8B-B14F-4D97-AF65-F5344CB8AC3E}">
        <p14:creationId xmlns:p14="http://schemas.microsoft.com/office/powerpoint/2010/main" val="24521405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1122361"/>
            <a:ext cx="7772400" cy="2387598"/>
          </a:xfrm>
        </p:spPr>
        <p:txBody>
          <a:bodyPr anchor="b" anchorCtr="1"/>
          <a:lstStyle>
            <a:lvl1pPr algn="ctr">
              <a:defRPr sz="6000"/>
            </a:lvl1pPr>
          </a:lstStyle>
          <a:p>
            <a:pPr lvl="0"/>
            <a:r>
              <a:rPr lang="it-IT"/>
              <a:t>Fare clic per modificare lo stile del titolo</a:t>
            </a:r>
            <a:endParaRPr lang="en-US"/>
          </a:p>
        </p:txBody>
      </p:sp>
      <p:sp>
        <p:nvSpPr>
          <p:cNvPr id="3" name="Subtitle 2"/>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BE08A330-3D36-4C64-BDF2-2D8EA2147DF8}" type="slidenum">
              <a:rPr/>
              <a:pPr/>
              <a:t>‹N›</a:t>
            </a:fld>
            <a:endParaRPr/>
          </a:p>
        </p:txBody>
      </p:sp>
    </p:spTree>
    <p:extLst>
      <p:ext uri="{BB962C8B-B14F-4D97-AF65-F5344CB8AC3E}">
        <p14:creationId xmlns:p14="http://schemas.microsoft.com/office/powerpoint/2010/main" val="119179898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2182730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lang="en-US"/>
            </a:lvl1pPr>
          </a:lstStyle>
          <a:p>
            <a:endParaRPr/>
          </a:p>
        </p:txBody>
      </p:sp>
      <p:sp>
        <p:nvSpPr>
          <p:cNvPr id="6" name="Slide Number Placeholder 5"/>
          <p:cNvSpPr txBox="1">
            <a:spLocks noGrp="1"/>
          </p:cNvSpPr>
          <p:nvPr>
            <p:ph type="sldNum" sz="quarter" idx="8"/>
          </p:nvPr>
        </p:nvSpPr>
        <p:spPr/>
        <p:txBody>
          <a:bodyPr/>
          <a:lstStyle>
            <a:lvl1pPr>
              <a:defRPr/>
            </a:lvl1pPr>
          </a:lstStyle>
          <a:p>
            <a:fld id="{8D6EC384-CBCD-46E3-BE5B-52F157BD147B}" type="slidenum">
              <a:rPr/>
              <a:pPr/>
              <a:t>‹N›</a:t>
            </a:fld>
            <a:endParaRPr/>
          </a:p>
        </p:txBody>
      </p:sp>
    </p:spTree>
    <p:extLst>
      <p:ext uri="{BB962C8B-B14F-4D97-AF65-F5344CB8AC3E}">
        <p14:creationId xmlns:p14="http://schemas.microsoft.com/office/powerpoint/2010/main" val="891938711"/>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23885" y="1709735"/>
            <a:ext cx="7886700" cy="2852735"/>
          </a:xfrm>
        </p:spPr>
        <p:txBody>
          <a:bodyPr anchor="b"/>
          <a:lstStyle>
            <a:lvl1pPr>
              <a:defRPr sz="6000"/>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3885" y="4589465"/>
            <a:ext cx="7886700" cy="1500182"/>
          </a:xfrm>
        </p:spPr>
        <p:txBody>
          <a:bodyPr/>
          <a:lstStyle>
            <a:lvl1pPr marL="0" indent="0">
              <a:buNone/>
              <a:defRPr sz="2400"/>
            </a:lvl1pPr>
          </a:lstStyle>
          <a:p>
            <a:pPr lvl="0"/>
            <a:r>
              <a:rPr lang="it-IT"/>
              <a:t>Fare clic per modificare stili del testo dello schema</a:t>
            </a:r>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C0D7C7E3-8E4E-480E-8383-0CC68CB0DD88}" type="slidenum">
              <a:rPr/>
              <a:pPr/>
              <a:t>‹N›</a:t>
            </a:fld>
            <a:endParaRPr/>
          </a:p>
        </p:txBody>
      </p:sp>
    </p:spTree>
    <p:extLst>
      <p:ext uri="{BB962C8B-B14F-4D97-AF65-F5344CB8AC3E}">
        <p14:creationId xmlns:p14="http://schemas.microsoft.com/office/powerpoint/2010/main" val="3702754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defRPr/>
            </a:lvl1pPr>
          </a:lstStyle>
          <a:p>
            <a:r>
              <a:t>23/09/2015</a:t>
            </a:r>
          </a:p>
        </p:txBody>
      </p:sp>
      <p:sp>
        <p:nvSpPr>
          <p:cNvPr id="6" name="Footer Placeholder 5"/>
          <p:cNvSpPr txBox="1">
            <a:spLocks noGrp="1"/>
          </p:cNvSpPr>
          <p:nvPr>
            <p:ph type="ftr" sz="quarter" idx="9"/>
          </p:nvPr>
        </p:nvSpPr>
        <p:spPr/>
        <p:txBody>
          <a:bodyPr/>
          <a:lstStyle>
            <a:lvl1pPr>
              <a:defRPr/>
            </a:lvl1pPr>
          </a:lstStyle>
          <a:p>
            <a: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fld id="{2D29E651-261B-4B2D-A0C4-6605BA0E90E6}" type="slidenum">
              <a:rPr/>
              <a:pPr/>
              <a:t>‹N›</a:t>
            </a:fld>
            <a:endParaRPr/>
          </a:p>
        </p:txBody>
      </p:sp>
    </p:spTree>
    <p:extLst>
      <p:ext uri="{BB962C8B-B14F-4D97-AF65-F5344CB8AC3E}">
        <p14:creationId xmlns:p14="http://schemas.microsoft.com/office/powerpoint/2010/main" val="3057535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365129"/>
            <a:ext cx="7886700" cy="1325559"/>
          </a:xfrm>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29838" y="1681160"/>
            <a:ext cx="3868341" cy="823910"/>
          </a:xfrm>
        </p:spPr>
        <p:txBody>
          <a:bodyPr anchor="b"/>
          <a:lstStyle>
            <a:lvl1pPr marL="0" indent="0">
              <a:buNone/>
              <a:defRPr sz="2400" b="1"/>
            </a:lvl1pPr>
          </a:lstStyle>
          <a:p>
            <a:pPr lvl="0"/>
            <a:r>
              <a:rPr lang="it-IT"/>
              <a:t>Fare clic per modificare stili del testo dello schema</a:t>
            </a:r>
          </a:p>
        </p:txBody>
      </p:sp>
      <p:sp>
        <p:nvSpPr>
          <p:cNvPr id="4" name="Content Placeholder 3"/>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4629149" y="1681160"/>
            <a:ext cx="3887388" cy="823910"/>
          </a:xfrm>
        </p:spPr>
        <p:txBody>
          <a:bodyPr anchor="b"/>
          <a:lstStyle>
            <a:lvl1pPr marL="0" indent="0">
              <a:buNone/>
              <a:defRPr sz="2400" b="1"/>
            </a:lvl1pPr>
          </a:lstStyle>
          <a:p>
            <a:pPr lvl="0"/>
            <a:r>
              <a:rPr lang="it-IT"/>
              <a:t>Fare clic per modificare stili del testo dello schema</a:t>
            </a:r>
          </a:p>
        </p:txBody>
      </p:sp>
      <p:sp>
        <p:nvSpPr>
          <p:cNvPr id="6" name="Content Placeholder 5"/>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defRPr/>
            </a:lvl1pPr>
          </a:lstStyle>
          <a:p>
            <a:r>
              <a:t>23/09/2015</a:t>
            </a:r>
          </a:p>
        </p:txBody>
      </p:sp>
      <p:sp>
        <p:nvSpPr>
          <p:cNvPr id="8" name="Footer Placeholder 7"/>
          <p:cNvSpPr txBox="1">
            <a:spLocks noGrp="1"/>
          </p:cNvSpPr>
          <p:nvPr>
            <p:ph type="ftr" sz="quarter" idx="9"/>
          </p:nvPr>
        </p:nvSpPr>
        <p:spPr/>
        <p:txBody>
          <a:bodyPr/>
          <a:lstStyle>
            <a:lvl1pPr>
              <a:defRPr/>
            </a:lvl1pPr>
          </a:lstStyle>
          <a:p>
            <a:r>
              <a:t>E.Giglia, Open Access, ovvero...                                                   Aviano 23 settembre 2015</a:t>
            </a:r>
          </a:p>
        </p:txBody>
      </p:sp>
      <p:sp>
        <p:nvSpPr>
          <p:cNvPr id="9" name="Slide Number Placeholder 8"/>
          <p:cNvSpPr txBox="1">
            <a:spLocks noGrp="1"/>
          </p:cNvSpPr>
          <p:nvPr>
            <p:ph type="sldNum" sz="quarter" idx="8"/>
          </p:nvPr>
        </p:nvSpPr>
        <p:spPr/>
        <p:txBody>
          <a:bodyPr/>
          <a:lstStyle>
            <a:lvl1pPr>
              <a:defRPr/>
            </a:lvl1pPr>
          </a:lstStyle>
          <a:p>
            <a:fld id="{1B24CA1A-F4C4-41A6-86AE-15F1FEC6098A}" type="slidenum">
              <a:rPr/>
              <a:pPr/>
              <a:t>‹N›</a:t>
            </a:fld>
            <a:endParaRPr/>
          </a:p>
        </p:txBody>
      </p:sp>
    </p:spTree>
    <p:extLst>
      <p:ext uri="{BB962C8B-B14F-4D97-AF65-F5344CB8AC3E}">
        <p14:creationId xmlns:p14="http://schemas.microsoft.com/office/powerpoint/2010/main" val="231461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defRPr/>
            </a:lvl1pPr>
          </a:lstStyle>
          <a:p>
            <a:r>
              <a:t>23/09/2015</a:t>
            </a:r>
          </a:p>
        </p:txBody>
      </p:sp>
      <p:sp>
        <p:nvSpPr>
          <p:cNvPr id="4" name="Footer Placeholder 3"/>
          <p:cNvSpPr txBox="1">
            <a:spLocks noGrp="1"/>
          </p:cNvSpPr>
          <p:nvPr>
            <p:ph type="ftr" sz="quarter" idx="9"/>
          </p:nvPr>
        </p:nvSpPr>
        <p:spPr/>
        <p:txBody>
          <a:bodyPr/>
          <a:lstStyle>
            <a:lvl1pPr>
              <a:defRPr/>
            </a:lvl1pPr>
          </a:lstStyle>
          <a:p>
            <a:r>
              <a:t>E.Giglia, Open Access, ovvero...                                                   Aviano 23 settembre 2015</a:t>
            </a:r>
          </a:p>
        </p:txBody>
      </p:sp>
      <p:sp>
        <p:nvSpPr>
          <p:cNvPr id="5" name="Slide Number Placeholder 4"/>
          <p:cNvSpPr txBox="1">
            <a:spLocks noGrp="1"/>
          </p:cNvSpPr>
          <p:nvPr>
            <p:ph type="sldNum" sz="quarter" idx="8"/>
          </p:nvPr>
        </p:nvSpPr>
        <p:spPr/>
        <p:txBody>
          <a:bodyPr/>
          <a:lstStyle>
            <a:lvl1pPr>
              <a:defRPr/>
            </a:lvl1pPr>
          </a:lstStyle>
          <a:p>
            <a:fld id="{EC78ED26-7C86-4E33-9C14-C64E947DAE03}" type="slidenum">
              <a:rPr/>
              <a:pPr/>
              <a:t>‹N›</a:t>
            </a:fld>
            <a:endParaRPr/>
          </a:p>
        </p:txBody>
      </p:sp>
    </p:spTree>
    <p:extLst>
      <p:ext uri="{BB962C8B-B14F-4D97-AF65-F5344CB8AC3E}">
        <p14:creationId xmlns:p14="http://schemas.microsoft.com/office/powerpoint/2010/main" val="38124002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r>
              <a:t>23/09/2015</a:t>
            </a:r>
          </a:p>
        </p:txBody>
      </p:sp>
      <p:sp>
        <p:nvSpPr>
          <p:cNvPr id="3" name="Footer Placeholder 2"/>
          <p:cNvSpPr txBox="1">
            <a:spLocks noGrp="1"/>
          </p:cNvSpPr>
          <p:nvPr>
            <p:ph type="ftr" sz="quarter" idx="9"/>
          </p:nvPr>
        </p:nvSpPr>
        <p:spPr/>
        <p:txBody>
          <a:bodyPr/>
          <a:lstStyle>
            <a:lvl1pPr>
              <a:defRPr/>
            </a:lvl1pPr>
          </a:lstStyle>
          <a:p>
            <a:r>
              <a:t>E.Giglia, Open Access, ovvero...                                                   Aviano 23 settembre 2015</a:t>
            </a:r>
          </a:p>
        </p:txBody>
      </p:sp>
      <p:sp>
        <p:nvSpPr>
          <p:cNvPr id="4" name="Slide Number Placeholder 3"/>
          <p:cNvSpPr txBox="1">
            <a:spLocks noGrp="1"/>
          </p:cNvSpPr>
          <p:nvPr>
            <p:ph type="sldNum" sz="quarter" idx="8"/>
          </p:nvPr>
        </p:nvSpPr>
        <p:spPr/>
        <p:txBody>
          <a:bodyPr/>
          <a:lstStyle>
            <a:lvl1pPr>
              <a:defRPr/>
            </a:lvl1pPr>
          </a:lstStyle>
          <a:p>
            <a:fld id="{41ED4D80-6347-4771-A2BD-5748EBADB035}" type="slidenum">
              <a:rPr/>
              <a:pPr/>
              <a:t>‹N›</a:t>
            </a:fld>
            <a:endParaRPr/>
          </a:p>
        </p:txBody>
      </p:sp>
    </p:spTree>
    <p:extLst>
      <p:ext uri="{BB962C8B-B14F-4D97-AF65-F5344CB8AC3E}">
        <p14:creationId xmlns:p14="http://schemas.microsoft.com/office/powerpoint/2010/main" val="671474991"/>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Content Placeholder 2"/>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r>
              <a:t>23/09/2015</a:t>
            </a:r>
          </a:p>
        </p:txBody>
      </p:sp>
      <p:sp>
        <p:nvSpPr>
          <p:cNvPr id="6" name="Footer Placeholder 5"/>
          <p:cNvSpPr txBox="1">
            <a:spLocks noGrp="1"/>
          </p:cNvSpPr>
          <p:nvPr>
            <p:ph type="ftr" sz="quarter" idx="9"/>
          </p:nvPr>
        </p:nvSpPr>
        <p:spPr/>
        <p:txBody>
          <a:bodyPr/>
          <a:lstStyle>
            <a:lvl1pPr>
              <a:defRPr/>
            </a:lvl1pPr>
          </a:lstStyle>
          <a:p>
            <a: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fld id="{1DB35F67-1347-460A-ACC5-AF9FB66B5B41}" type="slidenum">
              <a:rPr/>
              <a:pPr/>
              <a:t>‹N›</a:t>
            </a:fld>
            <a:endParaRPr/>
          </a:p>
        </p:txBody>
      </p:sp>
    </p:spTree>
    <p:extLst>
      <p:ext uri="{BB962C8B-B14F-4D97-AF65-F5344CB8AC3E}">
        <p14:creationId xmlns:p14="http://schemas.microsoft.com/office/powerpoint/2010/main" val="1300773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629838" y="457200"/>
            <a:ext cx="2949177" cy="1600200"/>
          </a:xfrm>
        </p:spPr>
        <p:txBody>
          <a:bodyPr anchor="b"/>
          <a:lstStyle>
            <a:lvl1pPr>
              <a:defRPr sz="32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3887388" y="987423"/>
            <a:ext cx="4629149" cy="4873623"/>
          </a:xfrm>
        </p:spPr>
        <p:txBody>
          <a:bodyPr/>
          <a:lstStyle>
            <a:lvl1pPr marL="0" indent="0">
              <a:buNone/>
              <a:defRPr sz="32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629838" y="2057400"/>
            <a:ext cx="2949177" cy="3811584"/>
          </a:xfrm>
        </p:spPr>
        <p:txBody>
          <a:bodyPr/>
          <a:lstStyle>
            <a:lvl1pPr marL="0" indent="0">
              <a:buNone/>
              <a:defRPr sz="1600"/>
            </a:lvl1pPr>
          </a:lstStyle>
          <a:p>
            <a:pPr lvl="0"/>
            <a:r>
              <a:rPr lang="it-IT"/>
              <a:t>Fare clic per modificare stili del testo dello schema</a:t>
            </a:r>
          </a:p>
        </p:txBody>
      </p:sp>
      <p:sp>
        <p:nvSpPr>
          <p:cNvPr id="5" name="Date Placeholder 4"/>
          <p:cNvSpPr txBox="1">
            <a:spLocks noGrp="1"/>
          </p:cNvSpPr>
          <p:nvPr>
            <p:ph type="dt" sz="half" idx="7"/>
          </p:nvPr>
        </p:nvSpPr>
        <p:spPr/>
        <p:txBody>
          <a:bodyPr/>
          <a:lstStyle>
            <a:lvl1pPr>
              <a:defRPr/>
            </a:lvl1pPr>
          </a:lstStyle>
          <a:p>
            <a:r>
              <a:t>23/09/2015</a:t>
            </a:r>
          </a:p>
        </p:txBody>
      </p:sp>
      <p:sp>
        <p:nvSpPr>
          <p:cNvPr id="6" name="Footer Placeholder 5"/>
          <p:cNvSpPr txBox="1">
            <a:spLocks noGrp="1"/>
          </p:cNvSpPr>
          <p:nvPr>
            <p:ph type="ftr" sz="quarter" idx="9"/>
          </p:nvPr>
        </p:nvSpPr>
        <p:spPr/>
        <p:txBody>
          <a:bodyPr/>
          <a:lstStyle>
            <a:lvl1pPr>
              <a:defRPr/>
            </a:lvl1pPr>
          </a:lstStyle>
          <a:p>
            <a:r>
              <a:t>E.Giglia, Open Access, ovvero...                                                   Aviano 23 settembre 2015</a:t>
            </a:r>
          </a:p>
        </p:txBody>
      </p:sp>
      <p:sp>
        <p:nvSpPr>
          <p:cNvPr id="7" name="Slide Number Placeholder 6"/>
          <p:cNvSpPr txBox="1">
            <a:spLocks noGrp="1"/>
          </p:cNvSpPr>
          <p:nvPr>
            <p:ph type="sldNum" sz="quarter" idx="8"/>
          </p:nvPr>
        </p:nvSpPr>
        <p:spPr/>
        <p:txBody>
          <a:bodyPr/>
          <a:lstStyle>
            <a:lvl1pPr>
              <a:defRPr/>
            </a:lvl1pPr>
          </a:lstStyle>
          <a:p>
            <a:fld id="{4F39C2C6-DCA4-4995-9CF0-7775A48FB1C3}" type="slidenum">
              <a:rPr/>
              <a:pPr/>
              <a:t>‹N›</a:t>
            </a:fld>
            <a:endParaRPr/>
          </a:p>
        </p:txBody>
      </p:sp>
    </p:spTree>
    <p:extLst>
      <p:ext uri="{BB962C8B-B14F-4D97-AF65-F5344CB8AC3E}">
        <p14:creationId xmlns:p14="http://schemas.microsoft.com/office/powerpoint/2010/main" val="723548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3604CB9D-3A65-4CB7-B526-E66188783421}" type="slidenum">
              <a:rPr/>
              <a:pPr/>
              <a:t>‹N›</a:t>
            </a:fld>
            <a:endParaRPr/>
          </a:p>
        </p:txBody>
      </p:sp>
    </p:spTree>
    <p:extLst>
      <p:ext uri="{BB962C8B-B14F-4D97-AF65-F5344CB8AC3E}">
        <p14:creationId xmlns:p14="http://schemas.microsoft.com/office/powerpoint/2010/main" val="3161597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43675" y="365129"/>
            <a:ext cx="1971674" cy="5811834"/>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defRPr/>
            </a:lvl1pPr>
          </a:lstStyle>
          <a:p>
            <a:r>
              <a:t>23/09/2015</a:t>
            </a:r>
          </a:p>
        </p:txBody>
      </p:sp>
      <p:sp>
        <p:nvSpPr>
          <p:cNvPr id="5" name="Footer Placeholder 4"/>
          <p:cNvSpPr txBox="1">
            <a:spLocks noGrp="1"/>
          </p:cNvSpPr>
          <p:nvPr>
            <p:ph type="ftr" sz="quarter" idx="9"/>
          </p:nvPr>
        </p:nvSpPr>
        <p:spPr/>
        <p:txBody>
          <a:bodyPr/>
          <a:lstStyle>
            <a:lvl1pPr>
              <a:defRPr/>
            </a:lvl1pPr>
          </a:lstStyle>
          <a:p>
            <a:r>
              <a:t>E.Giglia, Open Access, ovvero...                                                   Aviano 23 settembre 2015</a:t>
            </a:r>
          </a:p>
        </p:txBody>
      </p:sp>
      <p:sp>
        <p:nvSpPr>
          <p:cNvPr id="6" name="Slide Number Placeholder 5"/>
          <p:cNvSpPr txBox="1">
            <a:spLocks noGrp="1"/>
          </p:cNvSpPr>
          <p:nvPr>
            <p:ph type="sldNum" sz="quarter" idx="8"/>
          </p:nvPr>
        </p:nvSpPr>
        <p:spPr/>
        <p:txBody>
          <a:bodyPr/>
          <a:lstStyle>
            <a:lvl1pPr>
              <a:defRPr/>
            </a:lvl1pPr>
          </a:lstStyle>
          <a:p>
            <a:fld id="{683238E1-FC1E-461D-ABE2-62CD8906F76B}" type="slidenum">
              <a:rPr/>
              <a:pPr/>
              <a:t>‹N›</a:t>
            </a:fld>
            <a:endParaRPr/>
          </a:p>
        </p:txBody>
      </p:sp>
    </p:spTree>
    <p:extLst>
      <p:ext uri="{BB962C8B-B14F-4D97-AF65-F5344CB8AC3E}">
        <p14:creationId xmlns:p14="http://schemas.microsoft.com/office/powerpoint/2010/main" val="267902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ttangolo 13"/>
          <p:cNvSpPr/>
          <p:nvPr userDrawn="1"/>
        </p:nvSpPr>
        <p:spPr>
          <a:xfrm>
            <a:off x="323528" y="188640"/>
            <a:ext cx="1008112" cy="6336704"/>
          </a:xfrm>
          <a:prstGeom prst="rect">
            <a:avLst/>
          </a:prstGeom>
          <a:solidFill>
            <a:srgbClr val="FF6600"/>
          </a:solidFill>
          <a:ln>
            <a:solidFill>
              <a:srgbClr val="FF6600"/>
            </a:solidFill>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Segnaposto titolo 1"/>
          <p:cNvSpPr>
            <a:spLocks noGrp="1"/>
          </p:cNvSpPr>
          <p:nvPr>
            <p:ph type="title"/>
          </p:nvPr>
        </p:nvSpPr>
        <p:spPr>
          <a:xfrm>
            <a:off x="1259632" y="548680"/>
            <a:ext cx="6408712" cy="648072"/>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p>
            <a:r>
              <a:rPr lang="it-IT" dirty="0"/>
              <a:t>Fare clic per modificare lo stile del titolo</a:t>
            </a:r>
          </a:p>
        </p:txBody>
      </p:sp>
      <p:sp>
        <p:nvSpPr>
          <p:cNvPr id="3" name="Segnaposto testo 2"/>
          <p:cNvSpPr>
            <a:spLocks noGrp="1"/>
          </p:cNvSpPr>
          <p:nvPr>
            <p:ph type="body" idx="1"/>
          </p:nvPr>
        </p:nvSpPr>
        <p:spPr>
          <a:xfrm>
            <a:off x="1259632" y="1916832"/>
            <a:ext cx="7571184"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899DF-CC72-48A0-B0BF-0C618B350440}" type="datetimeFigureOut">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dirty="0">
              <a:ln>
                <a:noFill/>
              </a:ln>
              <a:solidFill>
                <a:srgbClr val="FFFFFF">
                  <a:tint val="75000"/>
                </a:srgb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738514-50C1-4030-997C-2C53B0B5A60F}" type="slidenum">
              <a:rPr kumimoji="0" lang="it-IT"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spTree>
    <p:extLst>
      <p:ext uri="{BB962C8B-B14F-4D97-AF65-F5344CB8AC3E}">
        <p14:creationId xmlns:p14="http://schemas.microsoft.com/office/powerpoint/2010/main" val="925789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600" b="1" kern="1200" cap="none" spc="0">
          <a:ln w="10541" cmpd="sng">
            <a:solidFill>
              <a:srgbClr val="680000"/>
            </a:solidFill>
            <a:prstDash val="solid"/>
          </a:ln>
          <a:solidFill>
            <a:srgbClr val="540000"/>
          </a:solidFill>
          <a:effectLst>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540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540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5400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540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54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645D538A-35A3-4829-AFD5-B6065290E0D5}" type="datetime1">
              <a:rPr lang="it-IT"/>
              <a:pPr lvl="0"/>
              <a:t>10/12/2018</a:t>
            </a:fld>
            <a:endParaRPr lang="it-IT"/>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CE92C753-84AF-456E-9526-DCAB0D0D851E}" type="slidenum">
              <a:rPr/>
              <a:pPr lvl="0"/>
              <a:t>‹N›</a:t>
            </a:fld>
            <a:endParaRPr lang="it-IT"/>
          </a:p>
        </p:txBody>
      </p:sp>
    </p:spTree>
    <p:extLst>
      <p:ext uri="{BB962C8B-B14F-4D97-AF65-F5344CB8AC3E}">
        <p14:creationId xmlns:p14="http://schemas.microsoft.com/office/powerpoint/2010/main" val="405463114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DC8E9-5214-445A-B78E-49944BD84F41}" type="datetimeFigureOut">
              <a:rPr lang="it-IT" smtClean="0"/>
              <a:t>10/12/2018</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A0BC9-E706-472A-879B-52EF9B2DE18D}" type="slidenum">
              <a:rPr lang="it-IT" smtClean="0"/>
              <a:t>‹N›</a:t>
            </a:fld>
            <a:endParaRPr lang="it-IT"/>
          </a:p>
        </p:txBody>
      </p:sp>
    </p:spTree>
    <p:extLst>
      <p:ext uri="{BB962C8B-B14F-4D97-AF65-F5344CB8AC3E}">
        <p14:creationId xmlns:p14="http://schemas.microsoft.com/office/powerpoint/2010/main" val="2717405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51B538A0-29DF-4A8C-A4AD-6B52E21AB146}" type="datetime1">
              <a:rPr lang="it-IT"/>
              <a:pPr/>
              <a:t>10/12/2018</a:t>
            </a:fld>
            <a:endParaRPr/>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2B6C3332-89B3-40CE-AA32-D22B3666B536}" type="slidenum">
              <a:rPr/>
              <a:pPr/>
              <a:t>‹N›</a:t>
            </a:fld>
            <a:endParaRPr/>
          </a:p>
        </p:txBody>
      </p:sp>
    </p:spTree>
    <p:extLst>
      <p:ext uri="{BB962C8B-B14F-4D97-AF65-F5344CB8AC3E}">
        <p14:creationId xmlns:p14="http://schemas.microsoft.com/office/powerpoint/2010/main" val="2610627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9877649-EF4B-489A-BDBF-C2750217D19D}" type="datetimeFigureOut">
              <a:rPr lang="it-IT"/>
              <a:pPr>
                <a:defRPr/>
              </a:pPr>
              <a:t>10/12/2018</a:t>
            </a:fld>
            <a:endParaRPr lang="it-IT"/>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464C655-14E8-4F78-A864-117164805C3F}" type="slidenum">
              <a:rPr lang="it-IT"/>
              <a:pPr>
                <a:defRPr/>
              </a:pPr>
              <a:t>‹N›</a:t>
            </a:fld>
            <a:endParaRPr lang="it-IT"/>
          </a:p>
        </p:txBody>
      </p:sp>
    </p:spTree>
    <p:extLst>
      <p:ext uri="{BB962C8B-B14F-4D97-AF65-F5344CB8AC3E}">
        <p14:creationId xmlns:p14="http://schemas.microsoft.com/office/powerpoint/2010/main" val="40272076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B73A-C38A-4EF5-A1FA-069666DEE039}" type="datetimeFigureOut">
              <a:rPr lang="it-IT" smtClean="0">
                <a:solidFill>
                  <a:prstClr val="black">
                    <a:tint val="75000"/>
                  </a:prstClr>
                </a:solidFill>
              </a:rPr>
              <a:pPr/>
              <a:t>10/12/2018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2C37C-8D17-4F99-8B8B-15767F2CFD7F}" type="slidenum">
              <a:rPr lang="it-IT" smtClean="0">
                <a:solidFill>
                  <a:prstClr val="black">
                    <a:tint val="75000"/>
                  </a:prstClr>
                </a:solidFill>
              </a:rPr>
              <a:pPr/>
              <a:t>‹N›</a:t>
            </a:fld>
            <a:endParaRPr lang="it-IT">
              <a:solidFill>
                <a:prstClr val="black">
                  <a:tint val="75000"/>
                </a:prstClr>
              </a:solidFill>
            </a:endParaRPr>
          </a:p>
        </p:txBody>
      </p:sp>
      <p:sp>
        <p:nvSpPr>
          <p:cNvPr id="2050" name="Rectangle 2"/>
          <p:cNvSpPr>
            <a:spLocks noChangeArrowheads="1" noChangeShapeType="1"/>
          </p:cNvSpPr>
          <p:nvPr/>
        </p:nvSpPr>
        <p:spPr bwMode="auto">
          <a:xfrm>
            <a:off x="106860975" y="105289350"/>
            <a:ext cx="1343025" cy="7524750"/>
          </a:xfrm>
          <a:prstGeom prst="rect">
            <a:avLst/>
          </a:prstGeom>
          <a:solidFill>
            <a:srgbClr val="990033"/>
          </a:solidFill>
          <a:ln w="0" algn="in">
            <a:noFill/>
            <a:miter lim="800000"/>
            <a:headEnd/>
            <a:tailEnd/>
          </a:ln>
          <a:effectLst/>
        </p:spPr>
        <p:txBody>
          <a:bodyPr vert="horz" wrap="square" lIns="36576" tIns="36576" rIns="36576" bIns="36576" numCol="1" anchor="t" anchorCtr="0" compatLnSpc="1">
            <a:prstTxWarp prst="textNoShape">
              <a:avLst/>
            </a:prstTxWarp>
          </a:bodyPr>
          <a:lstStyle/>
          <a:p>
            <a:endParaRPr lang="it-IT">
              <a:solidFill>
                <a:prstClr val="black"/>
              </a:solidFill>
            </a:endParaRPr>
          </a:p>
        </p:txBody>
      </p:sp>
    </p:spTree>
    <p:extLst>
      <p:ext uri="{BB962C8B-B14F-4D97-AF65-F5344CB8AC3E}">
        <p14:creationId xmlns:p14="http://schemas.microsoft.com/office/powerpoint/2010/main" val="21802914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itle Placeholder 1"/>
          <p:cNvSpPr txBox="1">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5123" name="Text Placeholder 2"/>
          <p:cNvSpPr txBox="1">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txBox="1">
            <a:spLocks noGrp="1"/>
          </p:cNvSpPr>
          <p:nvPr>
            <p:ph type="dt" sz="half" idx="2"/>
          </p:nvPr>
        </p:nvSpPr>
        <p:spPr>
          <a:xfrm>
            <a:off x="628650" y="6356350"/>
            <a:ext cx="2057400" cy="365125"/>
          </a:xfrm>
          <a:prstGeom prst="rect">
            <a:avLst/>
          </a:prstGeom>
          <a:noFill/>
          <a:ln>
            <a:noFill/>
          </a:ln>
        </p:spPr>
        <p:txBody>
          <a:bodyPr vert="horz" wrap="square" lIns="91440" tIns="45720" rIns="91440" bIns="45720" anchor="ctr" anchorCtr="0" compatLnSpc="1"/>
          <a:lstStyle>
            <a:lvl1pPr marL="0" marR="0" lvl="0" indent="0" algn="l" defTabSz="914400" rtl="0" eaLnBrk="1"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B538A0-29DF-4A8C-A4AD-6B52E21AB146}" type="datetime1">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3"/>
          </p:nvPr>
        </p:nvSpPr>
        <p:spPr>
          <a:xfrm>
            <a:off x="3028950" y="6356350"/>
            <a:ext cx="3086100" cy="365125"/>
          </a:xfrm>
          <a:prstGeom prst="rect">
            <a:avLst/>
          </a:prstGeom>
          <a:noFill/>
          <a:ln>
            <a:noFill/>
          </a:ln>
        </p:spPr>
        <p:txBody>
          <a:bodyPr vert="horz" wrap="square" lIns="91440" tIns="45720" rIns="91440" bIns="45720" anchor="ctr" anchorCtr="1" compatLnSpc="1"/>
          <a:lstStyle>
            <a:lvl1pPr marL="0" marR="0" lvl="0" indent="0" algn="ctr" defTabSz="914400" rtl="0" eaLnBrk="1"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4"/>
          </p:nvPr>
        </p:nvSpPr>
        <p:spPr>
          <a:xfrm>
            <a:off x="6457950" y="6356350"/>
            <a:ext cx="2057400" cy="365125"/>
          </a:xfrm>
          <a:prstGeom prst="rect">
            <a:avLst/>
          </a:prstGeom>
          <a:noFill/>
          <a:ln>
            <a:noFill/>
          </a:ln>
        </p:spPr>
        <p:txBody>
          <a:bodyPr vert="horz" wrap="square" lIns="91440" tIns="45720" rIns="91440" bIns="45720" anchor="ctr" anchorCtr="0" compatLnSpc="1"/>
          <a:lstStyle>
            <a:lvl1pPr marL="0" marR="0" lvl="0" indent="0" algn="r" defTabSz="914400" rtl="0" eaLnBrk="1"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ADB8-FAB2-46EC-BA65-026A854F672D}" type="slidenum">
              <a:rPr kumimoji="0" lang="it-IT"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617218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txStyles>
    <p:titleStyle>
      <a:lvl1pPr algn="l" rtl="0" eaLnBrk="0" fontAlgn="base">
        <a:lnSpc>
          <a:spcPct val="90000"/>
        </a:lnSpc>
        <a:spcBef>
          <a:spcPct val="0"/>
        </a:spcBef>
        <a:spcAft>
          <a:spcPct val="0"/>
        </a:spcAft>
        <a:defRPr lang="it-IT" sz="4400" kern="1200">
          <a:solidFill>
            <a:srgbClr val="000000"/>
          </a:solidFill>
          <a:latin typeface="Calibri Light"/>
        </a:defRPr>
      </a:lvl1pPr>
      <a:lvl2pPr algn="l" rtl="0" eaLnBrk="0" fontAlgn="base">
        <a:lnSpc>
          <a:spcPct val="90000"/>
        </a:lnSpc>
        <a:spcBef>
          <a:spcPct val="0"/>
        </a:spcBef>
        <a:spcAft>
          <a:spcPct val="0"/>
        </a:spcAft>
        <a:defRPr sz="4400">
          <a:solidFill>
            <a:srgbClr val="000000"/>
          </a:solidFill>
          <a:latin typeface="Calibri Light" panose="020F0302020204030204" pitchFamily="34" charset="0"/>
        </a:defRPr>
      </a:lvl2pPr>
      <a:lvl3pPr algn="l" rtl="0" eaLnBrk="0" fontAlgn="base">
        <a:lnSpc>
          <a:spcPct val="90000"/>
        </a:lnSpc>
        <a:spcBef>
          <a:spcPct val="0"/>
        </a:spcBef>
        <a:spcAft>
          <a:spcPct val="0"/>
        </a:spcAft>
        <a:defRPr sz="4400">
          <a:solidFill>
            <a:srgbClr val="000000"/>
          </a:solidFill>
          <a:latin typeface="Calibri Light" panose="020F0302020204030204" pitchFamily="34" charset="0"/>
        </a:defRPr>
      </a:lvl3pPr>
      <a:lvl4pPr algn="l" rtl="0" eaLnBrk="0" fontAlgn="base">
        <a:lnSpc>
          <a:spcPct val="90000"/>
        </a:lnSpc>
        <a:spcBef>
          <a:spcPct val="0"/>
        </a:spcBef>
        <a:spcAft>
          <a:spcPct val="0"/>
        </a:spcAft>
        <a:defRPr sz="4400">
          <a:solidFill>
            <a:srgbClr val="000000"/>
          </a:solidFill>
          <a:latin typeface="Calibri Light" panose="020F0302020204030204" pitchFamily="34" charset="0"/>
        </a:defRPr>
      </a:lvl4pPr>
      <a:lvl5pPr algn="l" rtl="0" eaLnBrk="0" fontAlgn="base">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0" fontAlgn="base">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0" fontAlgn="base">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0" fontAlgn="base">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0" fontAlgn="base">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0" fontAlgn="base">
        <a:lnSpc>
          <a:spcPct val="90000"/>
        </a:lnSpc>
        <a:spcBef>
          <a:spcPts val="1000"/>
        </a:spcBef>
        <a:spcAft>
          <a:spcPct val="0"/>
        </a:spcAft>
        <a:buSzPct val="100000"/>
        <a:buFont typeface="Arial" panose="020B0604020202020204" pitchFamily="34" charset="0"/>
        <a:buChar char="•"/>
        <a:defRPr lang="it-IT" sz="2800" kern="1200">
          <a:solidFill>
            <a:srgbClr val="000000"/>
          </a:solidFill>
          <a:latin typeface="Calibri"/>
        </a:defRPr>
      </a:lvl1pPr>
      <a:lvl2pPr marL="685800" lvl="1" indent="-228600" algn="l" rtl="0" eaLnBrk="0" fontAlgn="base">
        <a:lnSpc>
          <a:spcPct val="90000"/>
        </a:lnSpc>
        <a:spcBef>
          <a:spcPts val="500"/>
        </a:spcBef>
        <a:spcAft>
          <a:spcPct val="0"/>
        </a:spcAft>
        <a:buSzPct val="100000"/>
        <a:buFont typeface="Arial" panose="020B0604020202020204" pitchFamily="34" charset="0"/>
        <a:buChar char="•"/>
        <a:defRPr lang="it-IT" sz="2400" kern="1200">
          <a:solidFill>
            <a:srgbClr val="000000"/>
          </a:solidFill>
          <a:latin typeface="Calibri"/>
        </a:defRPr>
      </a:lvl2pPr>
      <a:lvl3pPr marL="1143000" lvl="2" indent="-228600" algn="l" rtl="0" eaLnBrk="0" fontAlgn="base">
        <a:lnSpc>
          <a:spcPct val="90000"/>
        </a:lnSpc>
        <a:spcBef>
          <a:spcPts val="500"/>
        </a:spcBef>
        <a:spcAft>
          <a:spcPct val="0"/>
        </a:spcAft>
        <a:buSzPct val="100000"/>
        <a:buFont typeface="Arial" panose="020B0604020202020204" pitchFamily="34" charset="0"/>
        <a:buChar char="•"/>
        <a:defRPr lang="it-IT" sz="2000" kern="1200">
          <a:solidFill>
            <a:srgbClr val="000000"/>
          </a:solidFill>
          <a:latin typeface="Calibri"/>
        </a:defRPr>
      </a:lvl3pPr>
      <a:lvl4pPr marL="1600200" lvl="3"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4pPr>
      <a:lvl5pPr marL="2057400" lvl="4"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5pPr>
      <a:lvl6pPr marL="25146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6pPr>
      <a:lvl7pPr marL="29718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7pPr>
      <a:lvl8pPr marL="34290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8pPr>
      <a:lvl9pPr marL="3886200" indent="-228600" algn="l" rtl="0" eaLnBrk="0" fontAlgn="base">
        <a:lnSpc>
          <a:spcPct val="90000"/>
        </a:lnSpc>
        <a:spcBef>
          <a:spcPts val="500"/>
        </a:spcBef>
        <a:spcAft>
          <a:spcPct val="0"/>
        </a:spcAft>
        <a:buSzPct val="100000"/>
        <a:buFont typeface="Arial" panose="020B0604020202020204" pitchFamily="34" charset="0"/>
        <a:buChar char="•"/>
        <a:defRPr lang="it-IT" kern="1200">
          <a:solidFill>
            <a:srgbClr val="000000"/>
          </a:solidFill>
          <a:latin typeface="Calibri"/>
        </a:defRPr>
      </a:lvl9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solidFill>
                  <a:prstClr val="black">
                    <a:tint val="75000"/>
                  </a:prstClr>
                </a:solidFill>
              </a:rPr>
              <a:t>23/09/2015</a:t>
            </a: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solidFill>
                  <a:prstClr val="black">
                    <a:tint val="75000"/>
                  </a:prstClr>
                </a:solidFill>
              </a:rPr>
              <a:t>E.Giglia, Open Access, ovvero...                                                   Aviano 23 settembre 2015</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B7A3E-2795-413A-8C6E-941ECE09293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836911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FC7F6-3C91-450B-848C-7C5F1A4CCEDB}" type="datetimeFigureOut">
              <a:rPr lang="it-IT" smtClean="0"/>
              <a:t>10/12/2018</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02DA2-858B-4716-9083-EA72F8E60449}" type="slidenum">
              <a:rPr lang="it-IT" smtClean="0"/>
              <a:t>‹N›</a:t>
            </a:fld>
            <a:endParaRPr lang="it-IT"/>
          </a:p>
        </p:txBody>
      </p:sp>
    </p:spTree>
    <p:extLst>
      <p:ext uri="{BB962C8B-B14F-4D97-AF65-F5344CB8AC3E}">
        <p14:creationId xmlns:p14="http://schemas.microsoft.com/office/powerpoint/2010/main" val="14411345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a:t>
            </a:r>
            <a:endParaRPr lang="en-US"/>
          </a:p>
        </p:txBody>
      </p:sp>
      <p:sp>
        <p:nvSpPr>
          <p:cNvPr id="3" name="Text Placeholder 2"/>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645D538A-35A3-4829-AFD5-B6065290E0D5}" type="datetime1">
              <a:rPr lang="it-IT"/>
              <a:pPr/>
              <a:t>10/12/2018</a:t>
            </a:fld>
            <a:endParaRPr/>
          </a:p>
        </p:txBody>
      </p:sp>
      <p:sp>
        <p:nvSpPr>
          <p:cNvPr id="5" name="Footer Placeholder 4"/>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lide Number Placeholder 5"/>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CE92C753-84AF-456E-9526-DCAB0D0D851E}" type="slidenum">
              <a:rPr/>
              <a:pPr/>
              <a:t>‹N›</a:t>
            </a:fld>
            <a:endParaRPr/>
          </a:p>
        </p:txBody>
      </p:sp>
    </p:spTree>
    <p:extLst>
      <p:ext uri="{BB962C8B-B14F-4D97-AF65-F5344CB8AC3E}">
        <p14:creationId xmlns:p14="http://schemas.microsoft.com/office/powerpoint/2010/main" val="110269363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im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8.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0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94.xml"/><Relationship Id="rId4" Type="http://schemas.openxmlformats.org/officeDocument/2006/relationships/hyperlink" Target="https://s3.amazonaws.com/bizzabo.users.files/130608/205420/801119/Plenary%204%20-%20Pierre%20Mounier.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operas.hypotheses.org/design-study/ds-foreword" TargetMode="External"/><Relationship Id="rId2" Type="http://schemas.openxmlformats.org/officeDocument/2006/relationships/image" Target="../media/image11.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twitter.com/wvanwezenbeek/status/97349197128839168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operas.hypotheses.org/design-study/ds-business-governance-model-long-term-strategy" TargetMode="External"/><Relationship Id="rId2" Type="http://schemas.openxmlformats.org/officeDocument/2006/relationships/image" Target="../media/image16.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6.xml"/><Relationship Id="rId5" Type="http://schemas.openxmlformats.org/officeDocument/2006/relationships/hyperlink" Target="https://operas.hypotheses.org/partners"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32" name="Rettangolo 31"/>
          <p:cNvSpPr/>
          <p:nvPr/>
        </p:nvSpPr>
        <p:spPr>
          <a:xfrm>
            <a:off x="91441" y="4429760"/>
            <a:ext cx="8930640" cy="1881391"/>
          </a:xfrm>
          <a:prstGeom prst="rect">
            <a:avLst/>
          </a:prstGeom>
          <a:solidFill>
            <a:sysClr val="window" lastClr="FFFFFF"/>
          </a:solidFill>
          <a:ln w="12700" cap="flat" cmpd="sng" algn="ctr">
            <a:solidFill>
              <a:srgbClr val="DDDDD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0" cap="none" spc="0" normalizeH="0" baseline="0" noProof="0" dirty="0">
                <a:ln>
                  <a:noFill/>
                </a:ln>
                <a:solidFill>
                  <a:prstClr val="black"/>
                </a:solidFill>
                <a:effectLst/>
                <a:uLnTx/>
                <a:uFillTx/>
                <a:latin typeface="Calibri" panose="020F0502020204030204"/>
                <a:ea typeface="+mn-ea"/>
                <a:cs typeface="+mn-cs"/>
              </a:rPr>
              <a:t>OPERAS</a:t>
            </a:r>
            <a:br>
              <a:rPr kumimoji="0" lang="it-IT" sz="32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it-IT" sz="32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0" cap="none" spc="0" normalizeH="0" baseline="0" noProof="0" dirty="0">
                <a:ln>
                  <a:noFill/>
                </a:ln>
                <a:solidFill>
                  <a:prstClr val="black"/>
                </a:solidFill>
                <a:effectLst/>
                <a:uLnTx/>
                <a:uFillTx/>
                <a:latin typeface="Calibri"/>
                <a:ea typeface="+mn-ea"/>
                <a:cs typeface="+mn-cs"/>
              </a:rPr>
              <a:t>bringing the long tail</a:t>
            </a:r>
            <a:br>
              <a:rPr kumimoji="0" lang="en-US" sz="3200" b="0" i="0" u="none" strike="noStrike" kern="0" cap="none" spc="0" normalizeH="0" baseline="0" noProof="0" dirty="0">
                <a:ln>
                  <a:noFill/>
                </a:ln>
                <a:solidFill>
                  <a:prstClr val="black"/>
                </a:solidFill>
                <a:effectLst/>
                <a:uLnTx/>
                <a:uFillTx/>
                <a:latin typeface="Calibri"/>
                <a:ea typeface="+mn-ea"/>
                <a:cs typeface="+mn-cs"/>
              </a:rPr>
            </a:br>
            <a:r>
              <a:rPr kumimoji="0" lang="en-US" sz="3200" b="0" i="0" u="none" strike="noStrike" kern="0" cap="none" spc="0" normalizeH="0" baseline="0" noProof="0" dirty="0">
                <a:ln>
                  <a:noFill/>
                </a:ln>
                <a:solidFill>
                  <a:prstClr val="black"/>
                </a:solidFill>
                <a:effectLst/>
                <a:uLnTx/>
                <a:uFillTx/>
                <a:latin typeface="Calibri"/>
                <a:ea typeface="+mn-ea"/>
                <a:cs typeface="+mn-cs"/>
              </a:rPr>
              <a:t>of Social Sciences and Humanities into Open Science</a:t>
            </a:r>
            <a:endParaRPr kumimoji="0" lang="it-IT"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 name="Rettangolo 32"/>
          <p:cNvSpPr/>
          <p:nvPr/>
        </p:nvSpPr>
        <p:spPr>
          <a:xfrm>
            <a:off x="4484914" y="61781"/>
            <a:ext cx="4524666" cy="1297744"/>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prstClr val="black"/>
                </a:solidFill>
                <a:effectLst/>
                <a:uLnTx/>
                <a:uFillTx/>
                <a:latin typeface="Calibri" panose="020F0502020204030204"/>
                <a:ea typeface="+mn-ea"/>
                <a:cs typeface="+mn-cs"/>
              </a:rPr>
              <a:t>OpenAIRE</a:t>
            </a:r>
            <a:r>
              <a:rPr kumimoji="0" lang="it-IT" sz="1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0" cap="none" spc="0" normalizeH="0" baseline="0" noProof="0" dirty="0" err="1">
                <a:ln>
                  <a:noFill/>
                </a:ln>
                <a:solidFill>
                  <a:prstClr val="black"/>
                </a:solidFill>
                <a:effectLst/>
                <a:uLnTx/>
                <a:uFillTx/>
                <a:latin typeface="Calibri" panose="020F0502020204030204"/>
                <a:ea typeface="+mn-ea"/>
                <a:cs typeface="+mn-cs"/>
              </a:rPr>
              <a:t>national</a:t>
            </a:r>
            <a:r>
              <a:rPr kumimoji="0" lang="it-IT" sz="1800" b="0" i="0" u="none" strike="noStrike" kern="0" cap="none" spc="0" normalizeH="0" baseline="0" noProof="0" dirty="0">
                <a:ln>
                  <a:noFill/>
                </a:ln>
                <a:solidFill>
                  <a:prstClr val="black"/>
                </a:solidFill>
                <a:effectLst/>
                <a:uLnTx/>
                <a:uFillTx/>
                <a:latin typeface="Calibri" panose="020F0502020204030204"/>
                <a:ea typeface="+mn-ea"/>
                <a:cs typeface="+mn-cs"/>
              </a:rPr>
              <a:t> workshop</a:t>
            </a:r>
            <a:br>
              <a:rPr kumimoji="0" lang="it-IT" sz="18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0" cap="none" spc="0" normalizeH="0" baseline="0" noProof="0" dirty="0">
                <a:ln>
                  <a:noFill/>
                </a:ln>
                <a:solidFill>
                  <a:prstClr val="black"/>
                </a:solidFill>
                <a:effectLst/>
                <a:uLnTx/>
                <a:uFillTx/>
                <a:latin typeface="Calibri" panose="020F0502020204030204"/>
                <a:ea typeface="+mn-ea"/>
                <a:cs typeface="+mn-cs"/>
              </a:rPr>
              <a:t>Torino, 10 </a:t>
            </a:r>
            <a:r>
              <a:rPr kumimoji="0" lang="it-IT" sz="1800" b="0" i="0" u="none" strike="noStrike" kern="0" cap="none" spc="0" normalizeH="0" baseline="0" noProof="0" dirty="0" err="1">
                <a:ln>
                  <a:noFill/>
                </a:ln>
                <a:solidFill>
                  <a:prstClr val="black"/>
                </a:solidFill>
                <a:effectLst/>
                <a:uLnTx/>
                <a:uFillTx/>
                <a:latin typeface="Calibri" panose="020F0502020204030204"/>
                <a:ea typeface="+mn-ea"/>
                <a:cs typeface="+mn-cs"/>
              </a:rPr>
              <a:t>December</a:t>
            </a:r>
            <a:r>
              <a:rPr kumimoji="0" lang="it-IT" sz="1800" b="0" i="0" u="none" strike="noStrike" kern="0" cap="none" spc="0" normalizeH="0" baseline="0" noProof="0" dirty="0">
                <a:ln>
                  <a:noFill/>
                </a:ln>
                <a:solidFill>
                  <a:prstClr val="black"/>
                </a:solidFill>
                <a:effectLst/>
                <a:uLnTx/>
                <a:uFillTx/>
                <a:latin typeface="Calibri" panose="020F0502020204030204"/>
                <a:ea typeface="+mn-ea"/>
                <a:cs typeface="+mn-cs"/>
              </a:rPr>
              <a:t> 2018</a:t>
            </a:r>
            <a:br>
              <a:rPr kumimoji="0" lang="it-IT" sz="18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it-IT" sz="1200" b="0" i="0" u="none" strike="noStrike" kern="0" cap="none" spc="0" normalizeH="0" baseline="0" noProof="0" dirty="0">
                <a:ln>
                  <a:noFill/>
                </a:ln>
                <a:solidFill>
                  <a:prstClr val="black"/>
                </a:solidFill>
                <a:effectLst/>
                <a:uLnTx/>
                <a:uFillTx/>
                <a:latin typeface="Calibri" panose="020F0502020204030204"/>
                <a:ea typeface="+mn-ea"/>
                <a:cs typeface="+mn-cs"/>
              </a:rPr>
              <a:t>elena.giglia@unito.it</a:t>
            </a:r>
          </a:p>
        </p:txBody>
      </p:sp>
      <p:pic>
        <p:nvPicPr>
          <p:cNvPr id="34" name="Immagine 33"/>
          <p:cNvPicPr>
            <a:picLocks/>
          </p:cNvPicPr>
          <p:nvPr/>
        </p:nvPicPr>
        <p:blipFill>
          <a:blip r:embed="rId3">
            <a:extLst>
              <a:ext uri="{28A0092B-C50C-407E-A947-70E740481C1C}">
                <a14:useLocalDpi xmlns:a14="http://schemas.microsoft.com/office/drawing/2010/main" val="0"/>
              </a:ext>
            </a:extLst>
          </a:blip>
          <a:stretch>
            <a:fillRect/>
          </a:stretch>
        </p:blipFill>
        <p:spPr>
          <a:xfrm>
            <a:off x="935083" y="6512755"/>
            <a:ext cx="804672" cy="283464"/>
          </a:xfrm>
          <a:prstGeom prst="rect">
            <a:avLst/>
          </a:prstGeom>
        </p:spPr>
      </p:pic>
      <p:sp>
        <p:nvSpPr>
          <p:cNvPr id="35" name="CasellaDiTesto 34"/>
          <p:cNvSpPr txBox="1"/>
          <p:nvPr/>
        </p:nvSpPr>
        <p:spPr>
          <a:xfrm>
            <a:off x="1814606" y="6580775"/>
            <a:ext cx="9144000" cy="215444"/>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a:ea typeface="+mn-ea"/>
                <a:cs typeface="+mn-cs"/>
              </a:rPr>
              <a:t>This work is licensed under a </a:t>
            </a:r>
            <a:r>
              <a:rPr kumimoji="0" lang="en-US" sz="800" b="0" i="0" u="none" strike="noStrike" kern="0" cap="none" spc="0" normalizeH="0" baseline="0" noProof="0" dirty="0">
                <a:ln>
                  <a:noFill/>
                </a:ln>
                <a:solidFill>
                  <a:prstClr val="white"/>
                </a:solidFill>
                <a:effectLst/>
                <a:uLnTx/>
                <a:uFillTx/>
                <a:latin typeface="Calibri"/>
                <a:ea typeface="+mn-ea"/>
                <a:cs typeface="+mn-cs"/>
                <a:hlinkClick r:id="rId4"/>
              </a:rPr>
              <a:t>Creative Commons Attribution-</a:t>
            </a:r>
            <a:r>
              <a:rPr kumimoji="0" lang="en-US" sz="800" b="0" i="0" u="none" strike="noStrike" kern="0" cap="none" spc="0" normalizeH="0" baseline="0" noProof="0" dirty="0" err="1">
                <a:ln>
                  <a:noFill/>
                </a:ln>
                <a:solidFill>
                  <a:prstClr val="white"/>
                </a:solidFill>
                <a:effectLst/>
                <a:uLnTx/>
                <a:uFillTx/>
                <a:latin typeface="Calibri"/>
                <a:ea typeface="+mn-ea"/>
                <a:cs typeface="+mn-cs"/>
                <a:hlinkClick r:id="rId4"/>
              </a:rPr>
              <a:t>ShareAlike</a:t>
            </a:r>
            <a:r>
              <a:rPr kumimoji="0" lang="en-US" sz="800" b="0" i="0" u="none" strike="noStrike" kern="0" cap="none" spc="0" normalizeH="0" baseline="0" noProof="0" dirty="0">
                <a:ln>
                  <a:noFill/>
                </a:ln>
                <a:solidFill>
                  <a:prstClr val="white"/>
                </a:solidFill>
                <a:effectLst/>
                <a:uLnTx/>
                <a:uFillTx/>
                <a:latin typeface="Calibri"/>
                <a:ea typeface="+mn-ea"/>
                <a:cs typeface="+mn-cs"/>
                <a:hlinkClick r:id="rId4"/>
              </a:rPr>
              <a:t> 4.0 International License</a:t>
            </a:r>
            <a:r>
              <a:rPr kumimoji="0" lang="en-US" sz="800" b="0" i="0" u="none" strike="noStrike" kern="0" cap="none" spc="0" normalizeH="0" baseline="0" noProof="0" dirty="0">
                <a:ln>
                  <a:noFill/>
                </a:ln>
                <a:solidFill>
                  <a:prstClr val="white"/>
                </a:solidFill>
                <a:effectLst/>
                <a:uLnTx/>
                <a:uFillTx/>
                <a:latin typeface="Calibri"/>
                <a:ea typeface="+mn-ea"/>
                <a:cs typeface="+mn-cs"/>
              </a:rPr>
              <a:t>.</a:t>
            </a:r>
            <a:endParaRPr kumimoji="0" lang="it-IT" sz="800" b="0" i="0" u="none" strike="noStrike" kern="0" cap="none" spc="0" normalizeH="0" baseline="0" noProof="0" dirty="0">
              <a:ln>
                <a:noFill/>
              </a:ln>
              <a:solidFill>
                <a:prstClr val="white"/>
              </a:solidFill>
              <a:effectLst/>
              <a:uLnTx/>
              <a:uFillTx/>
              <a:latin typeface="Calibri"/>
              <a:ea typeface="+mn-ea"/>
              <a:cs typeface="+mn-cs"/>
            </a:endParaRPr>
          </a:p>
        </p:txBody>
      </p:sp>
      <p:pic>
        <p:nvPicPr>
          <p:cNvPr id="3" name="Immagine 2" descr="Immagine che contiene grafica vettoriale&#10;&#10;Descrizione generata automaticamente">
            <a:extLst>
              <a:ext uri="{FF2B5EF4-FFF2-40B4-BE49-F238E27FC236}">
                <a16:creationId xmlns:a16="http://schemas.microsoft.com/office/drawing/2014/main" id="{6FEB6865-735A-4DD0-8ED5-17E2CA554D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5470" y="61781"/>
            <a:ext cx="1452178" cy="1189903"/>
          </a:xfrm>
          <a:prstGeom prst="rect">
            <a:avLst/>
          </a:prstGeom>
        </p:spPr>
      </p:pic>
    </p:spTree>
    <p:extLst>
      <p:ext uri="{BB962C8B-B14F-4D97-AF65-F5344CB8AC3E}">
        <p14:creationId xmlns:p14="http://schemas.microsoft.com/office/powerpoint/2010/main" val="770751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8650" y="171485"/>
            <a:ext cx="7886700" cy="1325563"/>
          </a:xfrm>
        </p:spPr>
        <p:txBody>
          <a:bodyPr/>
          <a:lstStyle/>
          <a:p>
            <a:r>
              <a:rPr lang="it-IT" dirty="0">
                <a:solidFill>
                  <a:schemeClr val="bg1"/>
                </a:solidFill>
              </a:rPr>
              <a:t>OPERAS: </a:t>
            </a:r>
            <a:r>
              <a:rPr lang="it-IT" dirty="0" err="1">
                <a:solidFill>
                  <a:schemeClr val="bg1"/>
                </a:solidFill>
              </a:rPr>
              <a:t>taking</a:t>
            </a:r>
            <a:r>
              <a:rPr lang="it-IT" dirty="0">
                <a:solidFill>
                  <a:schemeClr val="bg1"/>
                </a:solidFill>
              </a:rPr>
              <a:t> care of the </a:t>
            </a:r>
            <a:r>
              <a:rPr lang="it-IT" dirty="0" err="1">
                <a:solidFill>
                  <a:schemeClr val="bg1"/>
                </a:solidFill>
              </a:rPr>
              <a:t>whole</a:t>
            </a:r>
            <a:r>
              <a:rPr lang="it-IT" dirty="0">
                <a:solidFill>
                  <a:schemeClr val="bg1"/>
                </a:solidFill>
              </a:rPr>
              <a:t> </a:t>
            </a:r>
            <a:r>
              <a:rPr lang="it-IT" dirty="0" err="1">
                <a:solidFill>
                  <a:schemeClr val="bg1"/>
                </a:solidFill>
              </a:rPr>
              <a:t>cycle</a:t>
            </a:r>
            <a:r>
              <a:rPr lang="it-IT" dirty="0">
                <a:solidFill>
                  <a:schemeClr val="bg1"/>
                </a:solidFill>
              </a:rPr>
              <a:t> </a:t>
            </a:r>
          </a:p>
        </p:txBody>
      </p:sp>
      <p:pic>
        <p:nvPicPr>
          <p:cNvPr id="15" name="Immagine 14"/>
          <p:cNvPicPr>
            <a:picLocks noChangeAspect="1"/>
          </p:cNvPicPr>
          <p:nvPr/>
        </p:nvPicPr>
        <p:blipFill>
          <a:blip r:embed="rId3"/>
          <a:stretch>
            <a:fillRect/>
          </a:stretch>
        </p:blipFill>
        <p:spPr>
          <a:xfrm>
            <a:off x="2143978" y="834266"/>
            <a:ext cx="5683322" cy="5971881"/>
          </a:xfrm>
          <a:prstGeom prst="rect">
            <a:avLst/>
          </a:prstGeom>
        </p:spPr>
      </p:pic>
    </p:spTree>
    <p:extLst>
      <p:ext uri="{BB962C8B-B14F-4D97-AF65-F5344CB8AC3E}">
        <p14:creationId xmlns:p14="http://schemas.microsoft.com/office/powerpoint/2010/main" val="35751497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704151" y="-163377"/>
            <a:ext cx="7886700" cy="1325559"/>
          </a:xfrm>
        </p:spPr>
        <p:txBody>
          <a:bodyPr/>
          <a:lstStyle/>
          <a:p>
            <a:r>
              <a:rPr lang="it-IT" dirty="0">
                <a:solidFill>
                  <a:schemeClr val="bg1"/>
                </a:solidFill>
              </a:rPr>
              <a:t>OPERAS </a:t>
            </a:r>
            <a:r>
              <a:rPr lang="it-IT" dirty="0" err="1">
                <a:solidFill>
                  <a:schemeClr val="bg1"/>
                </a:solidFill>
              </a:rPr>
              <a:t>strategy</a:t>
            </a:r>
            <a:endParaRPr lang="it-IT" dirty="0">
              <a:solidFill>
                <a:schemeClr val="bg1"/>
              </a:solidFill>
            </a:endParaRPr>
          </a:p>
        </p:txBody>
      </p:sp>
      <p:sp>
        <p:nvSpPr>
          <p:cNvPr id="12" name="Rettangolo 11">
            <a:extLst>
              <a:ext uri="{FF2B5EF4-FFF2-40B4-BE49-F238E27FC236}">
                <a16:creationId xmlns:a16="http://schemas.microsoft.com/office/drawing/2014/main" id="{082EEFBA-4324-4925-BE00-15B21D35B706}"/>
              </a:ext>
            </a:extLst>
          </p:cNvPr>
          <p:cNvSpPr/>
          <p:nvPr/>
        </p:nvSpPr>
        <p:spPr>
          <a:xfrm>
            <a:off x="1045029" y="4702629"/>
            <a:ext cx="7985759" cy="1898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a:t>
            </a:r>
            <a:r>
              <a:rPr lang="it-IT" sz="2400" dirty="0" err="1">
                <a:solidFill>
                  <a:prstClr val="black"/>
                </a:solidFill>
                <a:latin typeface="Calibri"/>
              </a:rPr>
              <a:t>not</a:t>
            </a:r>
            <a:r>
              <a:rPr lang="it-IT" sz="2400" dirty="0">
                <a:solidFill>
                  <a:prstClr val="black"/>
                </a:solidFill>
                <a:latin typeface="Calibri"/>
              </a:rPr>
              <a:t> </a:t>
            </a:r>
            <a:r>
              <a:rPr lang="it-IT" sz="2400" dirty="0" err="1">
                <a:solidFill>
                  <a:prstClr val="black"/>
                </a:solidFill>
                <a:latin typeface="Calibri"/>
              </a:rPr>
              <a:t>replacing</a:t>
            </a:r>
            <a:r>
              <a:rPr lang="it-IT" sz="2400" dirty="0">
                <a:solidFill>
                  <a:prstClr val="black"/>
                </a:solidFill>
                <a:latin typeface="Calibri"/>
              </a:rPr>
              <a:t> </a:t>
            </a:r>
            <a:r>
              <a:rPr lang="it-IT" sz="2400" dirty="0" err="1">
                <a:solidFill>
                  <a:prstClr val="black"/>
                </a:solidFill>
                <a:latin typeface="Calibri"/>
              </a:rPr>
              <a:t>but</a:t>
            </a:r>
            <a:r>
              <a:rPr lang="it-IT" sz="2400" dirty="0">
                <a:solidFill>
                  <a:prstClr val="black"/>
                </a:solidFill>
                <a:latin typeface="Calibri"/>
              </a:rPr>
              <a:t> </a:t>
            </a:r>
            <a:r>
              <a:rPr lang="it-IT" sz="2400" dirty="0" err="1">
                <a:solidFill>
                  <a:prstClr val="black"/>
                </a:solidFill>
                <a:latin typeface="Calibri"/>
              </a:rPr>
              <a:t>respecting</a:t>
            </a:r>
            <a:r>
              <a:rPr lang="it-IT" sz="2400" dirty="0">
                <a:solidFill>
                  <a:prstClr val="black"/>
                </a:solidFill>
                <a:latin typeface="Calibri"/>
              </a:rPr>
              <a:t> the </a:t>
            </a:r>
            <a:r>
              <a:rPr lang="it-IT" sz="2400" dirty="0" err="1">
                <a:solidFill>
                  <a:prstClr val="black"/>
                </a:solidFill>
                <a:latin typeface="Calibri"/>
              </a:rPr>
              <a:t>players</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t-IT" sz="2400" b="0" i="0" u="none" strike="noStrike" kern="1200" cap="none" spc="0" normalizeH="0" baseline="0" noProof="0" dirty="0" err="1">
                <a:ln>
                  <a:noFill/>
                </a:ln>
                <a:solidFill>
                  <a:prstClr val="black"/>
                </a:solidFill>
                <a:effectLst/>
                <a:uLnTx/>
                <a:uFillTx/>
                <a:latin typeface="Calibri"/>
                <a:ea typeface="+mn-ea"/>
                <a:cs typeface="+mn-cs"/>
              </a:rPr>
              <a:t>nurturing</a:t>
            </a:r>
            <a:r>
              <a:rPr kumimoji="0" lang="it-IT" sz="2400" b="0" i="0" u="none" strike="noStrike" kern="1200" cap="none" spc="0" normalizeH="0" baseline="0" noProof="0" dirty="0">
                <a:ln>
                  <a:noFill/>
                </a:ln>
                <a:solidFill>
                  <a:prstClr val="black"/>
                </a:solidFill>
                <a:effectLst/>
                <a:uLnTx/>
                <a:uFillTx/>
                <a:latin typeface="Calibri"/>
                <a:ea typeface="+mn-ea"/>
                <a:cs typeface="+mn-cs"/>
              </a:rPr>
              <a:t> the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players</a:t>
            </a:r>
            <a:br>
              <a:rPr kumimoji="0" lang="it-IT" sz="2400" b="0" i="0" u="none" strike="noStrike" kern="1200" cap="none" spc="0" normalizeH="0" baseline="0" noProof="0" dirty="0">
                <a:ln>
                  <a:noFill/>
                </a:ln>
                <a:solidFill>
                  <a:prstClr val="black"/>
                </a:solidFill>
                <a:effectLst/>
                <a:uLnTx/>
                <a:uFillTx/>
                <a:latin typeface="Calibri"/>
                <a:ea typeface="+mn-ea"/>
                <a:cs typeface="+mn-cs"/>
              </a:rPr>
            </a:br>
            <a:r>
              <a:rPr kumimoji="0" lang="it-IT" sz="24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a:t>
            </a:r>
            <a:r>
              <a:rPr kumimoji="0" lang="it-IT" sz="2400" b="0" i="0" u="none" strike="noStrike" kern="1200" cap="none" spc="0" normalizeH="0" baseline="0" noProof="0" dirty="0" err="1">
                <a:ln>
                  <a:noFill/>
                </a:ln>
                <a:solidFill>
                  <a:prstClr val="black"/>
                </a:solidFill>
                <a:effectLst/>
                <a:uLnTx/>
                <a:uFillTx/>
                <a:latin typeface="Calibri"/>
                <a:ea typeface="+mn-ea"/>
                <a:cs typeface="+mn-cs"/>
                <a:sym typeface="Symbol" panose="05050102010706020507" pitchFamily="18" charset="2"/>
              </a:rPr>
              <a:t>coordinating</a:t>
            </a:r>
            <a:r>
              <a:rPr kumimoji="0" lang="it-IT" sz="2400" b="0" i="0" u="none" strike="noStrike" kern="1200" cap="none" spc="0" normalizeH="0" noProof="0" dirty="0">
                <a:ln>
                  <a:noFill/>
                </a:ln>
                <a:solidFill>
                  <a:prstClr val="black"/>
                </a:solidFill>
                <a:effectLst/>
                <a:uLnTx/>
                <a:uFillTx/>
                <a:latin typeface="Calibri"/>
                <a:ea typeface="+mn-ea"/>
                <a:cs typeface="+mn-cs"/>
                <a:sym typeface="Symbol" panose="05050102010706020507" pitchFamily="18" charset="2"/>
              </a:rPr>
              <a:t> </a:t>
            </a:r>
            <a:r>
              <a:rPr kumimoji="0" lang="it-IT" sz="2400" b="0" i="0" u="none" strike="noStrike" kern="1200" cap="none" spc="0" normalizeH="0" noProof="0" dirty="0" err="1">
                <a:ln>
                  <a:noFill/>
                </a:ln>
                <a:solidFill>
                  <a:prstClr val="black"/>
                </a:solidFill>
                <a:effectLst/>
                <a:uLnTx/>
                <a:uFillTx/>
                <a:latin typeface="Calibri"/>
                <a:ea typeface="+mn-ea"/>
                <a:cs typeface="+mn-cs"/>
                <a:sym typeface="Symbol" panose="05050102010706020507" pitchFamily="18" charset="2"/>
              </a:rPr>
              <a:t>services</a:t>
            </a:r>
            <a:r>
              <a:rPr kumimoji="0" lang="it-IT" sz="2400" b="0" i="0" u="none" strike="noStrike" kern="1200" cap="none" spc="0" normalizeH="0" noProof="0" dirty="0">
                <a:ln>
                  <a:noFill/>
                </a:ln>
                <a:solidFill>
                  <a:prstClr val="black"/>
                </a:solidFill>
                <a:effectLst/>
                <a:uLnTx/>
                <a:uFillTx/>
                <a:latin typeface="Calibri"/>
                <a:ea typeface="+mn-ea"/>
                <a:cs typeface="+mn-cs"/>
                <a:sym typeface="Symbol" panose="05050102010706020507" pitchFamily="18" charset="2"/>
              </a:rPr>
              <a:t>, </a:t>
            </a:r>
            <a:r>
              <a:rPr kumimoji="0" lang="it-IT" sz="2400" b="0" i="0" u="none" strike="noStrike" kern="1200" cap="none" spc="0" normalizeH="0" noProof="0" dirty="0" err="1">
                <a:ln>
                  <a:noFill/>
                </a:ln>
                <a:solidFill>
                  <a:prstClr val="black"/>
                </a:solidFill>
                <a:effectLst/>
                <a:uLnTx/>
                <a:uFillTx/>
                <a:latin typeface="Calibri"/>
                <a:ea typeface="+mn-ea"/>
                <a:cs typeface="+mn-cs"/>
                <a:sym typeface="Symbol" panose="05050102010706020507" pitchFamily="18" charset="2"/>
              </a:rPr>
              <a:t>aligning</a:t>
            </a:r>
            <a:r>
              <a:rPr kumimoji="0" lang="it-IT" sz="2400" b="0" i="0" u="none" strike="noStrike" kern="1200" cap="none" spc="0" normalizeH="0" noProof="0" dirty="0">
                <a:ln>
                  <a:noFill/>
                </a:ln>
                <a:solidFill>
                  <a:prstClr val="black"/>
                </a:solidFill>
                <a:effectLst/>
                <a:uLnTx/>
                <a:uFillTx/>
                <a:latin typeface="Calibri"/>
                <a:ea typeface="+mn-ea"/>
                <a:cs typeface="+mn-cs"/>
                <a:sym typeface="Symbol" panose="05050102010706020507" pitchFamily="18" charset="2"/>
              </a:rPr>
              <a:t> practices</a:t>
            </a:r>
          </a:p>
          <a:p>
            <a:pPr marL="342900" marR="0" lvl="0" indent="-342900" algn="ctr"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it-IT" sz="2400" dirty="0">
                <a:solidFill>
                  <a:prstClr val="black"/>
                </a:solidFill>
                <a:latin typeface="Calibri"/>
                <a:sym typeface="Symbol" panose="05050102010706020507" pitchFamily="18" charset="2"/>
              </a:rPr>
              <a:t>s</a:t>
            </a:r>
            <a:r>
              <a:rPr lang="it-IT" sz="2400" baseline="0" dirty="0">
                <a:solidFill>
                  <a:prstClr val="black"/>
                </a:solidFill>
                <a:latin typeface="Calibri"/>
                <a:sym typeface="Symbol" panose="05050102010706020507" pitchFamily="18" charset="2"/>
              </a:rPr>
              <a:t>haring </a:t>
            </a:r>
            <a:r>
              <a:rPr lang="it-IT" sz="2400" baseline="0" dirty="0" err="1">
                <a:solidFill>
                  <a:prstClr val="black"/>
                </a:solidFill>
                <a:latin typeface="Calibri"/>
                <a:sym typeface="Symbol" panose="05050102010706020507" pitchFamily="18" charset="2"/>
              </a:rPr>
              <a:t>tools</a:t>
            </a:r>
            <a:r>
              <a:rPr lang="it-IT" sz="2400" baseline="0" dirty="0">
                <a:solidFill>
                  <a:prstClr val="black"/>
                </a:solidFill>
                <a:latin typeface="Calibri"/>
                <a:sym typeface="Symbol" panose="05050102010706020507" pitchFamily="18" charset="2"/>
              </a:rPr>
              <a:t> and know-how (</a:t>
            </a:r>
            <a:r>
              <a:rPr lang="it-IT" sz="2400" baseline="0" dirty="0" err="1">
                <a:solidFill>
                  <a:prstClr val="black"/>
                </a:solidFill>
                <a:latin typeface="Calibri"/>
                <a:sym typeface="Symbol" panose="05050102010706020507" pitchFamily="18" charset="2"/>
              </a:rPr>
              <a:t>principle</a:t>
            </a:r>
            <a:r>
              <a:rPr lang="it-IT" sz="2400" baseline="0" dirty="0">
                <a:solidFill>
                  <a:prstClr val="black"/>
                </a:solidFill>
                <a:latin typeface="Calibri"/>
                <a:sym typeface="Symbol" panose="05050102010706020507" pitchFamily="18" charset="2"/>
              </a:rPr>
              <a:t> of</a:t>
            </a:r>
            <a:r>
              <a:rPr lang="it-IT" sz="2400" dirty="0">
                <a:solidFill>
                  <a:prstClr val="black"/>
                </a:solidFill>
                <a:latin typeface="Calibri"/>
                <a:sym typeface="Symbol" panose="05050102010706020507" pitchFamily="18" charset="2"/>
              </a:rPr>
              <a:t> </a:t>
            </a:r>
            <a:r>
              <a:rPr lang="it-IT" sz="2400" dirty="0" err="1">
                <a:solidFill>
                  <a:prstClr val="black"/>
                </a:solidFill>
                <a:latin typeface="Calibri"/>
                <a:sym typeface="Symbol" panose="05050102010706020507" pitchFamily="18" charset="2"/>
              </a:rPr>
              <a:t>subsidiarity</a:t>
            </a:r>
            <a:r>
              <a:rPr lang="it-IT" sz="2400" dirty="0">
                <a:solidFill>
                  <a:prstClr val="black"/>
                </a:solidFill>
                <a:latin typeface="Calibri"/>
                <a:sym typeface="Symbol" panose="05050102010706020507" pitchFamily="18" charset="2"/>
              </a:rPr>
              <a:t>)</a:t>
            </a:r>
            <a:r>
              <a:rPr kumimoji="0" lang="it-IT" sz="24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a:t>
            </a:r>
          </a:p>
          <a:p>
            <a:pPr marL="342900" marR="0" lvl="0" indent="-342900" algn="ctr"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t-IT" sz="2400" b="0" i="0" u="none" strike="noStrike" kern="1200" cap="none" spc="0" normalizeH="0" baseline="0" noProof="0" dirty="0" err="1">
                <a:ln>
                  <a:noFill/>
                </a:ln>
                <a:solidFill>
                  <a:prstClr val="black"/>
                </a:solidFill>
                <a:effectLst/>
                <a:uLnTx/>
                <a:uFillTx/>
                <a:latin typeface="Calibri"/>
                <a:ea typeface="+mn-ea"/>
                <a:cs typeface="+mn-cs"/>
              </a:rPr>
              <a:t>increasing</a:t>
            </a:r>
            <a:r>
              <a:rPr kumimoji="0" lang="it-IT" sz="2400" b="0" i="0" u="none" strike="noStrike" kern="1200" cap="none" spc="0" normalizeH="0" baseline="0" noProof="0" dirty="0">
                <a:ln>
                  <a:noFill/>
                </a:ln>
                <a:solidFill>
                  <a:prstClr val="black"/>
                </a:solidFill>
                <a:effectLst/>
                <a:uLnTx/>
                <a:uFillTx/>
                <a:latin typeface="Calibri"/>
                <a:ea typeface="+mn-ea"/>
                <a:cs typeface="+mn-cs"/>
              </a:rPr>
              <a:t> the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overall</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quality</a:t>
            </a:r>
            <a:r>
              <a:rPr kumimoji="0" lang="it-IT" sz="2400" b="0" i="0" u="none" strike="noStrike" kern="1200" cap="none" spc="0" normalizeH="0" baseline="0" noProof="0" dirty="0">
                <a:ln>
                  <a:noFill/>
                </a:ln>
                <a:solidFill>
                  <a:prstClr val="black"/>
                </a:solidFill>
                <a:effectLst/>
                <a:uLnTx/>
                <a:uFillTx/>
                <a:latin typeface="Calibri"/>
                <a:ea typeface="+mn-ea"/>
                <a:cs typeface="+mn-cs"/>
              </a:rPr>
              <a:t> of the system</a:t>
            </a:r>
          </a:p>
        </p:txBody>
      </p:sp>
    </p:spTree>
    <p:extLst>
      <p:ext uri="{BB962C8B-B14F-4D97-AF65-F5344CB8AC3E}">
        <p14:creationId xmlns:p14="http://schemas.microsoft.com/office/powerpoint/2010/main" val="148220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F869C-4248-4BE6-BC4B-4E620572996C}"/>
              </a:ext>
            </a:extLst>
          </p:cNvPr>
          <p:cNvSpPr>
            <a:spLocks noGrp="1"/>
          </p:cNvSpPr>
          <p:nvPr>
            <p:ph type="title"/>
          </p:nvPr>
        </p:nvSpPr>
        <p:spPr>
          <a:xfrm>
            <a:off x="111095" y="13286"/>
            <a:ext cx="7886700" cy="1325563"/>
          </a:xfrm>
        </p:spPr>
        <p:txBody>
          <a:bodyPr/>
          <a:lstStyle/>
          <a:p>
            <a:r>
              <a:rPr lang="it-IT" dirty="0">
                <a:solidFill>
                  <a:schemeClr val="bg1"/>
                </a:solidFill>
              </a:rPr>
              <a:t>… a call</a:t>
            </a:r>
          </a:p>
        </p:txBody>
      </p:sp>
      <p:sp>
        <p:nvSpPr>
          <p:cNvPr id="8" name="Rettangolo 7">
            <a:extLst>
              <a:ext uri="{FF2B5EF4-FFF2-40B4-BE49-F238E27FC236}">
                <a16:creationId xmlns:a16="http://schemas.microsoft.com/office/drawing/2014/main" id="{5B2539AF-438E-4F16-9CC7-19E79C1C3E78}"/>
              </a:ext>
            </a:extLst>
          </p:cNvPr>
          <p:cNvSpPr/>
          <p:nvPr/>
        </p:nvSpPr>
        <p:spPr>
          <a:xfrm>
            <a:off x="1972621" y="5191845"/>
            <a:ext cx="5198758" cy="141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RESEARCHERS,</a:t>
            </a:r>
            <a:r>
              <a:rPr kumimoji="0" lang="it-IT" sz="2400" b="0" i="0" u="none" strike="noStrike" kern="1200" cap="none" spc="0" normalizeH="0" noProof="0" dirty="0">
                <a:ln>
                  <a:noFill/>
                </a:ln>
                <a:solidFill>
                  <a:prstClr val="black"/>
                </a:solidFill>
                <a:effectLst/>
                <a:uLnTx/>
                <a:uFillTx/>
                <a:latin typeface="Calibri"/>
                <a:ea typeface="+mn-ea"/>
                <a:cs typeface="+mn-cs"/>
              </a:rPr>
              <a:t> PUBLISHERS, LIBRARIANS</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solidFill>
                  <a:prstClr val="black"/>
                </a:solidFill>
                <a:latin typeface="Calibri"/>
              </a:rPr>
              <a:t>WORKING TOGETHER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TO </a:t>
            </a:r>
            <a:r>
              <a:rPr kumimoji="0" lang="it-IT" sz="2400" b="1" i="0" u="none" strike="noStrike" kern="1200" cap="none" spc="0" normalizeH="0" baseline="0" noProof="0" dirty="0">
                <a:ln>
                  <a:noFill/>
                </a:ln>
                <a:solidFill>
                  <a:prstClr val="black"/>
                </a:solidFill>
                <a:effectLst/>
                <a:uLnTx/>
                <a:uFillTx/>
                <a:latin typeface="Calibri"/>
                <a:ea typeface="+mn-ea"/>
                <a:cs typeface="+mn-cs"/>
              </a:rPr>
              <a:t>REGAIN CONTROL</a:t>
            </a:r>
            <a:br>
              <a:rPr kumimoji="0" lang="it-IT" sz="2400" b="1" i="0" u="none" strike="noStrike" kern="1200" cap="none" spc="0" normalizeH="0" baseline="0" noProof="0" dirty="0">
                <a:ln>
                  <a:noFill/>
                </a:ln>
                <a:solidFill>
                  <a:prstClr val="black"/>
                </a:solidFill>
                <a:effectLst/>
                <a:uLnTx/>
                <a:uFillTx/>
                <a:latin typeface="Calibri"/>
                <a:ea typeface="+mn-ea"/>
                <a:cs typeface="+mn-cs"/>
              </a:rPr>
            </a:br>
            <a:r>
              <a:rPr kumimoji="0" lang="it-IT" sz="2400" b="0" i="0" u="none" strike="noStrike" kern="1200" cap="none" spc="0" normalizeH="0" baseline="0" noProof="0" dirty="0">
                <a:ln>
                  <a:noFill/>
                </a:ln>
                <a:solidFill>
                  <a:prstClr val="black"/>
                </a:solidFill>
                <a:effectLst/>
                <a:uLnTx/>
                <a:uFillTx/>
                <a:latin typeface="Calibri"/>
                <a:ea typeface="+mn-ea"/>
                <a:cs typeface="+mn-cs"/>
              </a:rPr>
              <a:t>OVER SCHOLARLY COMMUNICATION</a:t>
            </a:r>
          </a:p>
        </p:txBody>
      </p:sp>
    </p:spTree>
    <p:extLst>
      <p:ext uri="{BB962C8B-B14F-4D97-AF65-F5344CB8AC3E}">
        <p14:creationId xmlns:p14="http://schemas.microsoft.com/office/powerpoint/2010/main" val="42378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23651" y="288817"/>
            <a:ext cx="7886700" cy="1325559"/>
          </a:xfrm>
        </p:spPr>
        <p:txBody>
          <a:bodyPr/>
          <a:lstStyle/>
          <a:p>
            <a:r>
              <a:rPr lang="it-IT" dirty="0">
                <a:solidFill>
                  <a:schemeClr val="bg1"/>
                </a:solidFill>
              </a:rPr>
              <a:t>OPERAS: </a:t>
            </a:r>
            <a:r>
              <a:rPr lang="it-IT" dirty="0" err="1">
                <a:solidFill>
                  <a:schemeClr val="bg1"/>
                </a:solidFill>
              </a:rPr>
              <a:t>leveraging</a:t>
            </a:r>
            <a:r>
              <a:rPr lang="it-IT" dirty="0">
                <a:solidFill>
                  <a:schemeClr val="bg1"/>
                </a:solidFill>
              </a:rPr>
              <a:t> on </a:t>
            </a:r>
            <a:r>
              <a:rPr lang="it-IT" dirty="0" err="1">
                <a:solidFill>
                  <a:schemeClr val="bg1"/>
                </a:solidFill>
              </a:rPr>
              <a:t>existing</a:t>
            </a:r>
            <a:r>
              <a:rPr lang="it-IT" dirty="0">
                <a:solidFill>
                  <a:schemeClr val="bg1"/>
                </a:solidFill>
              </a:rPr>
              <a:t> </a:t>
            </a:r>
            <a:r>
              <a:rPr lang="it-IT" dirty="0" err="1">
                <a:solidFill>
                  <a:schemeClr val="bg1"/>
                </a:solidFill>
              </a:rPr>
              <a:t>realities</a:t>
            </a:r>
            <a:r>
              <a:rPr lang="it-IT" dirty="0">
                <a:solidFill>
                  <a:schemeClr val="bg1"/>
                </a:solidFill>
              </a:rPr>
              <a:t> to</a:t>
            </a:r>
          </a:p>
        </p:txBody>
      </p:sp>
      <p:grpSp>
        <p:nvGrpSpPr>
          <p:cNvPr id="13" name="Gruppo 12"/>
          <p:cNvGrpSpPr/>
          <p:nvPr/>
        </p:nvGrpSpPr>
        <p:grpSpPr>
          <a:xfrm>
            <a:off x="5057888" y="1103608"/>
            <a:ext cx="3752625" cy="2145201"/>
            <a:chOff x="5057888" y="1103608"/>
            <a:chExt cx="3752625" cy="2145201"/>
          </a:xfrm>
        </p:grpSpPr>
        <p:sp>
          <p:nvSpPr>
            <p:cNvPr id="7" name="Rettangolo 6"/>
            <p:cNvSpPr/>
            <p:nvPr/>
          </p:nvSpPr>
          <p:spPr>
            <a:xfrm>
              <a:off x="5057888" y="1656678"/>
              <a:ext cx="3625327" cy="159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mn-cs"/>
                </a:rPr>
                <a:t>CERTIFY</a:t>
              </a:r>
              <a:r>
                <a:rPr kumimoji="0" lang="it-IT" sz="2800" b="0" i="0" u="none" strike="noStrike" kern="1200" cap="none" spc="0" normalizeH="0" baseline="0" noProof="0" dirty="0">
                  <a:ln>
                    <a:noFill/>
                  </a:ln>
                  <a:solidFill>
                    <a:prstClr val="black"/>
                  </a:solidFill>
                  <a:effectLst/>
                  <a:uLnTx/>
                  <a:uFillTx/>
                  <a:latin typeface="Calibri"/>
                  <a:ea typeface="+mn-ea"/>
                  <a:cs typeface="+mn-cs"/>
                </a:rPr>
                <a:t> RESEARCH</a:t>
              </a:r>
            </a:p>
            <a:p>
              <a:pPr marR="0" lvl="0" algn="ctr" defTabSz="914400" rtl="0" eaLnBrk="1" fontAlgn="auto" latinLnBrk="0" hangingPunct="1">
                <a:lnSpc>
                  <a:spcPct val="100000"/>
                </a:lnSpc>
                <a:spcBef>
                  <a:spcPts val="0"/>
                </a:spcBef>
                <a:spcAft>
                  <a:spcPts val="0"/>
                </a:spcAft>
                <a:buClrTx/>
                <a:buSzTx/>
                <a:tabLst/>
                <a:defRPr/>
              </a:pPr>
              <a:r>
                <a:rPr kumimoji="0" lang="it-IT" sz="2800" b="0" i="0" u="none" strike="noStrike" kern="1200" cap="none" spc="0" normalizeH="0" baseline="0" noProof="0" dirty="0">
                  <a:ln>
                    <a:noFill/>
                  </a:ln>
                  <a:solidFill>
                    <a:prstClr val="black"/>
                  </a:solidFill>
                  <a:effectLst/>
                  <a:uLnTx/>
                  <a:uFillTx/>
                  <a:latin typeface="Calibri"/>
                  <a:ea typeface="+mn-ea"/>
                  <a:cs typeface="+mn-cs"/>
                </a:rPr>
                <a:t>(peer review) </a:t>
              </a:r>
            </a:p>
          </p:txBody>
        </p:sp>
        <p:pic>
          <p:nvPicPr>
            <p:cNvPr id="9" name="Immagine 8" descr="https://www.doabooks.org/doabImages/doab.png"/>
            <p:cNvPicPr/>
            <p:nvPr/>
          </p:nvPicPr>
          <p:blipFill>
            <a:blip r:embed="rId3">
              <a:extLst>
                <a:ext uri="{28A0092B-C50C-407E-A947-70E740481C1C}">
                  <a14:useLocalDpi xmlns:a14="http://schemas.microsoft.com/office/drawing/2010/main" val="0"/>
                </a:ext>
              </a:extLst>
            </a:blip>
            <a:srcRect/>
            <a:stretch>
              <a:fillRect/>
            </a:stretch>
          </p:blipFill>
          <p:spPr bwMode="auto">
            <a:xfrm>
              <a:off x="6256020" y="1103608"/>
              <a:ext cx="2554493" cy="827891"/>
            </a:xfrm>
            <a:prstGeom prst="rect">
              <a:avLst/>
            </a:prstGeom>
            <a:ln>
              <a:noFill/>
            </a:ln>
            <a:effectLst>
              <a:outerShdw blurRad="292100" dist="139700" dir="2700000" algn="tl" rotWithShape="0">
                <a:srgbClr val="333333">
                  <a:alpha val="65000"/>
                </a:srgbClr>
              </a:outerShdw>
            </a:effectLst>
          </p:spPr>
        </p:pic>
      </p:grpSp>
      <p:grpSp>
        <p:nvGrpSpPr>
          <p:cNvPr id="14" name="Gruppo 13"/>
          <p:cNvGrpSpPr/>
          <p:nvPr/>
        </p:nvGrpSpPr>
        <p:grpSpPr>
          <a:xfrm>
            <a:off x="227704" y="1824990"/>
            <a:ext cx="4051824" cy="1914263"/>
            <a:chOff x="227704" y="1824990"/>
            <a:chExt cx="4051824" cy="1914263"/>
          </a:xfrm>
        </p:grpSpPr>
        <p:sp>
          <p:nvSpPr>
            <p:cNvPr id="6" name="Rettangolo 5"/>
            <p:cNvSpPr/>
            <p:nvPr/>
          </p:nvSpPr>
          <p:spPr>
            <a:xfrm>
              <a:off x="548417" y="2413694"/>
              <a:ext cx="3731111" cy="132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mn-cs"/>
                </a:rPr>
                <a:t>DISCOVER</a:t>
              </a:r>
              <a:r>
                <a:rPr kumimoji="0" lang="it-IT" sz="2800" b="0" i="0" u="none" strike="noStrike" kern="1200" cap="none" spc="0" normalizeH="0" baseline="0" noProof="0" dirty="0">
                  <a:ln>
                    <a:noFill/>
                  </a:ln>
                  <a:solidFill>
                    <a:prstClr val="black"/>
                  </a:solidFill>
                  <a:effectLst/>
                  <a:uLnTx/>
                  <a:uFillTx/>
                  <a:latin typeface="Calibri"/>
                  <a:ea typeface="+mn-ea"/>
                  <a:cs typeface="+mn-cs"/>
                </a:rPr>
                <a:t> RESEARCH</a:t>
              </a:r>
            </a:p>
            <a:p>
              <a:pPr marR="0" lvl="0" algn="ctr" defTabSz="914400" rtl="0" eaLnBrk="1" fontAlgn="auto" latinLnBrk="0" hangingPunct="1">
                <a:lnSpc>
                  <a:spcPct val="100000"/>
                </a:lnSpc>
                <a:spcBef>
                  <a:spcPts val="0"/>
                </a:spcBef>
                <a:spcAft>
                  <a:spcPts val="0"/>
                </a:spcAft>
                <a:buClrTx/>
                <a:buSzTx/>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a:t>
              </a:r>
              <a:r>
                <a:rPr kumimoji="0" lang="it-IT" sz="2400" b="0" i="0" u="none" strike="noStrike" kern="1200" cap="none" spc="0" normalizeH="0" baseline="0" noProof="0" dirty="0" err="1">
                  <a:ln>
                    <a:noFill/>
                  </a:ln>
                  <a:solidFill>
                    <a:prstClr val="black"/>
                  </a:solidFill>
                  <a:effectLst/>
                  <a:uLnTx/>
                  <a:uFillTx/>
                  <a:latin typeface="Calibri"/>
                  <a:ea typeface="+mn-ea"/>
                  <a:cs typeface="+mn-cs"/>
                </a:rPr>
                <a:t>multilingual</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discovery</a:t>
              </a:r>
              <a:r>
                <a:rPr kumimoji="0" lang="it-IT" sz="2400" b="0" i="0" u="none" strike="noStrike" kern="1200" cap="none" spc="0" normalizeH="0" baseline="0" noProof="0" dirty="0">
                  <a:ln>
                    <a:noFill/>
                  </a:ln>
                  <a:solidFill>
                    <a:prstClr val="black"/>
                  </a:solidFill>
                  <a:effectLst/>
                  <a:uLnTx/>
                  <a:uFillTx/>
                  <a:latin typeface="Calibri"/>
                  <a:ea typeface="+mn-ea"/>
                  <a:cs typeface="+mn-cs"/>
                </a:rPr>
                <a:t> </a:t>
              </a:r>
              <a:r>
                <a:rPr kumimoji="0" lang="it-IT" sz="2400" b="0" i="0" u="none" strike="noStrike" kern="1200" cap="none" spc="0" normalizeH="0" baseline="0" noProof="0" dirty="0" err="1">
                  <a:ln>
                    <a:noFill/>
                  </a:ln>
                  <a:solidFill>
                    <a:prstClr val="black"/>
                  </a:solidFill>
                  <a:effectLst/>
                  <a:uLnTx/>
                  <a:uFillTx/>
                  <a:latin typeface="Calibri"/>
                  <a:ea typeface="+mn-ea"/>
                  <a:cs typeface="+mn-cs"/>
                </a:rPr>
                <a:t>tool</a:t>
              </a:r>
              <a:r>
                <a:rPr kumimoji="0" lang="it-IT" sz="24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11" name="Immagine 10"/>
            <p:cNvPicPr>
              <a:picLocks noChangeAspect="1"/>
            </p:cNvPicPr>
            <p:nvPr/>
          </p:nvPicPr>
          <p:blipFill rotWithShape="1">
            <a:blip r:embed="rId4"/>
            <a:srcRect t="9744" r="86678" b="82063"/>
            <a:stretch/>
          </p:blipFill>
          <p:spPr bwMode="auto">
            <a:xfrm>
              <a:off x="227704" y="1824990"/>
              <a:ext cx="2186269" cy="756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grpSp>
        <p:nvGrpSpPr>
          <p:cNvPr id="15" name="Gruppo 14"/>
          <p:cNvGrpSpPr/>
          <p:nvPr/>
        </p:nvGrpSpPr>
        <p:grpSpPr>
          <a:xfrm>
            <a:off x="3004457" y="3856470"/>
            <a:ext cx="4644272" cy="2267727"/>
            <a:chOff x="3004457" y="3856470"/>
            <a:chExt cx="4644272" cy="2267727"/>
          </a:xfrm>
        </p:grpSpPr>
        <p:sp>
          <p:nvSpPr>
            <p:cNvPr id="8" name="Rettangolo 7"/>
            <p:cNvSpPr/>
            <p:nvPr/>
          </p:nvSpPr>
          <p:spPr>
            <a:xfrm>
              <a:off x="3004457" y="4532066"/>
              <a:ext cx="4362994" cy="159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mn-cs"/>
                </a:rPr>
                <a:t>ACTIVATE</a:t>
              </a:r>
              <a:r>
                <a:rPr kumimoji="0" lang="it-IT" sz="2800" b="0" i="0" u="none" strike="noStrike" kern="1200" cap="none" spc="0" normalizeH="0" baseline="0" noProof="0" dirty="0">
                  <a:ln>
                    <a:noFill/>
                  </a:ln>
                  <a:solidFill>
                    <a:prstClr val="black"/>
                  </a:solidFill>
                  <a:effectLst/>
                  <a:uLnTx/>
                  <a:uFillTx/>
                  <a:latin typeface="Calibri"/>
                  <a:ea typeface="+mn-ea"/>
                  <a:cs typeface="+mn-cs"/>
                </a:rPr>
                <a:t> RESEARCH</a:t>
              </a:r>
            </a:p>
            <a:p>
              <a:pPr marR="0" lvl="0" algn="ctr" defTabSz="914400" rtl="0" eaLnBrk="1" fontAlgn="auto" latinLnBrk="0" hangingPunct="1">
                <a:lnSpc>
                  <a:spcPct val="100000"/>
                </a:lnSpc>
                <a:spcBef>
                  <a:spcPts val="0"/>
                </a:spcBef>
                <a:spcAft>
                  <a:spcPts val="0"/>
                </a:spcAft>
                <a:buClrTx/>
                <a:buSzTx/>
                <a:tabLst/>
                <a:defRPr/>
              </a:pPr>
              <a:r>
                <a:rPr kumimoji="0" lang="it-IT" sz="2400" b="0" i="0" u="none" strike="noStrike" kern="1200" cap="none" spc="0" normalizeH="0" baseline="0" noProof="0" dirty="0">
                  <a:ln>
                    <a:noFill/>
                  </a:ln>
                  <a:solidFill>
                    <a:prstClr val="black"/>
                  </a:solidFill>
                  <a:effectLst/>
                  <a:uLnTx/>
                  <a:uFillTx/>
                  <a:latin typeface="Calibri"/>
                  <a:ea typeface="+mn-ea"/>
                  <a:cs typeface="+mn-cs"/>
                </a:rPr>
                <a:t>(research and society blogging) </a:t>
              </a:r>
            </a:p>
          </p:txBody>
        </p:sp>
        <p:pic>
          <p:nvPicPr>
            <p:cNvPr id="12" name="Immagine 11"/>
            <p:cNvPicPr>
              <a:picLocks noChangeAspect="1"/>
            </p:cNvPicPr>
            <p:nvPr/>
          </p:nvPicPr>
          <p:blipFill rotWithShape="1">
            <a:blip r:embed="rId5"/>
            <a:srcRect l="3112" t="16608" r="72110" b="67448"/>
            <a:stretch/>
          </p:blipFill>
          <p:spPr bwMode="auto">
            <a:xfrm>
              <a:off x="5459729" y="3856470"/>
              <a:ext cx="2189000" cy="792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3132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268268" y="6062472"/>
            <a:ext cx="6105100" cy="700448"/>
          </a:xfrm>
          <a:solidFill>
            <a:schemeClr val="bg1"/>
          </a:solidFill>
        </p:spPr>
        <p:txBody>
          <a:bodyPr/>
          <a:lstStyle/>
          <a:p>
            <a:r>
              <a:rPr lang="it-IT" dirty="0"/>
              <a:t>…</a:t>
            </a:r>
            <a:r>
              <a:rPr lang="it-IT" dirty="0" err="1"/>
              <a:t>bringing</a:t>
            </a:r>
            <a:r>
              <a:rPr lang="it-IT" dirty="0"/>
              <a:t> SSH </a:t>
            </a:r>
            <a:r>
              <a:rPr lang="it-IT" dirty="0" err="1"/>
              <a:t>into</a:t>
            </a:r>
            <a:r>
              <a:rPr lang="it-IT" dirty="0"/>
              <a:t> EOSC</a:t>
            </a:r>
          </a:p>
        </p:txBody>
      </p:sp>
    </p:spTree>
    <p:extLst>
      <p:ext uri="{BB962C8B-B14F-4D97-AF65-F5344CB8AC3E}">
        <p14:creationId xmlns:p14="http://schemas.microsoft.com/office/powerpoint/2010/main" val="8097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90628" y="51831"/>
            <a:ext cx="8011785" cy="1165879"/>
          </a:xfrm>
        </p:spPr>
        <p:txBody>
          <a:bodyPr>
            <a:normAutofit/>
          </a:bodyPr>
          <a:lstStyle/>
          <a:p>
            <a:pPr algn="l"/>
            <a:r>
              <a:rPr lang="it-IT" dirty="0">
                <a:solidFill>
                  <a:schemeClr val="bg1"/>
                </a:solidFill>
                <a:latin typeface="Calibri Light" panose="020F0302020204030204" pitchFamily="34" charset="0"/>
                <a:cs typeface="Calibri Light" panose="020F0302020204030204" pitchFamily="34" charset="0"/>
              </a:rPr>
              <a:t>…and </a:t>
            </a:r>
            <a:r>
              <a:rPr lang="it-IT" dirty="0" err="1">
                <a:solidFill>
                  <a:schemeClr val="bg1"/>
                </a:solidFill>
                <a:latin typeface="Calibri Light" panose="020F0302020204030204" pitchFamily="34" charset="0"/>
                <a:cs typeface="Calibri Light" panose="020F0302020204030204" pitchFamily="34" charset="0"/>
              </a:rPr>
              <a:t>supporting</a:t>
            </a:r>
            <a:r>
              <a:rPr lang="it-IT" dirty="0">
                <a:solidFill>
                  <a:schemeClr val="bg1"/>
                </a:solidFill>
                <a:latin typeface="Calibri Light" panose="020F0302020204030204" pitchFamily="34" charset="0"/>
                <a:cs typeface="Calibri Light" panose="020F0302020204030204" pitchFamily="34" charset="0"/>
              </a:rPr>
              <a:t> SSH </a:t>
            </a:r>
            <a:r>
              <a:rPr lang="it-IT" dirty="0" err="1">
                <a:solidFill>
                  <a:schemeClr val="bg1"/>
                </a:solidFill>
                <a:latin typeface="Calibri Light" panose="020F0302020204030204" pitchFamily="34" charset="0"/>
                <a:cs typeface="Calibri Light" panose="020F0302020204030204" pitchFamily="34" charset="0"/>
              </a:rPr>
              <a:t>FAIRification</a:t>
            </a:r>
            <a:endParaRPr lang="it-IT" dirty="0">
              <a:solidFill>
                <a:schemeClr val="bg1"/>
              </a:solidFill>
              <a:latin typeface="Calibri Light" panose="020F0302020204030204" pitchFamily="34" charset="0"/>
              <a:cs typeface="Calibri Light" panose="020F0302020204030204" pitchFamily="34" charset="0"/>
            </a:endParaRPr>
          </a:p>
        </p:txBody>
      </p:sp>
      <p:grpSp>
        <p:nvGrpSpPr>
          <p:cNvPr id="12" name="Gruppo 11"/>
          <p:cNvGrpSpPr/>
          <p:nvPr/>
        </p:nvGrpSpPr>
        <p:grpSpPr>
          <a:xfrm>
            <a:off x="639570" y="1886054"/>
            <a:ext cx="3205608" cy="1705556"/>
            <a:chOff x="279870" y="1602889"/>
            <a:chExt cx="3205608" cy="1705556"/>
          </a:xfrm>
        </p:grpSpPr>
        <p:sp>
          <p:nvSpPr>
            <p:cNvPr id="6" name="Rettangolo 5"/>
            <p:cNvSpPr/>
            <p:nvPr/>
          </p:nvSpPr>
          <p:spPr>
            <a:xfrm>
              <a:off x="828338" y="1602889"/>
              <a:ext cx="2151530" cy="71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mn-cs"/>
                </a:rPr>
                <a:t>F</a:t>
              </a:r>
              <a:r>
                <a:rPr kumimoji="0" lang="it-IT" sz="2800" b="0" i="0" u="none" strike="noStrike" kern="1200" cap="none" spc="0" normalizeH="0" baseline="0" noProof="0" dirty="0">
                  <a:ln>
                    <a:noFill/>
                  </a:ln>
                  <a:solidFill>
                    <a:prstClr val="black"/>
                  </a:solidFill>
                  <a:effectLst/>
                  <a:uLnTx/>
                  <a:uFillTx/>
                  <a:latin typeface="Calibri"/>
                  <a:ea typeface="+mn-ea"/>
                  <a:cs typeface="+mn-cs"/>
                </a:rPr>
                <a:t>INDABLE</a:t>
              </a:r>
            </a:p>
          </p:txBody>
        </p:sp>
        <p:sp>
          <p:nvSpPr>
            <p:cNvPr id="11" name="Rettangolo 10"/>
            <p:cNvSpPr/>
            <p:nvPr/>
          </p:nvSpPr>
          <p:spPr>
            <a:xfrm>
              <a:off x="279870" y="2280621"/>
              <a:ext cx="3205608" cy="102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IDENTIFIERS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METADATA ENRICHMENT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MULTILINGUAL SEARCH</a:t>
              </a:r>
            </a:p>
          </p:txBody>
        </p:sp>
      </p:grpSp>
      <p:grpSp>
        <p:nvGrpSpPr>
          <p:cNvPr id="24" name="Gruppo 23"/>
          <p:cNvGrpSpPr/>
          <p:nvPr/>
        </p:nvGrpSpPr>
        <p:grpSpPr>
          <a:xfrm>
            <a:off x="4647479" y="4180943"/>
            <a:ext cx="3205608" cy="1705556"/>
            <a:chOff x="279870" y="1602889"/>
            <a:chExt cx="3205608" cy="1705556"/>
          </a:xfrm>
        </p:grpSpPr>
        <p:sp>
          <p:nvSpPr>
            <p:cNvPr id="25" name="Rettangolo 24"/>
            <p:cNvSpPr/>
            <p:nvPr/>
          </p:nvSpPr>
          <p:spPr>
            <a:xfrm>
              <a:off x="828338" y="1602889"/>
              <a:ext cx="2151530" cy="71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mn-cs"/>
                </a:rPr>
                <a:t>R</a:t>
              </a:r>
              <a:r>
                <a:rPr kumimoji="0" lang="it-IT" sz="2800" b="0" i="0" u="none" strike="noStrike" kern="1200" cap="none" spc="0" normalizeH="0" baseline="0" noProof="0" dirty="0">
                  <a:ln>
                    <a:noFill/>
                  </a:ln>
                  <a:solidFill>
                    <a:prstClr val="black"/>
                  </a:solidFill>
                  <a:effectLst/>
                  <a:uLnTx/>
                  <a:uFillTx/>
                  <a:latin typeface="Calibri"/>
                  <a:ea typeface="+mn-ea"/>
                  <a:cs typeface="+mn-cs"/>
                </a:rPr>
                <a:t>EUSABLE</a:t>
              </a:r>
            </a:p>
          </p:txBody>
        </p:sp>
        <p:sp>
          <p:nvSpPr>
            <p:cNvPr id="26" name="Rettangolo 25"/>
            <p:cNvSpPr/>
            <p:nvPr/>
          </p:nvSpPr>
          <p:spPr>
            <a:xfrm>
              <a:off x="279870" y="2280621"/>
              <a:ext cx="3205608" cy="102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LICENSING PRACTICES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ANNOTATION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MACHINE-READABILITY</a:t>
              </a:r>
            </a:p>
          </p:txBody>
        </p:sp>
      </p:grpSp>
      <p:grpSp>
        <p:nvGrpSpPr>
          <p:cNvPr id="27" name="Gruppo 26"/>
          <p:cNvGrpSpPr/>
          <p:nvPr/>
        </p:nvGrpSpPr>
        <p:grpSpPr>
          <a:xfrm>
            <a:off x="4428481" y="2404886"/>
            <a:ext cx="3205608" cy="1705556"/>
            <a:chOff x="279870" y="1602889"/>
            <a:chExt cx="3205608" cy="1705556"/>
          </a:xfrm>
        </p:grpSpPr>
        <p:sp>
          <p:nvSpPr>
            <p:cNvPr id="28" name="Rettangolo 27"/>
            <p:cNvSpPr/>
            <p:nvPr/>
          </p:nvSpPr>
          <p:spPr>
            <a:xfrm>
              <a:off x="828337" y="1602889"/>
              <a:ext cx="2262775" cy="71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mn-cs"/>
                </a:rPr>
                <a:t>A</a:t>
              </a:r>
              <a:r>
                <a:rPr kumimoji="0" lang="it-IT" sz="2800" b="0" i="0" u="none" strike="noStrike" kern="1200" cap="none" spc="0" normalizeH="0" baseline="0" noProof="0" dirty="0">
                  <a:ln>
                    <a:noFill/>
                  </a:ln>
                  <a:solidFill>
                    <a:prstClr val="black"/>
                  </a:solidFill>
                  <a:effectLst/>
                  <a:uLnTx/>
                  <a:uFillTx/>
                  <a:latin typeface="Calibri"/>
                  <a:ea typeface="+mn-ea"/>
                  <a:cs typeface="+mn-cs"/>
                </a:rPr>
                <a:t>CCESS</a:t>
              </a:r>
              <a:r>
                <a:rPr kumimoji="0" lang="it-IT" sz="2800" b="1" i="0" u="none" strike="noStrike" kern="1200" cap="none" spc="0" normalizeH="0" baseline="0" noProof="0" dirty="0">
                  <a:ln>
                    <a:noFill/>
                  </a:ln>
                  <a:solidFill>
                    <a:prstClr val="black"/>
                  </a:solidFill>
                  <a:effectLst/>
                  <a:uLnTx/>
                  <a:uFillTx/>
                  <a:latin typeface="Calibri"/>
                  <a:ea typeface="+mn-ea"/>
                  <a:cs typeface="+mn-cs"/>
                </a:rPr>
                <a:t>I</a:t>
              </a:r>
              <a:r>
                <a:rPr kumimoji="0" lang="it-IT" sz="2800" b="0" i="0" u="none" strike="noStrike" kern="1200" cap="none" spc="0" normalizeH="0" baseline="0" noProof="0" dirty="0">
                  <a:ln>
                    <a:noFill/>
                  </a:ln>
                  <a:solidFill>
                    <a:prstClr val="black"/>
                  </a:solidFill>
                  <a:effectLst/>
                  <a:uLnTx/>
                  <a:uFillTx/>
                  <a:latin typeface="Calibri"/>
                  <a:ea typeface="+mn-ea"/>
                  <a:cs typeface="+mn-cs"/>
                </a:rPr>
                <a:t>BLE</a:t>
              </a:r>
            </a:p>
          </p:txBody>
        </p:sp>
        <p:sp>
          <p:nvSpPr>
            <p:cNvPr id="29" name="Rettangolo 28"/>
            <p:cNvSpPr/>
            <p:nvPr/>
          </p:nvSpPr>
          <p:spPr>
            <a:xfrm>
              <a:off x="279870" y="2280621"/>
              <a:ext cx="3205608" cy="102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SINGLE POINT OF ACCESS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METADATA INTEGRATION</a:t>
              </a:r>
            </a:p>
          </p:txBody>
        </p:sp>
      </p:grpSp>
      <p:grpSp>
        <p:nvGrpSpPr>
          <p:cNvPr id="30" name="Gruppo 29"/>
          <p:cNvGrpSpPr/>
          <p:nvPr/>
        </p:nvGrpSpPr>
        <p:grpSpPr>
          <a:xfrm>
            <a:off x="1127904" y="3825941"/>
            <a:ext cx="3205608" cy="1737829"/>
            <a:chOff x="279870" y="1570616"/>
            <a:chExt cx="3205608" cy="1737829"/>
          </a:xfrm>
        </p:grpSpPr>
        <p:sp>
          <p:nvSpPr>
            <p:cNvPr id="31" name="Rettangolo 30"/>
            <p:cNvSpPr/>
            <p:nvPr/>
          </p:nvSpPr>
          <p:spPr>
            <a:xfrm>
              <a:off x="554104" y="1570616"/>
              <a:ext cx="2657140" cy="71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a:ea typeface="+mn-ea"/>
                  <a:cs typeface="+mn-cs"/>
                </a:rPr>
                <a:t>I</a:t>
              </a:r>
              <a:r>
                <a:rPr kumimoji="0" lang="it-IT" sz="2800" b="0" i="0" u="none" strike="noStrike" kern="1200" cap="none" spc="0" normalizeH="0" baseline="0" noProof="0" dirty="0">
                  <a:ln>
                    <a:noFill/>
                  </a:ln>
                  <a:solidFill>
                    <a:prstClr val="black"/>
                  </a:solidFill>
                  <a:effectLst/>
                  <a:uLnTx/>
                  <a:uFillTx/>
                  <a:latin typeface="Calibri"/>
                  <a:ea typeface="+mn-ea"/>
                  <a:cs typeface="+mn-cs"/>
                </a:rPr>
                <a:t>NTEROPERABLE</a:t>
              </a:r>
            </a:p>
          </p:txBody>
        </p:sp>
        <p:sp>
          <p:nvSpPr>
            <p:cNvPr id="32" name="Rettangolo 31"/>
            <p:cNvSpPr/>
            <p:nvPr/>
          </p:nvSpPr>
          <p:spPr>
            <a:xfrm>
              <a:off x="279870" y="2280621"/>
              <a:ext cx="3205608" cy="102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STANDARD ADOPTION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COMMON SERVICES</a:t>
              </a:r>
            </a:p>
          </p:txBody>
        </p:sp>
      </p:grpSp>
      <p:grpSp>
        <p:nvGrpSpPr>
          <p:cNvPr id="4" name="Gruppo 3">
            <a:extLst>
              <a:ext uri="{FF2B5EF4-FFF2-40B4-BE49-F238E27FC236}">
                <a16:creationId xmlns:a16="http://schemas.microsoft.com/office/drawing/2014/main" id="{54A5929C-FC7D-47CC-8815-E7B3A4EA5492}"/>
              </a:ext>
            </a:extLst>
          </p:cNvPr>
          <p:cNvGrpSpPr/>
          <p:nvPr/>
        </p:nvGrpSpPr>
        <p:grpSpPr>
          <a:xfrm>
            <a:off x="104503" y="5930128"/>
            <a:ext cx="8874034" cy="840798"/>
            <a:chOff x="845769" y="5721123"/>
            <a:chExt cx="7601545" cy="840798"/>
          </a:xfrm>
        </p:grpSpPr>
        <p:sp>
          <p:nvSpPr>
            <p:cNvPr id="3" name="Rettangolo 2">
              <a:extLst>
                <a:ext uri="{FF2B5EF4-FFF2-40B4-BE49-F238E27FC236}">
                  <a16:creationId xmlns:a16="http://schemas.microsoft.com/office/drawing/2014/main" id="{AA3F8475-6DC5-4399-A681-F9482BB2F225}"/>
                </a:ext>
              </a:extLst>
            </p:cNvPr>
            <p:cNvSpPr/>
            <p:nvPr/>
          </p:nvSpPr>
          <p:spPr>
            <a:xfrm>
              <a:off x="845769" y="5721123"/>
              <a:ext cx="7601545" cy="8407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…BEING A                      IMPLEMENTATION NETWORK </a:t>
              </a:r>
              <a:r>
                <a:rPr lang="it-IT" sz="2400" dirty="0" err="1"/>
                <a:t>as</a:t>
              </a:r>
              <a:r>
                <a:rPr lang="it-IT" sz="2400" dirty="0"/>
                <a:t> CO-OPERAS </a:t>
              </a:r>
            </a:p>
          </p:txBody>
        </p:sp>
        <p:pic>
          <p:nvPicPr>
            <p:cNvPr id="16" name="Immagine 15">
              <a:extLst>
                <a:ext uri="{FF2B5EF4-FFF2-40B4-BE49-F238E27FC236}">
                  <a16:creationId xmlns:a16="http://schemas.microsoft.com/office/drawing/2014/main" id="{859F1A84-2890-4BB0-A641-65CC98888300}"/>
                </a:ext>
              </a:extLst>
            </p:cNvPr>
            <p:cNvPicPr/>
            <p:nvPr/>
          </p:nvPicPr>
          <p:blipFill rotWithShape="1">
            <a:blip r:embed="rId3"/>
            <a:srcRect l="4202" t="8301" r="78056" b="82291"/>
            <a:stretch/>
          </p:blipFill>
          <p:spPr bwMode="auto">
            <a:xfrm>
              <a:off x="2276876" y="5979597"/>
              <a:ext cx="1085850" cy="323850"/>
            </a:xfrm>
            <a:prstGeom prst="rect">
              <a:avLst/>
            </a:prstGeom>
            <a:ln>
              <a:noFill/>
            </a:ln>
            <a:extLst>
              <a:ext uri="{53640926-AAD7-44D8-BBD7-CCE9431645EC}">
                <a14:shadowObscured xmlns:a14="http://schemas.microsoft.com/office/drawing/2010/main"/>
              </a:ext>
            </a:extLst>
          </p:spPr>
        </p:pic>
      </p:grpSp>
      <p:grpSp>
        <p:nvGrpSpPr>
          <p:cNvPr id="9" name="Gruppo 8">
            <a:extLst>
              <a:ext uri="{FF2B5EF4-FFF2-40B4-BE49-F238E27FC236}">
                <a16:creationId xmlns:a16="http://schemas.microsoft.com/office/drawing/2014/main" id="{5E429629-F783-4F84-97AA-835FEEF42A51}"/>
              </a:ext>
            </a:extLst>
          </p:cNvPr>
          <p:cNvGrpSpPr/>
          <p:nvPr/>
        </p:nvGrpSpPr>
        <p:grpSpPr>
          <a:xfrm>
            <a:off x="3622770" y="1092887"/>
            <a:ext cx="5345050" cy="1077667"/>
            <a:chOff x="3431177" y="1092887"/>
            <a:chExt cx="5345050" cy="1077667"/>
          </a:xfrm>
        </p:grpSpPr>
        <p:pic>
          <p:nvPicPr>
            <p:cNvPr id="7" name="Immagine 6">
              <a:extLst>
                <a:ext uri="{FF2B5EF4-FFF2-40B4-BE49-F238E27FC236}">
                  <a16:creationId xmlns:a16="http://schemas.microsoft.com/office/drawing/2014/main" id="{66D6E68F-ACC8-4F6F-9A1F-7A4162CC4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727" y="1092888"/>
              <a:ext cx="2857500" cy="1057275"/>
            </a:xfrm>
            <a:prstGeom prst="rect">
              <a:avLst/>
            </a:prstGeom>
          </p:spPr>
        </p:pic>
        <p:sp>
          <p:nvSpPr>
            <p:cNvPr id="8" name="Rettangolo 7">
              <a:extLst>
                <a:ext uri="{FF2B5EF4-FFF2-40B4-BE49-F238E27FC236}">
                  <a16:creationId xmlns:a16="http://schemas.microsoft.com/office/drawing/2014/main" id="{E97DDF73-4649-46FB-9F15-97B82E113EAA}"/>
                </a:ext>
              </a:extLst>
            </p:cNvPr>
            <p:cNvSpPr/>
            <p:nvPr/>
          </p:nvSpPr>
          <p:spPr>
            <a:xfrm>
              <a:off x="3431177" y="1092887"/>
              <a:ext cx="2490652" cy="10776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t>
              </a:r>
              <a:r>
                <a:rPr lang="it-IT" dirty="0" err="1"/>
                <a:t>using</a:t>
              </a:r>
              <a:br>
                <a:rPr lang="it-IT" dirty="0"/>
              </a:br>
              <a:r>
                <a:rPr lang="it-IT" dirty="0"/>
                <a:t>some of the </a:t>
              </a:r>
              <a:r>
                <a:rPr lang="it-IT" dirty="0" err="1"/>
                <a:t>tools</a:t>
              </a:r>
              <a:r>
                <a:rPr lang="it-IT" dirty="0"/>
                <a:t> </a:t>
              </a:r>
              <a:r>
                <a:rPr lang="it-IT" dirty="0" err="1"/>
                <a:t>developed</a:t>
              </a:r>
              <a:r>
                <a:rPr lang="it-IT" dirty="0"/>
                <a:t> in HIRMEOS</a:t>
              </a:r>
            </a:p>
          </p:txBody>
        </p:sp>
      </p:grpSp>
    </p:spTree>
    <p:extLst>
      <p:ext uri="{BB962C8B-B14F-4D97-AF65-F5344CB8AC3E}">
        <p14:creationId xmlns:p14="http://schemas.microsoft.com/office/powerpoint/2010/main" val="190749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1D187B-9579-44DE-9191-52A1A686E1F8}"/>
              </a:ext>
            </a:extLst>
          </p:cNvPr>
          <p:cNvSpPr>
            <a:spLocks noGrp="1"/>
          </p:cNvSpPr>
          <p:nvPr>
            <p:ph type="title"/>
          </p:nvPr>
        </p:nvSpPr>
        <p:spPr>
          <a:xfrm>
            <a:off x="183404" y="-94560"/>
            <a:ext cx="7886700" cy="1325559"/>
          </a:xfrm>
        </p:spPr>
        <p:txBody>
          <a:bodyPr/>
          <a:lstStyle/>
          <a:p>
            <a:r>
              <a:rPr lang="it-IT" dirty="0">
                <a:solidFill>
                  <a:schemeClr val="bg1"/>
                </a:solidFill>
              </a:rPr>
              <a:t>…building together</a:t>
            </a:r>
          </a:p>
        </p:txBody>
      </p:sp>
      <p:grpSp>
        <p:nvGrpSpPr>
          <p:cNvPr id="8" name="Gruppo 7">
            <a:extLst>
              <a:ext uri="{FF2B5EF4-FFF2-40B4-BE49-F238E27FC236}">
                <a16:creationId xmlns:a16="http://schemas.microsoft.com/office/drawing/2014/main" id="{2A56D18D-89C1-487C-B5F5-3A4ADE95EBE3}"/>
              </a:ext>
            </a:extLst>
          </p:cNvPr>
          <p:cNvGrpSpPr/>
          <p:nvPr/>
        </p:nvGrpSpPr>
        <p:grpSpPr>
          <a:xfrm>
            <a:off x="1772221" y="2626363"/>
            <a:ext cx="5599558" cy="3211694"/>
            <a:chOff x="1772221" y="2626363"/>
            <a:chExt cx="5599558" cy="3211694"/>
          </a:xfrm>
        </p:grpSpPr>
        <p:grpSp>
          <p:nvGrpSpPr>
            <p:cNvPr id="6" name="Gruppo 5">
              <a:extLst>
                <a:ext uri="{FF2B5EF4-FFF2-40B4-BE49-F238E27FC236}">
                  <a16:creationId xmlns:a16="http://schemas.microsoft.com/office/drawing/2014/main" id="{01FFD6B5-ED44-40FE-A114-1E5E1B9F0343}"/>
                </a:ext>
              </a:extLst>
            </p:cNvPr>
            <p:cNvGrpSpPr/>
            <p:nvPr/>
          </p:nvGrpSpPr>
          <p:grpSpPr>
            <a:xfrm>
              <a:off x="1772221" y="2626363"/>
              <a:ext cx="5599558" cy="2410505"/>
              <a:chOff x="1772221" y="2626363"/>
              <a:chExt cx="5599558" cy="2410505"/>
            </a:xfrm>
          </p:grpSpPr>
          <p:pic>
            <p:nvPicPr>
              <p:cNvPr id="24" name="Immagine 23">
                <a:extLst>
                  <a:ext uri="{FF2B5EF4-FFF2-40B4-BE49-F238E27FC236}">
                    <a16:creationId xmlns:a16="http://schemas.microsoft.com/office/drawing/2014/main" id="{CBD15AFD-5313-4468-A996-9ED3736BA875}"/>
                  </a:ext>
                </a:extLst>
              </p:cNvPr>
              <p:cNvPicPr/>
              <p:nvPr/>
            </p:nvPicPr>
            <p:blipFill rotWithShape="1">
              <a:blip r:embed="rId3"/>
              <a:srcRect l="21010" t="29054" r="20782" b="26397"/>
              <a:stretch/>
            </p:blipFill>
            <p:spPr bwMode="auto">
              <a:xfrm>
                <a:off x="1772221" y="2626363"/>
                <a:ext cx="5599558" cy="2410505"/>
              </a:xfrm>
              <a:prstGeom prst="rect">
                <a:avLst/>
              </a:prstGeom>
              <a:ln>
                <a:noFill/>
              </a:ln>
              <a:extLst>
                <a:ext uri="{53640926-AAD7-44D8-BBD7-CCE9431645EC}">
                  <a14:shadowObscured xmlns:a14="http://schemas.microsoft.com/office/drawing/2010/main"/>
                </a:ext>
              </a:extLst>
            </p:spPr>
          </p:pic>
          <p:pic>
            <p:nvPicPr>
              <p:cNvPr id="25" name="Immagine 24" descr="Immagine che contiene grafica vettoriale&#10;&#10;Descrizione generata automaticamente">
                <a:extLst>
                  <a:ext uri="{FF2B5EF4-FFF2-40B4-BE49-F238E27FC236}">
                    <a16:creationId xmlns:a16="http://schemas.microsoft.com/office/drawing/2014/main" id="{EAAE8739-B95B-4959-8FF2-249F8F01F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508" y="2863775"/>
                <a:ext cx="934045" cy="765349"/>
              </a:xfrm>
              <a:prstGeom prst="rect">
                <a:avLst/>
              </a:prstGeom>
            </p:spPr>
          </p:pic>
        </p:grpSp>
        <p:sp>
          <p:nvSpPr>
            <p:cNvPr id="7" name="Rettangolo 6">
              <a:extLst>
                <a:ext uri="{FF2B5EF4-FFF2-40B4-BE49-F238E27FC236}">
                  <a16:creationId xmlns:a16="http://schemas.microsoft.com/office/drawing/2014/main" id="{B338EBB2-4FEB-46ED-B5CC-116EEBCDDCC7}"/>
                </a:ext>
              </a:extLst>
            </p:cNvPr>
            <p:cNvSpPr/>
            <p:nvPr/>
          </p:nvSpPr>
          <p:spPr>
            <a:xfrm>
              <a:off x="3048000" y="5036868"/>
              <a:ext cx="2690949" cy="80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Metadata </a:t>
              </a:r>
              <a:r>
                <a:rPr lang="it-IT" dirty="0" err="1">
                  <a:solidFill>
                    <a:schemeClr val="tx1"/>
                  </a:solidFill>
                </a:rPr>
                <a:t>enrichment</a:t>
              </a:r>
              <a:r>
                <a:rPr lang="it-IT" dirty="0">
                  <a:solidFill>
                    <a:schemeClr val="tx1"/>
                  </a:solidFill>
                </a:rPr>
                <a:t>; data publication </a:t>
              </a:r>
              <a:r>
                <a:rPr lang="it-IT" dirty="0" err="1">
                  <a:solidFill>
                    <a:schemeClr val="tx1"/>
                  </a:solidFill>
                </a:rPr>
                <a:t>crosslinking</a:t>
              </a:r>
              <a:endParaRPr lang="it-IT" dirty="0">
                <a:solidFill>
                  <a:schemeClr val="tx1"/>
                </a:solidFill>
              </a:endParaRPr>
            </a:p>
          </p:txBody>
        </p:sp>
      </p:grpSp>
    </p:spTree>
    <p:extLst>
      <p:ext uri="{BB962C8B-B14F-4D97-AF65-F5344CB8AC3E}">
        <p14:creationId xmlns:p14="http://schemas.microsoft.com/office/powerpoint/2010/main" val="40769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9CC103-786A-49F7-8327-0762A51A02D2}"/>
              </a:ext>
            </a:extLst>
          </p:cNvPr>
          <p:cNvSpPr>
            <a:spLocks noGrp="1"/>
          </p:cNvSpPr>
          <p:nvPr>
            <p:ph type="title"/>
          </p:nvPr>
        </p:nvSpPr>
        <p:spPr>
          <a:xfrm>
            <a:off x="428858" y="82733"/>
            <a:ext cx="7886700" cy="1325563"/>
          </a:xfrm>
        </p:spPr>
        <p:txBody>
          <a:bodyPr/>
          <a:lstStyle/>
          <a:p>
            <a:r>
              <a:rPr lang="it-IT" dirty="0">
                <a:solidFill>
                  <a:schemeClr val="bg1"/>
                </a:solidFill>
              </a:rPr>
              <a:t>OPERAS, </a:t>
            </a:r>
            <a:r>
              <a:rPr lang="it-IT" dirty="0" err="1">
                <a:solidFill>
                  <a:schemeClr val="bg1"/>
                </a:solidFill>
              </a:rPr>
              <a:t>we</a:t>
            </a:r>
            <a:r>
              <a:rPr lang="it-IT" dirty="0">
                <a:solidFill>
                  <a:schemeClr val="bg1"/>
                </a:solidFill>
              </a:rPr>
              <a:t> </a:t>
            </a:r>
            <a:r>
              <a:rPr lang="it-IT" dirty="0" err="1">
                <a:solidFill>
                  <a:schemeClr val="bg1"/>
                </a:solidFill>
              </a:rPr>
              <a:t>foresee</a:t>
            </a:r>
            <a:r>
              <a:rPr lang="it-IT" dirty="0">
                <a:solidFill>
                  <a:schemeClr val="bg1"/>
                </a:solidFill>
              </a:rPr>
              <a:t>…</a:t>
            </a:r>
          </a:p>
        </p:txBody>
      </p:sp>
      <p:sp>
        <p:nvSpPr>
          <p:cNvPr id="3" name="Rettangolo 2"/>
          <p:cNvSpPr/>
          <p:nvPr/>
        </p:nvSpPr>
        <p:spPr>
          <a:xfrm>
            <a:off x="425196" y="5021050"/>
            <a:ext cx="8293608" cy="99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rPr>
              <a:t>OPERAS: a </a:t>
            </a:r>
            <a:r>
              <a:rPr lang="it-IT" sz="2800" b="1" dirty="0" err="1">
                <a:solidFill>
                  <a:schemeClr val="tx1"/>
                </a:solidFill>
              </a:rPr>
              <a:t>research</a:t>
            </a:r>
            <a:r>
              <a:rPr lang="it-IT" sz="2800" b="1" dirty="0">
                <a:solidFill>
                  <a:schemeClr val="tx1"/>
                </a:solidFill>
              </a:rPr>
              <a:t> </a:t>
            </a:r>
            <a:r>
              <a:rPr lang="it-IT" sz="2800" b="1" dirty="0" err="1">
                <a:solidFill>
                  <a:schemeClr val="tx1"/>
                </a:solidFill>
              </a:rPr>
              <a:t>infrastructure</a:t>
            </a:r>
            <a:r>
              <a:rPr lang="it-IT" sz="2800" b="1" dirty="0">
                <a:solidFill>
                  <a:schemeClr val="tx1"/>
                </a:solidFill>
              </a:rPr>
              <a:t> </a:t>
            </a:r>
            <a:r>
              <a:rPr lang="en-US" sz="2800" dirty="0">
                <a:solidFill>
                  <a:schemeClr val="tx1"/>
                </a:solidFill>
              </a:rPr>
              <a:t>to rethink publishing, discovery and dissemination in the SSH of the future</a:t>
            </a:r>
            <a:endParaRPr lang="it-IT" sz="2800" dirty="0">
              <a:solidFill>
                <a:schemeClr val="tx1"/>
              </a:solidFill>
            </a:endParaRPr>
          </a:p>
        </p:txBody>
      </p:sp>
      <p:pic>
        <p:nvPicPr>
          <p:cNvPr id="11" name="Immagine 10"/>
          <p:cNvPicPr/>
          <p:nvPr/>
        </p:nvPicPr>
        <p:blipFill rotWithShape="1">
          <a:blip r:embed="rId3"/>
          <a:srcRect l="26644" t="20808" r="27910" b="35320"/>
          <a:stretch/>
        </p:blipFill>
        <p:spPr bwMode="auto">
          <a:xfrm>
            <a:off x="3693223" y="1572768"/>
            <a:ext cx="4849891" cy="2633472"/>
          </a:xfrm>
          <a:prstGeom prst="rect">
            <a:avLst/>
          </a:prstGeom>
          <a:ln>
            <a:noFill/>
          </a:ln>
          <a:extLst>
            <a:ext uri="{53640926-AAD7-44D8-BBD7-CCE9431645EC}">
              <a14:shadowObscured xmlns:a14="http://schemas.microsoft.com/office/drawing/2010/main"/>
            </a:ext>
          </a:extLst>
        </p:spPr>
      </p:pic>
      <p:sp>
        <p:nvSpPr>
          <p:cNvPr id="4" name="Rettangolo 3">
            <a:extLst>
              <a:ext uri="{FF2B5EF4-FFF2-40B4-BE49-F238E27FC236}">
                <a16:creationId xmlns:a16="http://schemas.microsoft.com/office/drawing/2014/main" id="{21849568-BAE5-4533-B51D-5C83516B4E45}"/>
              </a:ext>
            </a:extLst>
          </p:cNvPr>
          <p:cNvSpPr/>
          <p:nvPr/>
        </p:nvSpPr>
        <p:spPr>
          <a:xfrm>
            <a:off x="6400800" y="6426925"/>
            <a:ext cx="2473234" cy="35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…thank </a:t>
            </a:r>
            <a:r>
              <a:rPr lang="it-IT" dirty="0" err="1">
                <a:solidFill>
                  <a:schemeClr val="tx1"/>
                </a:solidFill>
              </a:rPr>
              <a:t>you</a:t>
            </a:r>
            <a:r>
              <a:rPr lang="it-IT" dirty="0">
                <a:solidFill>
                  <a:schemeClr val="tx1"/>
                </a:solidFill>
              </a:rPr>
              <a:t>! </a:t>
            </a:r>
          </a:p>
        </p:txBody>
      </p:sp>
    </p:spTree>
    <p:extLst>
      <p:ext uri="{BB962C8B-B14F-4D97-AF65-F5344CB8AC3E}">
        <p14:creationId xmlns:p14="http://schemas.microsoft.com/office/powerpoint/2010/main" val="13531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50000" b="-50000"/>
          </a:stretch>
        </a:blipFill>
        <a:effectLst/>
      </p:bgPr>
    </p:bg>
    <p:spTree>
      <p:nvGrpSpPr>
        <p:cNvPr id="1" name=""/>
        <p:cNvGrpSpPr/>
        <p:nvPr/>
      </p:nvGrpSpPr>
      <p:grpSpPr>
        <a:xfrm>
          <a:off x="0" y="0"/>
          <a:ext cx="0" cy="0"/>
          <a:chOff x="0" y="0"/>
          <a:chExt cx="0" cy="0"/>
        </a:xfrm>
      </p:grpSpPr>
      <p:sp>
        <p:nvSpPr>
          <p:cNvPr id="8" name="Titolo 7"/>
          <p:cNvSpPr>
            <a:spLocks noGrp="1"/>
          </p:cNvSpPr>
          <p:nvPr>
            <p:ph type="title"/>
          </p:nvPr>
        </p:nvSpPr>
        <p:spPr>
          <a:xfrm>
            <a:off x="357708" y="116632"/>
            <a:ext cx="7886700" cy="1325559"/>
          </a:xfrm>
        </p:spPr>
        <p:txBody>
          <a:bodyPr/>
          <a:lstStyle/>
          <a:p>
            <a:r>
              <a:rPr lang="it-IT" dirty="0" err="1">
                <a:solidFill>
                  <a:schemeClr val="bg1"/>
                </a:solidFill>
              </a:rPr>
              <a:t>Why</a:t>
            </a:r>
            <a:r>
              <a:rPr lang="it-IT" dirty="0">
                <a:solidFill>
                  <a:schemeClr val="bg1"/>
                </a:solidFill>
              </a:rPr>
              <a:t> Social Sciences and </a:t>
            </a:r>
            <a:r>
              <a:rPr lang="it-IT" dirty="0" err="1">
                <a:solidFill>
                  <a:schemeClr val="bg1"/>
                </a:solidFill>
              </a:rPr>
              <a:t>Humanities</a:t>
            </a:r>
            <a:r>
              <a:rPr lang="it-IT" dirty="0">
                <a:solidFill>
                  <a:schemeClr val="bg1"/>
                </a:solidFill>
              </a:rPr>
              <a:t>?</a:t>
            </a:r>
          </a:p>
        </p:txBody>
      </p:sp>
      <p:grpSp>
        <p:nvGrpSpPr>
          <p:cNvPr id="3" name="Gruppo 2"/>
          <p:cNvGrpSpPr/>
          <p:nvPr/>
        </p:nvGrpSpPr>
        <p:grpSpPr>
          <a:xfrm>
            <a:off x="1301434" y="1788795"/>
            <a:ext cx="6541131" cy="3853321"/>
            <a:chOff x="440728" y="1304925"/>
            <a:chExt cx="8255882" cy="4863465"/>
          </a:xfrm>
        </p:grpSpPr>
        <p:pic>
          <p:nvPicPr>
            <p:cNvPr id="6" name="Immagine 5"/>
            <p:cNvPicPr/>
            <p:nvPr/>
          </p:nvPicPr>
          <p:blipFill rotWithShape="1">
            <a:blip r:embed="rId3"/>
            <a:srcRect l="9214" t="12174" r="22307" b="16105"/>
            <a:stretch/>
          </p:blipFill>
          <p:spPr bwMode="auto">
            <a:xfrm>
              <a:off x="440728" y="1304925"/>
              <a:ext cx="8255882" cy="486346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CasellaDiTesto 1"/>
            <p:cNvSpPr txBox="1"/>
            <p:nvPr/>
          </p:nvSpPr>
          <p:spPr>
            <a:xfrm>
              <a:off x="1946565" y="5818776"/>
              <a:ext cx="2205239" cy="3496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a:ea typeface="+mn-ea"/>
                  <a:cs typeface="+mn-cs"/>
                </a:rPr>
                <a:t>P.Mounier</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a:ln>
                    <a:noFill/>
                  </a:ln>
                  <a:solidFill>
                    <a:prstClr val="black"/>
                  </a:solidFill>
                  <a:effectLst/>
                  <a:uLnTx/>
                  <a:uFillTx/>
                  <a:latin typeface="Calibri"/>
                  <a:ea typeface="+mn-ea"/>
                  <a:cs typeface="+mn-cs"/>
                  <a:hlinkClick r:id="rId4"/>
                </a:rPr>
                <a:t>OPERAS</a:t>
              </a:r>
              <a:r>
                <a:rPr kumimoji="0" lang="it-IT" sz="1200" b="0" i="0" u="none" strike="noStrike" kern="1200" cap="none" spc="0" normalizeH="0" baseline="0" noProof="0" dirty="0">
                  <a:ln>
                    <a:noFill/>
                  </a:ln>
                  <a:solidFill>
                    <a:prstClr val="black"/>
                  </a:solidFill>
                  <a:effectLst/>
                  <a:uLnTx/>
                  <a:uFillTx/>
                  <a:latin typeface="Calibri"/>
                  <a:ea typeface="+mn-ea"/>
                  <a:cs typeface="+mn-cs"/>
                </a:rPr>
                <a:t>. 2018</a:t>
              </a:r>
            </a:p>
          </p:txBody>
        </p:sp>
      </p:grpSp>
    </p:spTree>
    <p:extLst>
      <p:ext uri="{BB962C8B-B14F-4D97-AF65-F5344CB8AC3E}">
        <p14:creationId xmlns:p14="http://schemas.microsoft.com/office/powerpoint/2010/main" val="11548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306917" y="150248"/>
            <a:ext cx="7886700" cy="1325559"/>
          </a:xfrm>
        </p:spPr>
        <p:txBody>
          <a:bodyPr/>
          <a:lstStyle/>
          <a:p>
            <a:r>
              <a:rPr lang="it-IT" dirty="0">
                <a:solidFill>
                  <a:schemeClr val="bg1"/>
                </a:solidFill>
              </a:rPr>
              <a:t>SSH: the book…</a:t>
            </a:r>
          </a:p>
        </p:txBody>
      </p:sp>
      <p:sp>
        <p:nvSpPr>
          <p:cNvPr id="2" name="Rettangolo 1">
            <a:extLst>
              <a:ext uri="{FF2B5EF4-FFF2-40B4-BE49-F238E27FC236}">
                <a16:creationId xmlns:a16="http://schemas.microsoft.com/office/drawing/2014/main" id="{9C549C3A-0ED6-4E5F-9148-F30DFE18E44B}"/>
              </a:ext>
            </a:extLst>
          </p:cNvPr>
          <p:cNvSpPr/>
          <p:nvPr/>
        </p:nvSpPr>
        <p:spPr>
          <a:xfrm>
            <a:off x="444136" y="4543723"/>
            <a:ext cx="8151223" cy="618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r>
              <a:rPr lang="en-US" dirty="0">
                <a:solidFill>
                  <a:prstClr val="black"/>
                </a:solidFill>
              </a:rPr>
              <a:t>…impact of </a:t>
            </a:r>
            <a:r>
              <a:rPr lang="en-US" b="1" dirty="0">
                <a:solidFill>
                  <a:prstClr val="black"/>
                </a:solidFill>
              </a:rPr>
              <a:t>digital technologies </a:t>
            </a:r>
            <a:r>
              <a:rPr lang="en-US" dirty="0">
                <a:solidFill>
                  <a:prstClr val="black"/>
                </a:solidFill>
              </a:rPr>
              <a:t>and the </a:t>
            </a:r>
            <a:r>
              <a:rPr lang="en-US" b="1" dirty="0">
                <a:solidFill>
                  <a:prstClr val="black"/>
                </a:solidFill>
              </a:rPr>
              <a:t>Open Science paradigm…</a:t>
            </a:r>
          </a:p>
        </p:txBody>
      </p:sp>
      <p:sp>
        <p:nvSpPr>
          <p:cNvPr id="5" name="Rettangolo 4">
            <a:extLst>
              <a:ext uri="{FF2B5EF4-FFF2-40B4-BE49-F238E27FC236}">
                <a16:creationId xmlns:a16="http://schemas.microsoft.com/office/drawing/2014/main" id="{B887AEE8-7BB4-4EC4-9D81-E2755EF1129D}"/>
              </a:ext>
            </a:extLst>
          </p:cNvPr>
          <p:cNvSpPr/>
          <p:nvPr/>
        </p:nvSpPr>
        <p:spPr>
          <a:xfrm>
            <a:off x="444136" y="5323995"/>
            <a:ext cx="8151223" cy="618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prstClr val="black"/>
                </a:solidFill>
              </a:rPr>
              <a:t>…</a:t>
            </a:r>
            <a:r>
              <a:rPr lang="en-US" b="1" dirty="0">
                <a:solidFill>
                  <a:prstClr val="black"/>
                </a:solidFill>
              </a:rPr>
              <a:t>boundaries</a:t>
            </a:r>
            <a:r>
              <a:rPr lang="en-US" dirty="0">
                <a:solidFill>
                  <a:prstClr val="black"/>
                </a:solidFill>
              </a:rPr>
              <a:t> of the “scholarly record” now </a:t>
            </a:r>
            <a:r>
              <a:rPr lang="en-US" b="1" dirty="0">
                <a:solidFill>
                  <a:prstClr val="black"/>
                </a:solidFill>
              </a:rPr>
              <a:t>blurring…</a:t>
            </a:r>
          </a:p>
        </p:txBody>
      </p:sp>
      <p:sp>
        <p:nvSpPr>
          <p:cNvPr id="6" name="Rettangolo 5">
            <a:extLst>
              <a:ext uri="{FF2B5EF4-FFF2-40B4-BE49-F238E27FC236}">
                <a16:creationId xmlns:a16="http://schemas.microsoft.com/office/drawing/2014/main" id="{1768BC4F-9860-4B32-AC19-472F6F37DA70}"/>
              </a:ext>
            </a:extLst>
          </p:cNvPr>
          <p:cNvSpPr/>
          <p:nvPr/>
        </p:nvSpPr>
        <p:spPr>
          <a:xfrm>
            <a:off x="444136" y="6086850"/>
            <a:ext cx="8151223" cy="618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prstClr val="black"/>
                </a:solidFill>
              </a:rPr>
              <a:t>…research </a:t>
            </a:r>
            <a:r>
              <a:rPr lang="en-US" b="1" dirty="0">
                <a:solidFill>
                  <a:prstClr val="black"/>
                </a:solidFill>
              </a:rPr>
              <a:t>monograph challenged </a:t>
            </a:r>
            <a:r>
              <a:rPr lang="en-US" dirty="0">
                <a:solidFill>
                  <a:prstClr val="black"/>
                </a:solidFill>
              </a:rPr>
              <a:t>by </a:t>
            </a:r>
            <a:r>
              <a:rPr lang="en-US" b="1" dirty="0">
                <a:solidFill>
                  <a:prstClr val="black"/>
                </a:solidFill>
              </a:rPr>
              <a:t>technical innovations</a:t>
            </a:r>
            <a:br>
              <a:rPr lang="en-US" dirty="0">
                <a:solidFill>
                  <a:prstClr val="black"/>
                </a:solidFill>
              </a:rPr>
            </a:br>
            <a:r>
              <a:rPr lang="en-US" dirty="0">
                <a:solidFill>
                  <a:prstClr val="black"/>
                </a:solidFill>
              </a:rPr>
              <a:t>(text and data mining, open annotations, data embedding, collaborative writing…)</a:t>
            </a:r>
            <a:r>
              <a:rPr lang="en-US" b="1" dirty="0">
                <a:solidFill>
                  <a:prstClr val="black"/>
                </a:solidFill>
              </a:rPr>
              <a:t>…</a:t>
            </a:r>
            <a:endParaRPr lang="it-IT" dirty="0">
              <a:solidFill>
                <a:prstClr val="black"/>
              </a:solidFill>
            </a:endParaRPr>
          </a:p>
        </p:txBody>
      </p:sp>
      <p:sp>
        <p:nvSpPr>
          <p:cNvPr id="3" name="Rettangolo 2">
            <a:extLst>
              <a:ext uri="{FF2B5EF4-FFF2-40B4-BE49-F238E27FC236}">
                <a16:creationId xmlns:a16="http://schemas.microsoft.com/office/drawing/2014/main" id="{66A495B6-8E2B-4871-81D4-9E75F40ABD36}"/>
              </a:ext>
            </a:extLst>
          </p:cNvPr>
          <p:cNvSpPr/>
          <p:nvPr/>
        </p:nvSpPr>
        <p:spPr>
          <a:xfrm>
            <a:off x="200296" y="1491020"/>
            <a:ext cx="4554584" cy="846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 a book </a:t>
            </a:r>
            <a:r>
              <a:rPr lang="it-IT" dirty="0" err="1">
                <a:solidFill>
                  <a:schemeClr val="tx1"/>
                </a:solidFill>
              </a:rPr>
              <a:t>is</a:t>
            </a:r>
            <a:r>
              <a:rPr lang="it-IT" dirty="0">
                <a:solidFill>
                  <a:schemeClr val="tx1"/>
                </a:solidFill>
              </a:rPr>
              <a:t> </a:t>
            </a:r>
            <a:r>
              <a:rPr lang="it-IT" dirty="0" err="1">
                <a:solidFill>
                  <a:schemeClr val="tx1"/>
                </a:solidFill>
              </a:rPr>
              <a:t>not</a:t>
            </a:r>
            <a:r>
              <a:rPr lang="it-IT" dirty="0">
                <a:solidFill>
                  <a:schemeClr val="tx1"/>
                </a:solidFill>
              </a:rPr>
              <a:t> just «</a:t>
            </a:r>
            <a:r>
              <a:rPr lang="it-IT" dirty="0" err="1">
                <a:solidFill>
                  <a:schemeClr val="tx1"/>
                </a:solidFill>
              </a:rPr>
              <a:t>another</a:t>
            </a:r>
            <a:r>
              <a:rPr lang="it-IT" dirty="0">
                <a:solidFill>
                  <a:schemeClr val="tx1"/>
                </a:solidFill>
              </a:rPr>
              <a:t> medium»…</a:t>
            </a:r>
            <a:br>
              <a:rPr lang="it-IT" dirty="0">
                <a:solidFill>
                  <a:schemeClr val="tx1"/>
                </a:solidFill>
              </a:rPr>
            </a:br>
            <a:r>
              <a:rPr lang="it-IT" dirty="0" err="1">
                <a:solidFill>
                  <a:schemeClr val="tx1"/>
                </a:solidFill>
              </a:rPr>
              <a:t>it’s</a:t>
            </a:r>
            <a:r>
              <a:rPr lang="it-IT" dirty="0">
                <a:solidFill>
                  <a:schemeClr val="tx1"/>
                </a:solidFill>
              </a:rPr>
              <a:t> </a:t>
            </a:r>
            <a:r>
              <a:rPr lang="it-IT" dirty="0" err="1">
                <a:solidFill>
                  <a:schemeClr val="tx1"/>
                </a:solidFill>
              </a:rPr>
              <a:t>organizing</a:t>
            </a:r>
            <a:r>
              <a:rPr lang="it-IT" dirty="0">
                <a:solidFill>
                  <a:schemeClr val="tx1"/>
                </a:solidFill>
              </a:rPr>
              <a:t> </a:t>
            </a:r>
            <a:r>
              <a:rPr lang="it-IT" dirty="0" err="1">
                <a:solidFill>
                  <a:schemeClr val="tx1"/>
                </a:solidFill>
              </a:rPr>
              <a:t>your</a:t>
            </a:r>
            <a:r>
              <a:rPr lang="it-IT" dirty="0">
                <a:solidFill>
                  <a:schemeClr val="tx1"/>
                </a:solidFill>
              </a:rPr>
              <a:t> </a:t>
            </a:r>
            <a:r>
              <a:rPr lang="it-IT" dirty="0" err="1">
                <a:solidFill>
                  <a:schemeClr val="tx1"/>
                </a:solidFill>
              </a:rPr>
              <a:t>thoughts</a:t>
            </a:r>
            <a:r>
              <a:rPr lang="it-IT" dirty="0">
                <a:solidFill>
                  <a:schemeClr val="tx1"/>
                </a:solidFill>
              </a:rPr>
              <a:t> in a </a:t>
            </a:r>
            <a:r>
              <a:rPr lang="it-IT" dirty="0" err="1">
                <a:solidFill>
                  <a:schemeClr val="tx1"/>
                </a:solidFill>
              </a:rPr>
              <a:t>different</a:t>
            </a:r>
            <a:r>
              <a:rPr lang="it-IT" dirty="0">
                <a:solidFill>
                  <a:schemeClr val="tx1"/>
                </a:solidFill>
              </a:rPr>
              <a:t> way</a:t>
            </a:r>
          </a:p>
        </p:txBody>
      </p:sp>
      <p:sp>
        <p:nvSpPr>
          <p:cNvPr id="7" name="Rettangolo 6">
            <a:extLst>
              <a:ext uri="{FF2B5EF4-FFF2-40B4-BE49-F238E27FC236}">
                <a16:creationId xmlns:a16="http://schemas.microsoft.com/office/drawing/2014/main" id="{413F7DF5-318B-4255-BD6F-77273CBE463A}"/>
              </a:ext>
            </a:extLst>
          </p:cNvPr>
          <p:cNvSpPr/>
          <p:nvPr/>
        </p:nvSpPr>
        <p:spPr>
          <a:xfrm>
            <a:off x="444136" y="3814353"/>
            <a:ext cx="4258493" cy="54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solidFill>
                  <a:schemeClr val="tx1"/>
                </a:solidFill>
              </a:rPr>
              <a:t>…and the book </a:t>
            </a:r>
            <a:r>
              <a:rPr lang="it-IT" dirty="0" err="1">
                <a:solidFill>
                  <a:schemeClr val="tx1"/>
                </a:solidFill>
              </a:rPr>
              <a:t>is</a:t>
            </a:r>
            <a:r>
              <a:rPr lang="it-IT" dirty="0">
                <a:solidFill>
                  <a:schemeClr val="tx1"/>
                </a:solidFill>
              </a:rPr>
              <a:t> changing</a:t>
            </a:r>
          </a:p>
        </p:txBody>
      </p:sp>
    </p:spTree>
    <p:extLst>
      <p:ext uri="{BB962C8B-B14F-4D97-AF65-F5344CB8AC3E}">
        <p14:creationId xmlns:p14="http://schemas.microsoft.com/office/powerpoint/2010/main" val="396158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15BD3-1855-41A0-8DAC-460EE34AE374}"/>
              </a:ext>
            </a:extLst>
          </p:cNvPr>
          <p:cNvSpPr>
            <a:spLocks noGrp="1"/>
          </p:cNvSpPr>
          <p:nvPr>
            <p:ph type="title"/>
          </p:nvPr>
        </p:nvSpPr>
        <p:spPr/>
        <p:txBody>
          <a:bodyPr/>
          <a:lstStyle/>
          <a:p>
            <a:r>
              <a:rPr lang="it-IT" dirty="0">
                <a:solidFill>
                  <a:schemeClr val="bg1"/>
                </a:solidFill>
              </a:rPr>
              <a:t>Publishing in SSH?</a:t>
            </a:r>
          </a:p>
        </p:txBody>
      </p:sp>
      <p:sp>
        <p:nvSpPr>
          <p:cNvPr id="3" name="Rettangolo 2"/>
          <p:cNvSpPr/>
          <p:nvPr/>
        </p:nvSpPr>
        <p:spPr>
          <a:xfrm>
            <a:off x="2586444" y="1716202"/>
            <a:ext cx="4389120" cy="82731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3600" kern="0" dirty="0">
                <a:solidFill>
                  <a:prstClr val="black"/>
                </a:solidFill>
                <a:latin typeface="Calibri"/>
              </a:rPr>
              <a:t>…f</a:t>
            </a:r>
            <a:r>
              <a:rPr kumimoji="0" lang="it-IT" sz="3600" b="0" i="0" u="none" strike="noStrike" kern="0" cap="none" spc="0" normalizeH="0" baseline="0" noProof="0" dirty="0" err="1">
                <a:ln>
                  <a:noFill/>
                </a:ln>
                <a:solidFill>
                  <a:prstClr val="black"/>
                </a:solidFill>
                <a:effectLst/>
                <a:uLnTx/>
                <a:uFillTx/>
                <a:latin typeface="Calibri"/>
                <a:ea typeface="+mn-ea"/>
                <a:cs typeface="+mn-cs"/>
              </a:rPr>
              <a:t>ragmentation</a:t>
            </a:r>
            <a:endParaRPr kumimoji="0" lang="it-IT" sz="3600" b="0" i="0" u="none" strike="noStrike" kern="0" cap="none" spc="0" normalizeH="0" baseline="0" noProof="0" dirty="0">
              <a:ln>
                <a:noFill/>
              </a:ln>
              <a:solidFill>
                <a:prstClr val="black"/>
              </a:solidFill>
              <a:effectLst/>
              <a:uLnTx/>
              <a:uFillTx/>
              <a:latin typeface="Calibri"/>
              <a:ea typeface="+mn-ea"/>
              <a:cs typeface="+mn-cs"/>
            </a:endParaRPr>
          </a:p>
        </p:txBody>
      </p:sp>
      <p:sp>
        <p:nvSpPr>
          <p:cNvPr id="2" name="Rettangolo 1"/>
          <p:cNvSpPr/>
          <p:nvPr/>
        </p:nvSpPr>
        <p:spPr>
          <a:xfrm>
            <a:off x="2333896" y="2534194"/>
            <a:ext cx="4894217" cy="2917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prstClr val="black"/>
                </a:solidFill>
                <a:latin typeface="Calibri" panose="020F0502020204030204"/>
              </a:rPr>
              <a:t>a </a:t>
            </a:r>
            <a:r>
              <a:rPr lang="it-IT" sz="2000" dirty="0" err="1">
                <a:solidFill>
                  <a:prstClr val="black"/>
                </a:solidFill>
                <a:latin typeface="Calibri" panose="020F0502020204030204"/>
              </a:rPr>
              <a:t>myriad</a:t>
            </a:r>
            <a:r>
              <a:rPr lang="it-IT" sz="2000" dirty="0">
                <a:solidFill>
                  <a:prstClr val="black"/>
                </a:solidFill>
                <a:latin typeface="Calibri" panose="020F0502020204030204"/>
              </a:rPr>
              <a:t> of publishers</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prstClr val="black"/>
                </a:solidFill>
                <a:latin typeface="Calibri" panose="020F0502020204030204"/>
              </a:rPr>
              <a:t>a</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myriad</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initiatives</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prstClr val="black"/>
                </a:solidFill>
                <a:latin typeface="Calibri" panose="020F0502020204030204"/>
              </a:rPr>
              <a:t>no single shop/database</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noProof="0" dirty="0" err="1">
                <a:solidFill>
                  <a:prstClr val="black"/>
                </a:solidFill>
                <a:latin typeface="Calibri" panose="020F0502020204030204"/>
              </a:rPr>
              <a:t>extreme</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specialization</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prstClr val="black"/>
                </a:solidFill>
                <a:latin typeface="Calibri" panose="020F0502020204030204"/>
              </a:rPr>
              <a:t>u</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neven</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quality</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prstClr val="black"/>
                </a:solidFill>
                <a:latin typeface="Calibri" panose="020F0502020204030204"/>
              </a:rPr>
              <a:t>d</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elay</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mn-cs"/>
              </a:rPr>
              <a:t>going</a:t>
            </a:r>
            <a:r>
              <a:rPr kumimoji="0" lang="it-IT" sz="2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noProof="0" dirty="0" err="1">
                <a:ln>
                  <a:noFill/>
                </a:ln>
                <a:solidFill>
                  <a:prstClr val="black"/>
                </a:solidFill>
                <a:effectLst/>
                <a:uLnTx/>
                <a:uFillTx/>
                <a:latin typeface="Calibri" panose="020F0502020204030204"/>
                <a:ea typeface="+mn-ea"/>
                <a:cs typeface="+mn-cs"/>
              </a:rPr>
              <a:t>digital</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err="1">
                <a:solidFill>
                  <a:prstClr val="black"/>
                </a:solidFill>
                <a:latin typeface="Calibri" panose="020F0502020204030204"/>
              </a:rPr>
              <a:t>lack</a:t>
            </a:r>
            <a:r>
              <a:rPr lang="it-IT" sz="2000" dirty="0">
                <a:solidFill>
                  <a:prstClr val="black"/>
                </a:solidFill>
                <a:latin typeface="Calibri" panose="020F0502020204030204"/>
              </a:rPr>
              <a:t> of </a:t>
            </a:r>
            <a:r>
              <a:rPr lang="it-IT" sz="2000" dirty="0" err="1">
                <a:solidFill>
                  <a:prstClr val="black"/>
                </a:solidFill>
                <a:latin typeface="Calibri" panose="020F0502020204030204"/>
              </a:rPr>
              <a:t>standards</a:t>
            </a:r>
            <a:r>
              <a:rPr lang="it-IT" sz="2000" dirty="0">
                <a:solidFill>
                  <a:prstClr val="black"/>
                </a:solidFill>
                <a:latin typeface="Calibri" panose="020F0502020204030204"/>
              </a:rPr>
              <a:t> adoption</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prstClr val="black"/>
                </a:solidFill>
                <a:latin typeface="Calibri" panose="020F0502020204030204"/>
              </a:rPr>
              <a:t>no </a:t>
            </a:r>
            <a:r>
              <a:rPr lang="it-IT" sz="2000" dirty="0" err="1">
                <a:solidFill>
                  <a:prstClr val="black"/>
                </a:solidFill>
                <a:latin typeface="Calibri" panose="020F0502020204030204"/>
              </a:rPr>
              <a:t>synergies</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000" dirty="0">
                <a:solidFill>
                  <a:prstClr val="black"/>
                </a:solidFill>
                <a:latin typeface="Calibri" panose="020F0502020204030204"/>
              </a:rPr>
              <a:t>no collaboration (</a:t>
            </a:r>
            <a:r>
              <a:rPr lang="it-IT" sz="2000" dirty="0" err="1">
                <a:solidFill>
                  <a:prstClr val="black"/>
                </a:solidFill>
                <a:latin typeface="Calibri" panose="020F0502020204030204"/>
              </a:rPr>
              <a:t>reinventing</a:t>
            </a:r>
            <a:r>
              <a:rPr lang="it-IT" sz="2000" dirty="0">
                <a:solidFill>
                  <a:prstClr val="black"/>
                </a:solidFill>
                <a:latin typeface="Calibri" panose="020F0502020204030204"/>
              </a:rPr>
              <a:t> the wheel)</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1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500"/>
                                        <p:tgtEl>
                                          <p:spTgt spid="2">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1" name="Rettangolo 10"/>
          <p:cNvSpPr/>
          <p:nvPr/>
        </p:nvSpPr>
        <p:spPr>
          <a:xfrm>
            <a:off x="160901" y="1375969"/>
            <a:ext cx="8822197" cy="9840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fragmentation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research fields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across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many disciplines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subdisciplines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usually grounded in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regional, national and linguistic specific communities</a:t>
            </a:r>
            <a:endPar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Titolo 3"/>
          <p:cNvSpPr>
            <a:spLocks noGrp="1"/>
          </p:cNvSpPr>
          <p:nvPr>
            <p:ph type="title"/>
          </p:nvPr>
        </p:nvSpPr>
        <p:spPr>
          <a:xfrm>
            <a:off x="359704" y="-226547"/>
            <a:ext cx="7886700" cy="1325563"/>
          </a:xfrm>
        </p:spPr>
        <p:txBody>
          <a:bodyPr/>
          <a:lstStyle/>
          <a:p>
            <a:r>
              <a:rPr lang="it-IT" dirty="0">
                <a:solidFill>
                  <a:schemeClr val="bg1"/>
                </a:solidFill>
              </a:rPr>
              <a:t>SSH: </a:t>
            </a:r>
            <a:r>
              <a:rPr lang="it-IT" dirty="0" err="1">
                <a:solidFill>
                  <a:schemeClr val="bg1"/>
                </a:solidFill>
              </a:rPr>
              <a:t>fragmentation</a:t>
            </a:r>
            <a:r>
              <a:rPr lang="it-IT" dirty="0">
                <a:solidFill>
                  <a:schemeClr val="bg1"/>
                </a:solidFill>
              </a:rPr>
              <a:t>…</a:t>
            </a:r>
          </a:p>
        </p:txBody>
      </p:sp>
      <p:sp>
        <p:nvSpPr>
          <p:cNvPr id="18" name="Rettangolo 17"/>
          <p:cNvSpPr/>
          <p:nvPr/>
        </p:nvSpPr>
        <p:spPr>
          <a:xfrm>
            <a:off x="833119" y="3209063"/>
            <a:ext cx="8149979" cy="9840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fragmentation of SSH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data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across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different types, formats, languages, disciplines </a:t>
            </a:r>
            <a:endPar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9" name="Rettangolo 18"/>
          <p:cNvSpPr/>
          <p:nvPr/>
        </p:nvSpPr>
        <p:spPr>
          <a:xfrm>
            <a:off x="1634101" y="5119113"/>
            <a:ext cx="7348997" cy="98406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err="1">
                <a:ln>
                  <a:noFill/>
                </a:ln>
                <a:solidFill>
                  <a:prstClr val="black"/>
                </a:solidFill>
                <a:effectLst/>
                <a:uLnTx/>
                <a:uFillTx/>
                <a:latin typeface="Calibri" panose="020F0502020204030204"/>
                <a:ea typeface="+mn-ea"/>
                <a:cs typeface="+mn-cs"/>
              </a:rPr>
              <a:t>fragmentation</a:t>
            </a:r>
            <a:r>
              <a:rPr kumimoji="0" lang="it-IT" sz="2000" b="0" i="0" u="none" strike="noStrike" kern="0" cap="none" spc="0" normalizeH="0" baseline="0" noProof="0" dirty="0">
                <a:ln>
                  <a:noFill/>
                </a:ln>
                <a:solidFill>
                  <a:prstClr val="black"/>
                </a:solidFill>
                <a:effectLst/>
                <a:uLnTx/>
                <a:uFillTx/>
                <a:latin typeface="Calibri" panose="020F0502020204030204"/>
                <a:ea typeface="+mn-ea"/>
                <a:cs typeface="+mn-cs"/>
              </a:rPr>
              <a:t> of </a:t>
            </a:r>
            <a:r>
              <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rPr>
              <a:t>small and </a:t>
            </a:r>
            <a:r>
              <a:rPr kumimoji="0" lang="it-IT" sz="2000" b="1" i="0" u="none" strike="noStrike" kern="0" cap="none" spc="0" normalizeH="0" baseline="0" noProof="0" dirty="0" err="1">
                <a:ln>
                  <a:noFill/>
                </a:ln>
                <a:solidFill>
                  <a:prstClr val="black"/>
                </a:solidFill>
                <a:effectLst/>
                <a:uLnTx/>
                <a:uFillTx/>
                <a:latin typeface="Calibri" panose="020F0502020204030204"/>
                <a:ea typeface="+mn-ea"/>
                <a:cs typeface="+mn-cs"/>
              </a:rPr>
              <a:t>smart</a:t>
            </a:r>
            <a:r>
              <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rPr>
              <a:t> data </a:t>
            </a:r>
            <a:r>
              <a:rPr kumimoji="0" lang="it-IT" sz="2000" b="0" i="0" u="none" strike="noStrike" kern="0" cap="none" spc="0" normalizeH="0" baseline="0" noProof="0" dirty="0" err="1">
                <a:ln>
                  <a:noFill/>
                </a:ln>
                <a:solidFill>
                  <a:prstClr val="black"/>
                </a:solidFill>
                <a:effectLst/>
                <a:uLnTx/>
                <a:uFillTx/>
                <a:latin typeface="Calibri" panose="020F0502020204030204"/>
                <a:ea typeface="+mn-ea"/>
                <a:cs typeface="+mn-cs"/>
              </a:rPr>
              <a:t>which</a:t>
            </a:r>
            <a:r>
              <a:rPr kumimoji="0" lang="it-IT" sz="20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need to be precisely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qualified, described, managed and</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curated</a:t>
            </a:r>
            <a:r>
              <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rPr>
              <a:t> </a:t>
            </a:r>
          </a:p>
        </p:txBody>
      </p:sp>
      <p:sp>
        <p:nvSpPr>
          <p:cNvPr id="5" name="Rettangolo 4"/>
          <p:cNvSpPr/>
          <p:nvPr/>
        </p:nvSpPr>
        <p:spPr>
          <a:xfrm>
            <a:off x="5873673" y="630049"/>
            <a:ext cx="2775474" cy="914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MULTILINGUALISM</a:t>
            </a:r>
          </a:p>
        </p:txBody>
      </p:sp>
      <p:sp>
        <p:nvSpPr>
          <p:cNvPr id="21" name="Rettangolo 20"/>
          <p:cNvSpPr/>
          <p:nvPr/>
        </p:nvSpPr>
        <p:spPr>
          <a:xfrm>
            <a:off x="5873673" y="2470464"/>
            <a:ext cx="2775474" cy="914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SCARCE DISCOVERY AND REUSE</a:t>
            </a:r>
          </a:p>
        </p:txBody>
      </p:sp>
      <p:sp>
        <p:nvSpPr>
          <p:cNvPr id="22" name="Rettangolo 21"/>
          <p:cNvSpPr/>
          <p:nvPr/>
        </p:nvSpPr>
        <p:spPr>
          <a:xfrm>
            <a:off x="5873673" y="4366001"/>
            <a:ext cx="2775474" cy="9144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SPECIFIC DATA CURATION</a:t>
            </a:r>
          </a:p>
        </p:txBody>
      </p:sp>
    </p:spTree>
    <p:extLst>
      <p:ext uri="{BB962C8B-B14F-4D97-AF65-F5344CB8AC3E}">
        <p14:creationId xmlns:p14="http://schemas.microsoft.com/office/powerpoint/2010/main" val="149647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5"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2" name="Titolo 20">
            <a:extLst>
              <a:ext uri="{FF2B5EF4-FFF2-40B4-BE49-F238E27FC236}">
                <a16:creationId xmlns:a16="http://schemas.microsoft.com/office/drawing/2014/main" id="{9153EE52-0190-49DE-A889-33A0C4DDF811}"/>
              </a:ext>
            </a:extLst>
          </p:cNvPr>
          <p:cNvSpPr>
            <a:spLocks noGrp="1"/>
          </p:cNvSpPr>
          <p:nvPr>
            <p:ph type="title"/>
          </p:nvPr>
        </p:nvSpPr>
        <p:spPr>
          <a:xfrm>
            <a:off x="167096" y="356420"/>
            <a:ext cx="7886700" cy="1325559"/>
          </a:xfrm>
        </p:spPr>
        <p:txBody>
          <a:bodyPr/>
          <a:lstStyle/>
          <a:p>
            <a:r>
              <a:rPr lang="it-IT" dirty="0">
                <a:solidFill>
                  <a:schemeClr val="bg1"/>
                </a:solidFill>
              </a:rPr>
              <a:t>or </a:t>
            </a:r>
            <a:r>
              <a:rPr lang="it-IT" dirty="0" err="1">
                <a:solidFill>
                  <a:schemeClr val="bg1"/>
                </a:solidFill>
              </a:rPr>
              <a:t>disintegration</a:t>
            </a:r>
            <a:r>
              <a:rPr lang="it-IT" dirty="0">
                <a:solidFill>
                  <a:schemeClr val="bg1"/>
                </a:solidFill>
              </a:rPr>
              <a:t>?</a:t>
            </a:r>
          </a:p>
        </p:txBody>
      </p:sp>
      <p:grpSp>
        <p:nvGrpSpPr>
          <p:cNvPr id="6" name="Gruppo 5">
            <a:extLst>
              <a:ext uri="{FF2B5EF4-FFF2-40B4-BE49-F238E27FC236}">
                <a16:creationId xmlns:a16="http://schemas.microsoft.com/office/drawing/2014/main" id="{5AA5E41D-66D5-445B-BDF1-5E9F3E5390E6}"/>
              </a:ext>
            </a:extLst>
          </p:cNvPr>
          <p:cNvGrpSpPr/>
          <p:nvPr/>
        </p:nvGrpSpPr>
        <p:grpSpPr>
          <a:xfrm>
            <a:off x="1476917" y="2856413"/>
            <a:ext cx="5977620" cy="3082834"/>
            <a:chOff x="1476917" y="2856413"/>
            <a:chExt cx="5977620" cy="3082834"/>
          </a:xfrm>
        </p:grpSpPr>
        <p:grpSp>
          <p:nvGrpSpPr>
            <p:cNvPr id="23" name="Gruppo 22">
              <a:extLst>
                <a:ext uri="{FF2B5EF4-FFF2-40B4-BE49-F238E27FC236}">
                  <a16:creationId xmlns:a16="http://schemas.microsoft.com/office/drawing/2014/main" id="{0ADBC746-0A90-4ACD-9749-E5427DC9D6E7}"/>
                </a:ext>
              </a:extLst>
            </p:cNvPr>
            <p:cNvGrpSpPr/>
            <p:nvPr/>
          </p:nvGrpSpPr>
          <p:grpSpPr>
            <a:xfrm>
              <a:off x="1476919" y="2856413"/>
              <a:ext cx="5977618" cy="3082834"/>
              <a:chOff x="2147479" y="5004944"/>
              <a:chExt cx="4873304" cy="2157349"/>
            </a:xfrm>
          </p:grpSpPr>
          <p:sp>
            <p:nvSpPr>
              <p:cNvPr id="24" name="Rettangolo 23">
                <a:extLst>
                  <a:ext uri="{FF2B5EF4-FFF2-40B4-BE49-F238E27FC236}">
                    <a16:creationId xmlns:a16="http://schemas.microsoft.com/office/drawing/2014/main" id="{4A601147-B99C-432E-88E4-133C0F45763F}"/>
                  </a:ext>
                </a:extLst>
              </p:cNvPr>
              <p:cNvSpPr/>
              <p:nvPr/>
            </p:nvSpPr>
            <p:spPr>
              <a:xfrm>
                <a:off x="2147479" y="5004944"/>
                <a:ext cx="4873304" cy="2157349"/>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when the actors playing in the field operate as isolated beings, unaware of what others are doing, reinventing the wheel in their own corner or even competing through unfair practices. In such circumstances, fragmentation turns into disintegration and the scientific community which needs efficient partners to circulate ideas and research findings across borders could be negatively impacted. The flaw is also apparent when the whole system experiences a global change in which all players need to redefine and renew their mission, the services they deliver, and consequently their workflow, business model and tools. The global change experienced by everyone is well known: the digital turn and its consequence: Open Science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GB" sz="11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P.Mounier</a:t>
                </a:r>
                <a:r>
                  <a:rPr kumimoji="0" lang="en-GB" sz="11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GB" sz="11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hlinkClick r:id="rId3"/>
                  </a:rPr>
                  <a:t>OPERAS Design Study</a:t>
                </a:r>
                <a:r>
                  <a:rPr kumimoji="0" lang="en-GB" sz="11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2017</a:t>
                </a:r>
                <a:endParaRPr kumimoji="0" lang="it-IT" sz="1100" b="0" i="0" u="none" strike="noStrike" kern="0" cap="none" spc="0" normalizeH="0" baseline="0" noProof="0" dirty="0">
                  <a:ln>
                    <a:noFill/>
                  </a:ln>
                  <a:solidFill>
                    <a:prstClr val="black"/>
                  </a:solidFill>
                  <a:effectLst/>
                  <a:uLnTx/>
                  <a:uFillTx/>
                </a:endParaRPr>
              </a:p>
            </p:txBody>
          </p:sp>
          <p:sp>
            <p:nvSpPr>
              <p:cNvPr id="26" name="Rettangolo 25">
                <a:extLst>
                  <a:ext uri="{FF2B5EF4-FFF2-40B4-BE49-F238E27FC236}">
                    <a16:creationId xmlns:a16="http://schemas.microsoft.com/office/drawing/2014/main" id="{8CD1F01B-B760-44C8-B10C-98F40D211848}"/>
                  </a:ext>
                </a:extLst>
              </p:cNvPr>
              <p:cNvSpPr/>
              <p:nvPr/>
            </p:nvSpPr>
            <p:spPr>
              <a:xfrm>
                <a:off x="3300542" y="5565075"/>
                <a:ext cx="3019576" cy="177267"/>
              </a:xfrm>
              <a:prstGeom prst="rect">
                <a:avLst/>
              </a:prstGeom>
              <a:solidFill>
                <a:srgbClr val="FF00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nvGrpSpPr>
            <p:cNvPr id="5" name="Gruppo 4">
              <a:extLst>
                <a:ext uri="{FF2B5EF4-FFF2-40B4-BE49-F238E27FC236}">
                  <a16:creationId xmlns:a16="http://schemas.microsoft.com/office/drawing/2014/main" id="{0FBDB9A2-25B4-4041-AD5E-0D91A3B01FFA}"/>
                </a:ext>
              </a:extLst>
            </p:cNvPr>
            <p:cNvGrpSpPr/>
            <p:nvPr/>
          </p:nvGrpSpPr>
          <p:grpSpPr>
            <a:xfrm>
              <a:off x="1476917" y="4384768"/>
              <a:ext cx="5864408" cy="506626"/>
              <a:chOff x="1476917" y="4384768"/>
              <a:chExt cx="5864408" cy="506626"/>
            </a:xfrm>
          </p:grpSpPr>
          <p:sp>
            <p:nvSpPr>
              <p:cNvPr id="27" name="Rettangolo 26">
                <a:extLst>
                  <a:ext uri="{FF2B5EF4-FFF2-40B4-BE49-F238E27FC236}">
                    <a16:creationId xmlns:a16="http://schemas.microsoft.com/office/drawing/2014/main" id="{25A8E478-2A16-4B88-89D6-901D61D63FE7}"/>
                  </a:ext>
                </a:extLst>
              </p:cNvPr>
              <p:cNvSpPr/>
              <p:nvPr/>
            </p:nvSpPr>
            <p:spPr>
              <a:xfrm>
                <a:off x="1476918" y="4384768"/>
                <a:ext cx="5864407" cy="253313"/>
              </a:xfrm>
              <a:prstGeom prst="rect">
                <a:avLst/>
              </a:prstGeom>
              <a:solidFill>
                <a:srgbClr val="FF00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28" name="Rettangolo 27">
                <a:extLst>
                  <a:ext uri="{FF2B5EF4-FFF2-40B4-BE49-F238E27FC236}">
                    <a16:creationId xmlns:a16="http://schemas.microsoft.com/office/drawing/2014/main" id="{8088995B-8439-410D-9264-5BBBF314676A}"/>
                  </a:ext>
                </a:extLst>
              </p:cNvPr>
              <p:cNvSpPr/>
              <p:nvPr/>
            </p:nvSpPr>
            <p:spPr>
              <a:xfrm>
                <a:off x="1476917" y="4638081"/>
                <a:ext cx="4723586" cy="253313"/>
              </a:xfrm>
              <a:prstGeom prst="rect">
                <a:avLst/>
              </a:prstGeom>
              <a:solidFill>
                <a:srgbClr val="FF00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grpSp>
      </p:grpSp>
    </p:spTree>
    <p:extLst>
      <p:ext uri="{BB962C8B-B14F-4D97-AF65-F5344CB8AC3E}">
        <p14:creationId xmlns:p14="http://schemas.microsoft.com/office/powerpoint/2010/main" val="34320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49157" y="239631"/>
            <a:ext cx="8891452" cy="1325559"/>
          </a:xfrm>
        </p:spPr>
        <p:txBody>
          <a:bodyPr/>
          <a:lstStyle/>
          <a:p>
            <a:r>
              <a:rPr lang="it-IT" sz="4000" dirty="0">
                <a:solidFill>
                  <a:schemeClr val="bg1"/>
                </a:solidFill>
              </a:rPr>
              <a:t>The global change </a:t>
            </a:r>
            <a:r>
              <a:rPr lang="it-IT" sz="4000" dirty="0" err="1">
                <a:solidFill>
                  <a:schemeClr val="bg1"/>
                </a:solidFill>
              </a:rPr>
              <a:t>is</a:t>
            </a:r>
            <a:r>
              <a:rPr lang="it-IT" sz="4000" dirty="0">
                <a:solidFill>
                  <a:schemeClr val="bg1"/>
                </a:solidFill>
              </a:rPr>
              <a:t> </a:t>
            </a:r>
            <a:r>
              <a:rPr lang="it-IT" sz="4000" dirty="0" err="1">
                <a:solidFill>
                  <a:schemeClr val="bg1"/>
                </a:solidFill>
              </a:rPr>
              <a:t>here</a:t>
            </a:r>
            <a:r>
              <a:rPr lang="it-IT" sz="4000" dirty="0">
                <a:solidFill>
                  <a:schemeClr val="bg1"/>
                </a:solidFill>
              </a:rPr>
              <a:t>: Open Science </a:t>
            </a:r>
          </a:p>
        </p:txBody>
      </p:sp>
      <p:grpSp>
        <p:nvGrpSpPr>
          <p:cNvPr id="10" name="Gruppo 9">
            <a:extLst>
              <a:ext uri="{FF2B5EF4-FFF2-40B4-BE49-F238E27FC236}">
                <a16:creationId xmlns:a16="http://schemas.microsoft.com/office/drawing/2014/main" id="{AE33E51E-18B6-4F3E-8C07-C52063E8130D}"/>
              </a:ext>
            </a:extLst>
          </p:cNvPr>
          <p:cNvGrpSpPr/>
          <p:nvPr/>
        </p:nvGrpSpPr>
        <p:grpSpPr>
          <a:xfrm>
            <a:off x="2443974" y="1245209"/>
            <a:ext cx="4233545" cy="1497845"/>
            <a:chOff x="4666457" y="2116213"/>
            <a:chExt cx="4233545" cy="1497845"/>
          </a:xfrm>
        </p:grpSpPr>
        <p:pic>
          <p:nvPicPr>
            <p:cNvPr id="11" name="Immagine 10">
              <a:extLst>
                <a:ext uri="{FF2B5EF4-FFF2-40B4-BE49-F238E27FC236}">
                  <a16:creationId xmlns:a16="http://schemas.microsoft.com/office/drawing/2014/main" id="{B79F108B-DD14-487A-BBAF-08FE63F56211}"/>
                </a:ext>
              </a:extLst>
            </p:cNvPr>
            <p:cNvPicPr>
              <a:picLocks noChangeAspect="1"/>
            </p:cNvPicPr>
            <p:nvPr/>
          </p:nvPicPr>
          <p:blipFill rotWithShape="1">
            <a:blip r:embed="rId3"/>
            <a:srcRect l="19451" t="21661" r="21340" b="41096"/>
            <a:stretch/>
          </p:blipFill>
          <p:spPr>
            <a:xfrm>
              <a:off x="4666457" y="2116213"/>
              <a:ext cx="4233545" cy="1497845"/>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793202C0-5AD9-4FBB-BD85-D1265C224DD8}"/>
                </a:ext>
              </a:extLst>
            </p:cNvPr>
            <p:cNvSpPr/>
            <p:nvPr/>
          </p:nvSpPr>
          <p:spPr>
            <a:xfrm>
              <a:off x="4942115" y="3398614"/>
              <a:ext cx="885716" cy="215444"/>
            </a:xfrm>
            <a:prstGeom prst="rect">
              <a:avLst/>
            </a:prstGeom>
          </p:spPr>
          <p:txBody>
            <a:bodyPr wrap="square">
              <a:spAutoFit/>
            </a:bodyPr>
            <a:lstStyle/>
            <a:p>
              <a:r>
                <a:rPr lang="it-IT" sz="800" dirty="0">
                  <a:solidFill>
                    <a:srgbClr val="14171A"/>
                  </a:solidFill>
                  <a:latin typeface="Segoe UI" panose="020B0502040204020203" pitchFamily="34" charset="0"/>
                  <a:hlinkClick r:id="rId4"/>
                </a:rPr>
                <a:t>March 13 2018</a:t>
              </a:r>
              <a:r>
                <a:rPr lang="it-IT" sz="800" dirty="0">
                  <a:solidFill>
                    <a:srgbClr val="14171A"/>
                  </a:solidFill>
                  <a:latin typeface="Segoe UI" panose="020B0502040204020203" pitchFamily="34" charset="0"/>
                </a:rPr>
                <a:t> </a:t>
              </a:r>
              <a:endParaRPr lang="it-IT" sz="800" dirty="0"/>
            </a:p>
          </p:txBody>
        </p:sp>
      </p:grpSp>
      <p:pic>
        <p:nvPicPr>
          <p:cNvPr id="13" name="Immagine 12">
            <a:extLst>
              <a:ext uri="{FF2B5EF4-FFF2-40B4-BE49-F238E27FC236}">
                <a16:creationId xmlns:a16="http://schemas.microsoft.com/office/drawing/2014/main" id="{7AF16870-55D8-4E5C-9B72-2849998FDC38}"/>
              </a:ext>
            </a:extLst>
          </p:cNvPr>
          <p:cNvPicPr/>
          <p:nvPr/>
        </p:nvPicPr>
        <p:blipFill rotWithShape="1">
          <a:blip r:embed="rId5"/>
          <a:srcRect l="12918" t="19646" r="32611" b="27504"/>
          <a:stretch/>
        </p:blipFill>
        <p:spPr bwMode="auto">
          <a:xfrm>
            <a:off x="4864554" y="4505853"/>
            <a:ext cx="4113984" cy="2245060"/>
          </a:xfrm>
          <a:prstGeom prst="rect">
            <a:avLst/>
          </a:prstGeom>
          <a:ln>
            <a:noFill/>
          </a:ln>
          <a:extLst>
            <a:ext uri="{53640926-AAD7-44D8-BBD7-CCE9431645EC}">
              <a14:shadowObscured xmlns:a14="http://schemas.microsoft.com/office/drawing/2010/main"/>
            </a:ext>
          </a:extLst>
        </p:spPr>
      </p:pic>
      <p:pic>
        <p:nvPicPr>
          <p:cNvPr id="14" name="Immagine 13">
            <a:extLst>
              <a:ext uri="{FF2B5EF4-FFF2-40B4-BE49-F238E27FC236}">
                <a16:creationId xmlns:a16="http://schemas.microsoft.com/office/drawing/2014/main" id="{416FEC19-CFC9-4DDB-B3C9-69445978EBB3}"/>
              </a:ext>
            </a:extLst>
          </p:cNvPr>
          <p:cNvPicPr/>
          <p:nvPr/>
        </p:nvPicPr>
        <p:blipFill rotWithShape="1">
          <a:blip r:embed="rId6"/>
          <a:srcRect l="23656" t="18539" r="24518" b="44660"/>
          <a:stretch/>
        </p:blipFill>
        <p:spPr bwMode="auto">
          <a:xfrm>
            <a:off x="165462" y="4729062"/>
            <a:ext cx="4406538" cy="175984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1204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olo 6"/>
          <p:cNvSpPr>
            <a:spLocks noGrp="1"/>
          </p:cNvSpPr>
          <p:nvPr>
            <p:ph type="title"/>
          </p:nvPr>
        </p:nvSpPr>
        <p:spPr>
          <a:xfrm>
            <a:off x="2202596" y="2045410"/>
            <a:ext cx="5349272" cy="609600"/>
          </a:xfrm>
          <a:solidFill>
            <a:schemeClr val="bg1"/>
          </a:solidFill>
        </p:spPr>
        <p:txBody>
          <a:bodyPr/>
          <a:lstStyle/>
          <a:p>
            <a:r>
              <a:rPr lang="it-IT" dirty="0"/>
              <a:t>…are SSH ready to go?</a:t>
            </a:r>
          </a:p>
        </p:txBody>
      </p:sp>
      <p:sp>
        <p:nvSpPr>
          <p:cNvPr id="8" name="Rettangolo 7"/>
          <p:cNvSpPr/>
          <p:nvPr/>
        </p:nvSpPr>
        <p:spPr>
          <a:xfrm>
            <a:off x="306433" y="5464892"/>
            <a:ext cx="8602436" cy="132343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ecosystem is very fragile, and lacks resources (in terms of skills, know-how and funding) to efficiently manage the digital turn and the integration in the European Open Science Cloud.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hlinkClick r:id="rId3"/>
              </a:rPr>
              <a:t>OPERAS Design study</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2017</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94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itolo 1"/>
          <p:cNvSpPr txBox="1">
            <a:spLocks/>
          </p:cNvSpPr>
          <p:nvPr/>
        </p:nvSpPr>
        <p:spPr>
          <a:xfrm>
            <a:off x="487680" y="182880"/>
            <a:ext cx="8945978" cy="132555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4400" b="0" i="0" u="none" strike="noStrike" kern="1200" cap="none" spc="0" normalizeH="0" baseline="0" noProof="0" dirty="0">
                <a:ln>
                  <a:noFill/>
                </a:ln>
                <a:solidFill>
                  <a:sysClr val="window" lastClr="FFFFFF"/>
                </a:solidFill>
                <a:effectLst/>
                <a:uLnTx/>
                <a:uFillTx/>
                <a:latin typeface="Calibri Light"/>
                <a:ea typeface="+mn-ea"/>
                <a:cs typeface="+mn-cs"/>
              </a:rPr>
              <a:t>…OPERAS: a </a:t>
            </a:r>
            <a:r>
              <a:rPr kumimoji="0" lang="it-IT" sz="4400" b="0" i="0" u="none" strike="noStrike" kern="1200" cap="none" spc="0" normalizeH="0" baseline="0" noProof="0" dirty="0" err="1">
                <a:ln>
                  <a:noFill/>
                </a:ln>
                <a:solidFill>
                  <a:sysClr val="window" lastClr="FFFFFF"/>
                </a:solidFill>
                <a:effectLst/>
                <a:uLnTx/>
                <a:uFillTx/>
                <a:latin typeface="Calibri Light"/>
                <a:ea typeface="+mn-ea"/>
                <a:cs typeface="+mn-cs"/>
              </a:rPr>
              <a:t>possible</a:t>
            </a:r>
            <a:r>
              <a:rPr kumimoji="0" lang="it-IT" sz="4400" b="0" i="0" u="none" strike="noStrike" kern="1200" cap="none" spc="0" normalizeH="0" noProof="0" dirty="0">
                <a:ln>
                  <a:noFill/>
                </a:ln>
                <a:solidFill>
                  <a:sysClr val="window" lastClr="FFFFFF"/>
                </a:solidFill>
                <a:effectLst/>
                <a:uLnTx/>
                <a:uFillTx/>
                <a:latin typeface="Calibri Light"/>
                <a:ea typeface="+mn-ea"/>
                <a:cs typeface="+mn-cs"/>
              </a:rPr>
              <a:t> </a:t>
            </a:r>
            <a:r>
              <a:rPr kumimoji="0" lang="it-IT" sz="4400" b="0" i="0" u="none" strike="noStrike" kern="1200" cap="none" spc="0" normalizeH="0" noProof="0" dirty="0" err="1">
                <a:ln>
                  <a:noFill/>
                </a:ln>
                <a:solidFill>
                  <a:sysClr val="window" lastClr="FFFFFF"/>
                </a:solidFill>
                <a:effectLst/>
                <a:uLnTx/>
                <a:uFillTx/>
                <a:latin typeface="Calibri Light"/>
                <a:ea typeface="+mn-ea"/>
                <a:cs typeface="+mn-cs"/>
              </a:rPr>
              <a:t>answer</a:t>
            </a:r>
            <a:r>
              <a:rPr kumimoji="0" lang="it-IT" sz="4400" b="0" i="0" u="none" strike="noStrike" kern="1200" cap="none" spc="0" normalizeH="0" noProof="0" dirty="0">
                <a:ln>
                  <a:noFill/>
                </a:ln>
                <a:solidFill>
                  <a:sysClr val="window" lastClr="FFFFFF"/>
                </a:solidFill>
                <a:effectLst/>
                <a:uLnTx/>
                <a:uFillTx/>
                <a:latin typeface="Calibri Light"/>
                <a:ea typeface="+mn-ea"/>
                <a:cs typeface="+mn-cs"/>
              </a:rPr>
              <a:t> </a:t>
            </a:r>
            <a:r>
              <a:rPr kumimoji="0" lang="it-IT" sz="4400" b="0" i="0" u="none" strike="noStrike" kern="1200" cap="none" spc="0" normalizeH="0" noProof="0" dirty="0" err="1">
                <a:ln>
                  <a:noFill/>
                </a:ln>
                <a:solidFill>
                  <a:sysClr val="window" lastClr="FFFFFF"/>
                </a:solidFill>
                <a:effectLst/>
                <a:uLnTx/>
                <a:uFillTx/>
                <a:latin typeface="Calibri Light"/>
                <a:ea typeface="+mn-ea"/>
                <a:cs typeface="+mn-cs"/>
              </a:rPr>
              <a:t>is</a:t>
            </a:r>
            <a:r>
              <a:rPr kumimoji="0" lang="it-IT" sz="4400" b="0" i="0" u="none" strike="noStrike" kern="1200" cap="none" spc="0" normalizeH="0" noProof="0" dirty="0">
                <a:ln>
                  <a:noFill/>
                </a:ln>
                <a:solidFill>
                  <a:sysClr val="window" lastClr="FFFFFF"/>
                </a:solidFill>
                <a:effectLst/>
                <a:uLnTx/>
                <a:uFillTx/>
                <a:latin typeface="Calibri Light"/>
                <a:ea typeface="+mn-ea"/>
                <a:cs typeface="+mn-cs"/>
              </a:rPr>
              <a:t> </a:t>
            </a:r>
            <a:r>
              <a:rPr kumimoji="0" lang="it-IT" sz="4400" b="0" i="0" u="none" strike="noStrike" kern="1200" cap="none" spc="0" normalizeH="0" baseline="0" noProof="0" dirty="0">
                <a:ln>
                  <a:noFill/>
                </a:ln>
                <a:solidFill>
                  <a:sysClr val="window" lastClr="FFFFFF"/>
                </a:solidFill>
                <a:effectLst/>
                <a:uLnTx/>
                <a:uFillTx/>
                <a:latin typeface="Calibri Light"/>
                <a:ea typeface="+mn-ea"/>
                <a:cs typeface="+mn-cs"/>
              </a:rPr>
              <a:t>integration and cooperation</a:t>
            </a:r>
          </a:p>
        </p:txBody>
      </p:sp>
      <p:pic>
        <p:nvPicPr>
          <p:cNvPr id="1026" name="Picture 2" descr="OPERAS map, August 2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24444325"/>
            <a:ext cx="4680000" cy="468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o 4">
            <a:extLst>
              <a:ext uri="{FF2B5EF4-FFF2-40B4-BE49-F238E27FC236}">
                <a16:creationId xmlns:a16="http://schemas.microsoft.com/office/drawing/2014/main" id="{2B00A7E2-D069-4F0D-AE84-758DCC1BFDDC}"/>
              </a:ext>
            </a:extLst>
          </p:cNvPr>
          <p:cNvGrpSpPr/>
          <p:nvPr/>
        </p:nvGrpSpPr>
        <p:grpSpPr>
          <a:xfrm>
            <a:off x="1675349" y="1406241"/>
            <a:ext cx="7364148" cy="5451759"/>
            <a:chOff x="1684058" y="1207224"/>
            <a:chExt cx="7364148" cy="5451759"/>
          </a:xfrm>
        </p:grpSpPr>
        <p:grpSp>
          <p:nvGrpSpPr>
            <p:cNvPr id="4" name="Gruppo 3"/>
            <p:cNvGrpSpPr/>
            <p:nvPr/>
          </p:nvGrpSpPr>
          <p:grpSpPr>
            <a:xfrm>
              <a:off x="1684058" y="1207224"/>
              <a:ext cx="6072206" cy="5451759"/>
              <a:chOff x="1684058" y="1207224"/>
              <a:chExt cx="6072206" cy="5451759"/>
            </a:xfrm>
          </p:grpSpPr>
          <p:pic>
            <p:nvPicPr>
              <p:cNvPr id="10" name="Immagine 9" descr="OPERAS map, August 20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4058" y="1207224"/>
                <a:ext cx="6072206" cy="5451759"/>
              </a:xfrm>
              <a:prstGeom prst="rect">
                <a:avLst/>
              </a:prstGeom>
              <a:noFill/>
              <a:ln>
                <a:noFill/>
              </a:ln>
            </p:spPr>
          </p:pic>
          <p:sp>
            <p:nvSpPr>
              <p:cNvPr id="3" name="Rettangolo 2"/>
              <p:cNvSpPr/>
              <p:nvPr/>
            </p:nvSpPr>
            <p:spPr>
              <a:xfrm>
                <a:off x="3071157" y="6412762"/>
                <a:ext cx="229902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hlinkClick r:id="rId5"/>
                  </a:rPr>
                  <a:t>https://operas.hypotheses.org/partners</a:t>
                </a:r>
                <a:r>
                  <a:rPr kumimoji="0" lang="it-IT" sz="10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2" name="Rettangolo 1">
              <a:extLst>
                <a:ext uri="{FF2B5EF4-FFF2-40B4-BE49-F238E27FC236}">
                  <a16:creationId xmlns:a16="http://schemas.microsoft.com/office/drawing/2014/main" id="{0082CE7F-AE96-444A-BAB0-563471E8D1C2}"/>
                </a:ext>
              </a:extLst>
            </p:cNvPr>
            <p:cNvSpPr/>
            <p:nvPr/>
          </p:nvSpPr>
          <p:spPr>
            <a:xfrm>
              <a:off x="6357257" y="1872343"/>
              <a:ext cx="2690949" cy="1097280"/>
            </a:xfrm>
            <a:prstGeom prst="rect">
              <a:avLst/>
            </a:prstGeom>
            <a:solidFill>
              <a:srgbClr val="5F1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38 </a:t>
              </a:r>
              <a:r>
                <a:rPr lang="it-IT" dirty="0" err="1"/>
                <a:t>organizations</a:t>
              </a:r>
              <a:endParaRPr lang="it-IT" dirty="0"/>
            </a:p>
            <a:p>
              <a:pPr algn="ctr"/>
              <a:r>
                <a:rPr lang="it-IT" dirty="0"/>
                <a:t>15 countries</a:t>
              </a:r>
            </a:p>
            <a:p>
              <a:pPr algn="ctr"/>
              <a:r>
                <a:rPr lang="it-IT" dirty="0"/>
                <a:t>(9 in the Core group)</a:t>
              </a:r>
            </a:p>
          </p:txBody>
        </p:sp>
      </p:grpSp>
    </p:spTree>
    <p:extLst>
      <p:ext uri="{BB962C8B-B14F-4D97-AF65-F5344CB8AC3E}">
        <p14:creationId xmlns:p14="http://schemas.microsoft.com/office/powerpoint/2010/main" val="24788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8_Tema di Office">
  <a:themeElements>
    <a:clrScheme name="Personalizzato 5">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FFF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Personalizzato 2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ema di Office">
  <a:themeElements>
    <a:clrScheme name="Personalizzato 19">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ma di Office">
  <a:themeElements>
    <a:clrScheme name="Personalizzato 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6262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Personalizzato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8F8F8"/>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Tema di Office">
  <a:themeElements>
    <a:clrScheme name="Personalizzato 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26262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3_Tema di Office">
  <a:themeElements>
    <a:clrScheme name="Personalizzato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Personalizzato 2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00"/>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143</TotalTime>
  <Words>544</Words>
  <Application>Microsoft Office PowerPoint</Application>
  <PresentationFormat>Presentazione su schermo (4:3)</PresentationFormat>
  <Paragraphs>82</Paragraphs>
  <Slides>17</Slides>
  <Notes>0</Notes>
  <HiddenSlides>0</HiddenSlides>
  <MMClips>0</MMClips>
  <ScaleCrop>false</ScaleCrop>
  <HeadingPairs>
    <vt:vector size="6" baseType="variant">
      <vt:variant>
        <vt:lpstr>Caratteri utilizzati</vt:lpstr>
      </vt:variant>
      <vt:variant>
        <vt:i4>7</vt:i4>
      </vt:variant>
      <vt:variant>
        <vt:lpstr>Tema</vt:lpstr>
      </vt:variant>
      <vt:variant>
        <vt:i4>10</vt:i4>
      </vt:variant>
      <vt:variant>
        <vt:lpstr>Titoli diapositive</vt:lpstr>
      </vt:variant>
      <vt:variant>
        <vt:i4>17</vt:i4>
      </vt:variant>
    </vt:vector>
  </HeadingPairs>
  <TitlesOfParts>
    <vt:vector size="34" baseType="lpstr">
      <vt:lpstr>Arial</vt:lpstr>
      <vt:lpstr>Calibri</vt:lpstr>
      <vt:lpstr>Calibri Light</vt:lpstr>
      <vt:lpstr>Segoe UI</vt:lpstr>
      <vt:lpstr>Symbol</vt:lpstr>
      <vt:lpstr>Times New Roman</vt:lpstr>
      <vt:lpstr>Wingdings 2</vt:lpstr>
      <vt:lpstr>18_Tema di Office</vt:lpstr>
      <vt:lpstr>1_Tema di Office</vt:lpstr>
      <vt:lpstr>6_Office Theme</vt:lpstr>
      <vt:lpstr>4_Tema di Office</vt:lpstr>
      <vt:lpstr>3_Tema di Office</vt:lpstr>
      <vt:lpstr>7_Office Theme</vt:lpstr>
      <vt:lpstr>12_Tema di Office</vt:lpstr>
      <vt:lpstr>23_Tema di Office</vt:lpstr>
      <vt:lpstr>5_Office Theme</vt:lpstr>
      <vt:lpstr>2_Office Theme</vt:lpstr>
      <vt:lpstr>Presentazione standard di PowerPoint</vt:lpstr>
      <vt:lpstr>Why Social Sciences and Humanities?</vt:lpstr>
      <vt:lpstr>SSH: the book…</vt:lpstr>
      <vt:lpstr>Publishing in SSH?</vt:lpstr>
      <vt:lpstr>SSH: fragmentation…</vt:lpstr>
      <vt:lpstr>or disintegration?</vt:lpstr>
      <vt:lpstr>The global change is here: Open Science </vt:lpstr>
      <vt:lpstr>…are SSH ready to go?</vt:lpstr>
      <vt:lpstr>Presentazione standard di PowerPoint</vt:lpstr>
      <vt:lpstr>OPERAS: taking care of the whole cycle </vt:lpstr>
      <vt:lpstr>OPERAS strategy</vt:lpstr>
      <vt:lpstr>… a call</vt:lpstr>
      <vt:lpstr>OPERAS: leveraging on existing realities to</vt:lpstr>
      <vt:lpstr>…bringing SSH into EOSC</vt:lpstr>
      <vt:lpstr>…and supporting SSH FAIRification</vt:lpstr>
      <vt:lpstr>…building together</vt:lpstr>
      <vt:lpstr>OPERAS, we foresee…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Elena Giglia</dc:creator>
  <cp:lastModifiedBy>gallo</cp:lastModifiedBy>
  <cp:revision>17</cp:revision>
  <dcterms:created xsi:type="dcterms:W3CDTF">2018-11-15T12:10:26Z</dcterms:created>
  <dcterms:modified xsi:type="dcterms:W3CDTF">2018-12-09T23:25:40Z</dcterms:modified>
</cp:coreProperties>
</file>