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9" r:id="rId3"/>
    <p:sldId id="259" r:id="rId4"/>
    <p:sldId id="298" r:id="rId5"/>
    <p:sldId id="312" r:id="rId6"/>
    <p:sldId id="290" r:id="rId7"/>
    <p:sldId id="293" r:id="rId8"/>
    <p:sldId id="314" r:id="rId9"/>
    <p:sldId id="315" r:id="rId10"/>
    <p:sldId id="307" r:id="rId11"/>
  </p:sldIdLst>
  <p:sldSz cx="11704638" cy="658336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a Wilcox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</p:showPr>
  <p:clrMru>
    <a:srgbClr val="F07E0A"/>
    <a:srgbClr val="FEC200"/>
    <a:srgbClr val="002E45"/>
    <a:srgbClr val="2A512C"/>
    <a:srgbClr val="F8B66E"/>
    <a:srgbClr val="4C8026"/>
    <a:srgbClr val="009AB2"/>
    <a:srgbClr val="FACDCA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77310" autoAdjust="0"/>
  </p:normalViewPr>
  <p:slideViewPr>
    <p:cSldViewPr snapToGrid="0" snapToObjects="1">
      <p:cViewPr varScale="1">
        <p:scale>
          <a:sx n="64" d="100"/>
          <a:sy n="64" d="100"/>
        </p:scale>
        <p:origin x="-174" y="-96"/>
      </p:cViewPr>
      <p:guideLst>
        <p:guide orient="horz" pos="3802"/>
        <p:guide orient="horz" pos="354"/>
        <p:guide orient="horz" pos="2170"/>
        <p:guide orient="horz" pos="954"/>
        <p:guide orient="horz" pos="1706"/>
        <p:guide orient="horz" pos="986"/>
        <p:guide orient="horz" pos="2074"/>
        <p:guide pos="391"/>
        <p:guide pos="6975"/>
        <p:guide pos="37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E0D176-5E97-4A67-908D-325B79412E54}" type="datetimeFigureOut">
              <a:rPr lang="en-US"/>
              <a:pPr>
                <a:defRPr/>
              </a:pPr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0689241-81C1-46A1-BCBC-84DFD4B07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98F642-74B6-4D75-A3EB-FB0B719900FE}" type="datetimeFigureOut">
              <a:rPr lang="en-US"/>
              <a:pPr>
                <a:defRPr/>
              </a:pPr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6092D4-A8B1-468C-AE7B-2E2C1298F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085850" lvl="1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GB" b="1" smtClean="0"/>
              <a:t>New publishing models</a:t>
            </a:r>
          </a:p>
          <a:p>
            <a:pPr marL="1085850" lvl="1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GB" b="1" smtClean="0"/>
              <a:t>Increased use of preprints</a:t>
            </a:r>
          </a:p>
          <a:p>
            <a:pPr marL="1085850" lvl="1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GB" b="1" smtClean="0"/>
              <a:t>New publisher business models</a:t>
            </a:r>
          </a:p>
          <a:p>
            <a:pPr marL="1085850" lvl="1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GB" b="1" smtClean="0"/>
              <a:t>Other funders’ policies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F596F0-B650-4A79-8DCF-CBD67B0F6A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3A2D9C-8EE0-48C7-A94E-1BCE288C4FD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C7C4A8-E6F5-457E-91C6-C2572A7B88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5D5916-9CF1-4CDF-BB34-7E97050258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85"/>
          <p:cNvSpPr txBox="1">
            <a:spLocks noGrp="1"/>
          </p:cNvSpPr>
          <p:nvPr>
            <p:ph type="body" idx="1"/>
          </p:nvPr>
        </p:nvSpPr>
        <p:spPr bwMode="auto">
          <a:xfrm>
            <a:off x="679450" y="4716463"/>
            <a:ext cx="5438775" cy="4467225"/>
          </a:xfrm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48130" name="Shape 186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85"/>
          <p:cNvSpPr txBox="1">
            <a:spLocks noGrp="1"/>
          </p:cNvSpPr>
          <p:nvPr>
            <p:ph type="body" idx="1"/>
          </p:nvPr>
        </p:nvSpPr>
        <p:spPr bwMode="auto">
          <a:xfrm>
            <a:off x="679450" y="4716463"/>
            <a:ext cx="5438775" cy="4467225"/>
          </a:xfrm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50178" name="Shape 186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85"/>
          <p:cNvSpPr txBox="1">
            <a:spLocks noGrp="1"/>
          </p:cNvSpPr>
          <p:nvPr>
            <p:ph type="body" idx="1"/>
          </p:nvPr>
        </p:nvSpPr>
        <p:spPr bwMode="auto">
          <a:xfrm>
            <a:off x="679450" y="4716463"/>
            <a:ext cx="5438775" cy="4467225"/>
          </a:xfrm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52226" name="Shape 186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ase read this firs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541338" y="2659063"/>
            <a:ext cx="10701337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Choose this template if you want the full Wellcome branding (including our new font) to display in your presentation. 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latin typeface="+mn-lt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If you are presenting on a Wellcome computer/laptop, all fonts will always work.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 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If you are presenting outside Wellcome and want the font to display, you must do one of the following: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Present from your own laptop with the Wellcome Bold font installed (IT can help with this)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Supply the Wellcome Bold font to your destination computer for uploading (the font file is available from the Communications SharePoint site on </a:t>
            </a:r>
            <a:r>
              <a:rPr lang="en-US" dirty="0" err="1">
                <a:solidFill>
                  <a:srgbClr val="FFFFFF"/>
                </a:solidFill>
                <a:latin typeface="+mn-lt"/>
              </a:rPr>
              <a:t>Trustnet</a:t>
            </a:r>
            <a:r>
              <a:rPr lang="en-US" dirty="0">
                <a:solidFill>
                  <a:srgbClr val="FFFFFF"/>
                </a:solidFill>
                <a:latin typeface="+mn-lt"/>
              </a:rPr>
              <a:t>)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Save your presentation as a PDF (animations and video will not work)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 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</a:rPr>
              <a:t>If this doesn’t work for you, choose the ‘Arial’ template instead, which only uses the Arial system font.</a:t>
            </a:r>
            <a:endParaRPr lang="en-GB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Rectangle 5"/>
          <p:cNvSpPr/>
          <p:nvPr userDrawn="1"/>
        </p:nvSpPr>
        <p:spPr>
          <a:xfrm>
            <a:off x="11074400" y="5876925"/>
            <a:ext cx="630238" cy="706438"/>
          </a:xfrm>
          <a:prstGeom prst="rect">
            <a:avLst/>
          </a:prstGeom>
          <a:solidFill>
            <a:srgbClr val="FF0F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627063" y="355600"/>
            <a:ext cx="10447337" cy="20320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rgbClr val="FFFFFF"/>
                </a:solidFill>
                <a:latin typeface="+mj-lt"/>
              </a:rPr>
              <a:t>Please read this </a:t>
            </a:r>
            <a:br>
              <a:rPr lang="en-US" sz="6600" dirty="0">
                <a:solidFill>
                  <a:srgbClr val="FFFFFF"/>
                </a:solidFill>
                <a:latin typeface="+mj-lt"/>
              </a:rPr>
            </a:br>
            <a:r>
              <a:rPr lang="en-US" sz="6600" dirty="0">
                <a:solidFill>
                  <a:srgbClr val="FFFFFF"/>
                </a:solidFill>
                <a:latin typeface="+mj-lt"/>
              </a:rPr>
              <a:t>before you begin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ection break (Avocado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22038" y="6105525"/>
            <a:ext cx="495300" cy="495300"/>
          </a:xfrm>
          <a:prstGeom prst="rect">
            <a:avLst/>
          </a:prstGeom>
          <a:solidFill>
            <a:schemeClr val="accent3"/>
          </a:solidFill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477F70B-5F50-40B7-9B9A-9D41EE7227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ection break (Amber Ale)">
    <p:bg>
      <p:bgPr>
        <a:solidFill>
          <a:srgbClr val="F07E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222038" y="6105525"/>
            <a:ext cx="495300" cy="495300"/>
          </a:xfrm>
          <a:prstGeom prst="rect">
            <a:avLst/>
          </a:prstGeom>
          <a:solidFill>
            <a:srgbClr val="F07E0A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D1E6680-D18F-4917-B7B7-8C55AE6E64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ection break (Runny Yolk)">
    <p:bg>
      <p:bgPr>
        <a:solidFill>
          <a:srgbClr val="FEC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222038" y="6105525"/>
            <a:ext cx="495300" cy="495300"/>
          </a:xfrm>
          <a:prstGeom prst="rect">
            <a:avLst/>
          </a:prstGeom>
          <a:solidFill>
            <a:srgbClr val="FEC20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EA23BDC-6273-4AA0-9D2F-D426879F84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ection break (Rare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22038" y="6105525"/>
            <a:ext cx="495300" cy="495300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07AEE25-8C83-46A3-8FB8-EABD1A0EF1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Section break (Brogues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222038" y="6105525"/>
            <a:ext cx="495300" cy="4953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AB8D490-4D05-47DC-BEFC-E30CC83AEC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+Content (2x Co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620713" y="649549"/>
            <a:ext cx="10457658" cy="1096963"/>
          </a:xfrm>
        </p:spPr>
        <p:txBody>
          <a:bodyPr anchor="ctr">
            <a:normAutofit/>
          </a:bodyPr>
          <a:lstStyle>
            <a:lvl1pPr>
              <a:defRPr sz="60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0712" y="2121777"/>
            <a:ext cx="10440987" cy="469023"/>
          </a:xfrm>
        </p:spPr>
        <p:txBody>
          <a:bodyPr anchor="t">
            <a:normAutofit/>
          </a:bodyPr>
          <a:lstStyle>
            <a:lvl1pPr marL="0" indent="0">
              <a:spcBef>
                <a:spcPts val="1000"/>
              </a:spcBef>
              <a:spcAft>
                <a:spcPts val="0"/>
              </a:spcAft>
              <a:buFont typeface="Arial"/>
              <a:buNone/>
              <a:defRPr sz="3000" b="1" baseline="0"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0712" y="2794000"/>
            <a:ext cx="5050699" cy="419100"/>
          </a:xfrm>
        </p:spPr>
        <p:txBody>
          <a:bodyPr anchor="ctr"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005579" y="2794000"/>
            <a:ext cx="5056119" cy="419100"/>
          </a:xfrm>
        </p:spPr>
        <p:txBody>
          <a:bodyPr anchor="ctr"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0712" y="3371850"/>
            <a:ext cx="5050699" cy="2663826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400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7"/>
          </p:nvPr>
        </p:nvSpPr>
        <p:spPr>
          <a:xfrm>
            <a:off x="6005580" y="3371849"/>
            <a:ext cx="5072790" cy="2663825"/>
          </a:xfrm>
        </p:spPr>
        <p:txBody>
          <a:bodyPr anchor="t">
            <a:noAutofit/>
          </a:bodyPr>
          <a:lstStyle>
            <a:lvl1pPr marL="0" indent="0"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</a:defRPr>
            </a:lvl1pPr>
            <a:lvl2pPr marL="742950" indent="-285750">
              <a:spcBef>
                <a:spcPts val="10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228600">
              <a:spcBef>
                <a:spcPts val="10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ts val="10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4pPr>
            <a:lvl5pPr marL="2057400" indent="-228600">
              <a:spcBef>
                <a:spcPts val="10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B3457-8C6B-4B82-8FCB-B480D9076E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Quote (Bora Bora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 userDrawn="1"/>
        </p:nvGrpSpPr>
        <p:grpSpPr bwMode="auto">
          <a:xfrm>
            <a:off x="5570538" y="787400"/>
            <a:ext cx="563562" cy="3962400"/>
            <a:chOff x="5464969" y="850901"/>
            <a:chExt cx="774700" cy="4373862"/>
          </a:xfrm>
        </p:grpSpPr>
        <p:sp>
          <p:nvSpPr>
            <p:cNvPr id="5" name="Rectangle 1"/>
            <p:cNvSpPr/>
            <p:nvPr userDrawn="1"/>
          </p:nvSpPr>
          <p:spPr>
            <a:xfrm>
              <a:off x="5464969" y="850901"/>
              <a:ext cx="774700" cy="1594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 userDrawn="1"/>
          </p:nvSpPr>
          <p:spPr>
            <a:xfrm>
              <a:off x="5464969" y="5065300"/>
              <a:ext cx="774700" cy="159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rgbClr val="60BF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Quote (Avocado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 userDrawn="1"/>
        </p:nvGrpSpPr>
        <p:grpSpPr bwMode="auto">
          <a:xfrm>
            <a:off x="5570538" y="787400"/>
            <a:ext cx="563562" cy="3962400"/>
            <a:chOff x="5464969" y="850901"/>
            <a:chExt cx="774700" cy="4373862"/>
          </a:xfrm>
        </p:grpSpPr>
        <p:sp>
          <p:nvSpPr>
            <p:cNvPr id="5" name="Rectangle 1"/>
            <p:cNvSpPr/>
            <p:nvPr userDrawn="1"/>
          </p:nvSpPr>
          <p:spPr>
            <a:xfrm>
              <a:off x="5464969" y="850901"/>
              <a:ext cx="774700" cy="1594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 userDrawn="1"/>
          </p:nvSpPr>
          <p:spPr>
            <a:xfrm>
              <a:off x="5464969" y="5065300"/>
              <a:ext cx="774700" cy="159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Quote (Amber Ale)">
    <p:bg>
      <p:bgPr>
        <a:solidFill>
          <a:srgbClr val="F07E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 userDrawn="1"/>
        </p:nvGrpSpPr>
        <p:grpSpPr bwMode="auto">
          <a:xfrm>
            <a:off x="5570538" y="787400"/>
            <a:ext cx="563562" cy="3962400"/>
            <a:chOff x="5464969" y="850901"/>
            <a:chExt cx="774700" cy="4373862"/>
          </a:xfrm>
        </p:grpSpPr>
        <p:sp>
          <p:nvSpPr>
            <p:cNvPr id="5" name="Rectangle 1"/>
            <p:cNvSpPr/>
            <p:nvPr userDrawn="1"/>
          </p:nvSpPr>
          <p:spPr>
            <a:xfrm>
              <a:off x="5464969" y="850901"/>
              <a:ext cx="774700" cy="1594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 userDrawn="1"/>
          </p:nvSpPr>
          <p:spPr>
            <a:xfrm>
              <a:off x="5464969" y="5065300"/>
              <a:ext cx="774700" cy="159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rgbClr val="F07E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Facts+stats (Runny Yolk)">
    <p:bg>
      <p:bgPr>
        <a:solidFill>
          <a:srgbClr val="FEC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rgbClr val="FEC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(Bora Bora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 userDrawn="1"/>
        </p:nvSpPr>
        <p:spPr>
          <a:xfrm>
            <a:off x="10185400" y="5956300"/>
            <a:ext cx="1519238" cy="6270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5192713"/>
            <a:ext cx="10452100" cy="92710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0713" y="1881319"/>
            <a:ext cx="10457657" cy="1293681"/>
          </a:xfrm>
        </p:spPr>
        <p:txBody>
          <a:bodyPr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063" y="3543300"/>
            <a:ext cx="10452100" cy="68580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Facts+stats (Rare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Facts+stats (Brogues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 userDrawn="1"/>
        </p:nvSpPr>
        <p:spPr>
          <a:xfrm>
            <a:off x="10172700" y="6083300"/>
            <a:ext cx="1531938" cy="5000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1308100"/>
            <a:ext cx="10452101" cy="286637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lang="en-US" sz="7200" b="1" u="none" baseline="0" smtClean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063" y="5253038"/>
            <a:ext cx="10452100" cy="673672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626269" y="649549"/>
            <a:ext cx="10452101" cy="1096963"/>
          </a:xfrm>
        </p:spPr>
        <p:txBody>
          <a:bodyPr anchor="ctr">
            <a:normAutofit/>
          </a:bodyPr>
          <a:lstStyle>
            <a:lvl1pPr>
              <a:defRPr sz="60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26269" y="2561867"/>
            <a:ext cx="5410200" cy="3473808"/>
          </a:xfrm>
          <a:noFill/>
        </p:spPr>
        <p:txBody>
          <a:bodyPr rtlCol="0" anchor="ctr">
            <a:normAutofit/>
          </a:bodyPr>
          <a:lstStyle>
            <a:lvl1pPr algn="ctr">
              <a:defRPr sz="20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7308" y="3003649"/>
            <a:ext cx="4691062" cy="3032027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400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381752" y="2477134"/>
            <a:ext cx="4696618" cy="369332"/>
          </a:xfrm>
        </p:spPr>
        <p:txBody>
          <a:bodyPr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A5756-5C9B-4298-BBE0-25CB6B5A9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ext+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626269" y="649549"/>
            <a:ext cx="10452101" cy="1096963"/>
          </a:xfrm>
        </p:spPr>
        <p:txBody>
          <a:bodyPr anchor="ctr">
            <a:normAutofit/>
          </a:bodyPr>
          <a:lstStyle>
            <a:lvl1pPr>
              <a:defRPr sz="60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684841" y="2561867"/>
            <a:ext cx="2526849" cy="3473808"/>
          </a:xfrm>
          <a:noFill/>
        </p:spPr>
        <p:txBody>
          <a:bodyPr rtlCol="0" anchor="ctr">
            <a:normAutofit/>
          </a:bodyPr>
          <a:lstStyle>
            <a:lvl1pPr algn="ctr">
              <a:defRPr sz="2000" baseline="0">
                <a:solidFill>
                  <a:srgbClr val="FF0F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551521" y="2561867"/>
            <a:ext cx="2526849" cy="3473808"/>
          </a:xfrm>
          <a:noFill/>
        </p:spPr>
        <p:txBody>
          <a:bodyPr rtlCol="0" anchor="ctr">
            <a:normAutofit/>
          </a:bodyPr>
          <a:lstStyle>
            <a:lvl1pPr algn="ctr">
              <a:defRPr sz="2000">
                <a:solidFill>
                  <a:srgbClr val="FF0F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1825" y="3003649"/>
            <a:ext cx="4691062" cy="3032027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400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31825" y="2477134"/>
            <a:ext cx="4696618" cy="369332"/>
          </a:xfrm>
        </p:spPr>
        <p:txBody>
          <a:bodyPr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E72C7-167F-4BDF-83E2-386509A692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626268" y="584200"/>
            <a:ext cx="5050632" cy="5451475"/>
          </a:xfrm>
          <a:noFill/>
        </p:spPr>
        <p:txBody>
          <a:bodyPr rtlCol="0" anchor="ctr">
            <a:normAutofit/>
          </a:bodyPr>
          <a:lstStyle>
            <a:lvl1pPr algn="ctr">
              <a:defRPr sz="200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027738" y="584200"/>
            <a:ext cx="5050632" cy="5451475"/>
          </a:xfrm>
          <a:noFill/>
        </p:spPr>
        <p:txBody>
          <a:bodyPr rtlCol="0" anchor="ctr">
            <a:normAutofit/>
          </a:bodyPr>
          <a:lstStyle>
            <a:lvl1pPr algn="ctr">
              <a:defRPr sz="200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EDE0-3375-4846-B2B3-B7E8AFD12B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Full bleed image">
    <p:bg>
      <p:bgPr>
        <a:solidFill>
          <a:srgbClr val="60BF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1704638" cy="6583363"/>
          </a:xfrm>
          <a:noFill/>
        </p:spPr>
        <p:txBody>
          <a:bodyPr rtlCol="0" anchor="ctr">
            <a:normAutofit/>
          </a:bodyPr>
          <a:lstStyle>
            <a:lvl1pPr algn="ctr">
              <a:defRPr sz="2000">
                <a:solidFill>
                  <a:srgbClr val="FFEB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ext+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626269" y="649549"/>
            <a:ext cx="10452101" cy="1096963"/>
          </a:xfrm>
        </p:spPr>
        <p:txBody>
          <a:bodyPr anchor="ctr">
            <a:normAutofit/>
          </a:bodyPr>
          <a:lstStyle>
            <a:lvl1pPr>
              <a:defRPr sz="60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Media Placeholder 2"/>
          <p:cNvSpPr>
            <a:spLocks noGrp="1"/>
          </p:cNvSpPr>
          <p:nvPr>
            <p:ph type="media" sz="quarter" idx="18"/>
          </p:nvPr>
        </p:nvSpPr>
        <p:spPr>
          <a:xfrm>
            <a:off x="626269" y="2561867"/>
            <a:ext cx="5410200" cy="3241675"/>
          </a:xfrm>
        </p:spPr>
        <p:txBody>
          <a:bodyPr rtlCol="0"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/>
              <a:t>Click icon to add media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7308" y="3003649"/>
            <a:ext cx="4691062" cy="3032027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400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381752" y="2477134"/>
            <a:ext cx="4696618" cy="369332"/>
          </a:xfrm>
        </p:spPr>
        <p:txBody>
          <a:bodyPr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0D552-B810-417B-8B06-F5EE577B94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_Full screen vide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edia Placeholder 2"/>
          <p:cNvSpPr>
            <a:spLocks noGrp="1"/>
          </p:cNvSpPr>
          <p:nvPr>
            <p:ph type="media" sz="quarter" idx="19"/>
          </p:nvPr>
        </p:nvSpPr>
        <p:spPr>
          <a:xfrm>
            <a:off x="0" y="0"/>
            <a:ext cx="11704638" cy="6583861"/>
          </a:xfrm>
        </p:spPr>
        <p:txBody>
          <a:bodyPr rtlCol="0" anchor="ctr">
            <a:normAutofit/>
          </a:bodyPr>
          <a:lstStyle>
            <a:lvl1pPr algn="ctr"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media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hart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626269" y="777898"/>
            <a:ext cx="10452101" cy="738664"/>
          </a:xfrm>
        </p:spPr>
        <p:txBody>
          <a:bodyPr anchor="ctr">
            <a:spAutoFit/>
          </a:bodyPr>
          <a:lstStyle>
            <a:lvl1pPr>
              <a:tabLst>
                <a:tab pos="2159000" algn="l"/>
              </a:tabLst>
              <a:defRPr sz="48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27063" y="2006903"/>
            <a:ext cx="6261469" cy="307777"/>
          </a:xfrm>
        </p:spPr>
        <p:txBody>
          <a:bodyPr anchor="ctr">
            <a:spAutoFit/>
          </a:bodyPr>
          <a:lstStyle>
            <a:lvl1pPr algn="ctr">
              <a:defRPr sz="2000" b="1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627063" y="2477134"/>
            <a:ext cx="6261469" cy="3550604"/>
          </a:xfrm>
        </p:spPr>
        <p:txBody>
          <a:bodyPr rtlCol="0" anchor="ctr">
            <a:normAutofit/>
          </a:bodyPr>
          <a:lstStyle>
            <a:lvl1pPr algn="ctr">
              <a:defRPr sz="1800">
                <a:solidFill>
                  <a:srgbClr val="FF0F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7226300" y="2477134"/>
            <a:ext cx="3852069" cy="369332"/>
          </a:xfrm>
        </p:spPr>
        <p:txBody>
          <a:bodyPr>
            <a:noAutofit/>
          </a:bodyPr>
          <a:lstStyle>
            <a:lvl1pPr>
              <a:defRPr sz="2400" b="1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226300" y="3003649"/>
            <a:ext cx="3852070" cy="3032027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400"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algn="ctr">
              <a:defRPr sz="1400" smtClean="0">
                <a:solidFill>
                  <a:srgbClr val="60BFCE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72BFD0D6-6226-4DCE-B9C0-A02A092529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626269" y="777898"/>
            <a:ext cx="10452101" cy="738664"/>
          </a:xfrm>
        </p:spPr>
        <p:txBody>
          <a:bodyPr anchor="ctr">
            <a:spAutoFit/>
          </a:bodyPr>
          <a:lstStyle>
            <a:lvl1pPr>
              <a:tabLst>
                <a:tab pos="2159000" algn="l"/>
              </a:tabLst>
              <a:defRPr sz="48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27063" y="2006903"/>
            <a:ext cx="10451307" cy="307777"/>
          </a:xfrm>
        </p:spPr>
        <p:txBody>
          <a:bodyPr anchor="ctr">
            <a:spAutoFit/>
          </a:bodyPr>
          <a:lstStyle>
            <a:lvl1pPr algn="ctr">
              <a:defRPr sz="2000" b="1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627063" y="2477134"/>
            <a:ext cx="10451307" cy="3550604"/>
          </a:xfrm>
        </p:spPr>
        <p:txBody>
          <a:bodyPr rtlCol="0" anchor="ctr">
            <a:normAutofit/>
          </a:bodyPr>
          <a:lstStyle>
            <a:lvl1pPr algn="ctr">
              <a:defRPr sz="1800">
                <a:solidFill>
                  <a:srgbClr val="FF0F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400" smtClean="0">
                <a:solidFill>
                  <a:srgbClr val="60BFCE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79F9DE4-38E4-4955-8930-7BA80C292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(Avocad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 userDrawn="1"/>
        </p:nvSpPr>
        <p:spPr>
          <a:xfrm>
            <a:off x="10185400" y="5956300"/>
            <a:ext cx="1519238" cy="6270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5192713"/>
            <a:ext cx="10452100" cy="92710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620713" y="1881319"/>
            <a:ext cx="10457657" cy="1293681"/>
          </a:xfrm>
        </p:spPr>
        <p:txBody>
          <a:bodyPr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063" y="3543300"/>
            <a:ext cx="10452100" cy="685800"/>
          </a:xfrm>
        </p:spPr>
        <p:txBody>
          <a:bodyPr anchor="t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_Charts: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626269" y="777898"/>
            <a:ext cx="10452101" cy="738664"/>
          </a:xfrm>
        </p:spPr>
        <p:txBody>
          <a:bodyPr anchor="ctr">
            <a:spAutoFit/>
          </a:bodyPr>
          <a:lstStyle>
            <a:lvl1pPr>
              <a:tabLst>
                <a:tab pos="2159000" algn="l"/>
              </a:tabLst>
              <a:defRPr sz="48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20713" y="1871761"/>
            <a:ext cx="5086128" cy="307777"/>
          </a:xfrm>
        </p:spPr>
        <p:txBody>
          <a:bodyPr anchor="ctr">
            <a:spAutoFit/>
          </a:bodyPr>
          <a:lstStyle>
            <a:lvl1pPr algn="ctr">
              <a:defRPr sz="2000" b="1">
                <a:solidFill>
                  <a:srgbClr val="003170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627064" y="2314575"/>
            <a:ext cx="5081239" cy="3349625"/>
          </a:xfrm>
        </p:spPr>
        <p:txBody>
          <a:bodyPr rtlCol="0" anchor="ctr">
            <a:normAutofit/>
          </a:bodyPr>
          <a:lstStyle>
            <a:lvl1pPr algn="ctr">
              <a:defRPr sz="18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990780" y="1871761"/>
            <a:ext cx="5086128" cy="307777"/>
          </a:xfrm>
        </p:spPr>
        <p:txBody>
          <a:bodyPr anchor="ctr">
            <a:spAutoFit/>
          </a:bodyPr>
          <a:lstStyle>
            <a:lvl1pPr algn="ctr">
              <a:defRPr sz="2000" b="1">
                <a:solidFill>
                  <a:srgbClr val="003170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5997131" y="2314575"/>
            <a:ext cx="5081239" cy="3349625"/>
          </a:xfrm>
        </p:spPr>
        <p:txBody>
          <a:bodyPr rtlCol="0" anchor="ctr">
            <a:normAutofit/>
          </a:bodyPr>
          <a:lstStyle>
            <a:lvl1pPr algn="ctr">
              <a:defRPr sz="18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6269" y="5786561"/>
            <a:ext cx="5082034" cy="249114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000" baseline="0">
                <a:solidFill>
                  <a:srgbClr val="003170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5997131" y="5786561"/>
            <a:ext cx="5082034" cy="249114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2000" baseline="0">
                <a:solidFill>
                  <a:srgbClr val="003170"/>
                </a:solidFill>
                <a:latin typeface="Arial"/>
                <a:cs typeface="Arial"/>
              </a:defRPr>
            </a:lvl1pPr>
            <a:lvl2pPr>
              <a:defRPr sz="1800">
                <a:latin typeface="Helvetica"/>
                <a:cs typeface="Helvetica"/>
              </a:defRPr>
            </a:lvl2pPr>
            <a:lvl3pPr>
              <a:defRPr sz="1600">
                <a:latin typeface="Helvetica"/>
                <a:cs typeface="Helvetica"/>
              </a:defRPr>
            </a:lvl3pPr>
            <a:lvl4pPr>
              <a:defRPr sz="1400">
                <a:latin typeface="Helvetica"/>
                <a:cs typeface="Helvetica"/>
              </a:defRPr>
            </a:lvl4pPr>
            <a:lvl5pPr>
              <a:defRPr sz="140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400" smtClean="0">
                <a:solidFill>
                  <a:srgbClr val="60BFCE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9C9B8B3-13A3-4643-8659-4F4EA0A97A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 userDrawn="1"/>
        </p:nvSpPr>
        <p:spPr>
          <a:xfrm>
            <a:off x="10429875" y="6035675"/>
            <a:ext cx="1274763" cy="5476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Wellcome Logo+strap.png"/>
          <p:cNvPicPr>
            <a:picLocks noChangeAspect="1"/>
          </p:cNvPicPr>
          <p:nvPr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5070475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269" y="2346391"/>
            <a:ext cx="10452101" cy="1890581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1704638" cy="6583363"/>
          </a:xfrm>
          <a:noFill/>
        </p:spPr>
        <p:txBody>
          <a:bodyPr tIns="1620000" rtlCol="0" anchor="t">
            <a:normAutofit/>
          </a:bodyPr>
          <a:lstStyle>
            <a:lvl1pPr algn="ctr">
              <a:defRPr sz="2800" baseline="0">
                <a:solidFill>
                  <a:srgbClr val="FFEB0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4673600"/>
            <a:ext cx="10452100" cy="1362075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(Amber Ale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 userDrawn="1"/>
        </p:nvSpPr>
        <p:spPr>
          <a:xfrm>
            <a:off x="10185400" y="5956300"/>
            <a:ext cx="1519238" cy="6270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5192713"/>
            <a:ext cx="10452100" cy="92710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620713" y="1881319"/>
            <a:ext cx="10457657" cy="1293681"/>
          </a:xfrm>
        </p:spPr>
        <p:txBody>
          <a:bodyPr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063" y="3543300"/>
            <a:ext cx="10452100" cy="685800"/>
          </a:xfrm>
        </p:spPr>
        <p:txBody>
          <a:bodyPr anchor="t"/>
          <a:lstStyle>
            <a:lvl1pPr>
              <a:defRPr>
                <a:solidFill>
                  <a:srgbClr val="F07E0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(Runny Yol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 userDrawn="1"/>
        </p:nvSpPr>
        <p:spPr>
          <a:xfrm>
            <a:off x="10185400" y="5956300"/>
            <a:ext cx="1519238" cy="6270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 descr="Wellcome Logo+strap.png"/>
          <p:cNvPicPr>
            <a:picLocks noChangeAspect="1"/>
          </p:cNvPicPr>
          <p:nvPr userDrawn="1"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5192713"/>
            <a:ext cx="10452100" cy="92710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620713" y="1881319"/>
            <a:ext cx="10457657" cy="1293681"/>
          </a:xfrm>
        </p:spPr>
        <p:txBody>
          <a:bodyPr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063" y="3543300"/>
            <a:ext cx="10452100" cy="685800"/>
          </a:xfrm>
        </p:spPr>
        <p:txBody>
          <a:bodyPr anchor="t"/>
          <a:lstStyle>
            <a:lvl1pPr>
              <a:defRPr>
                <a:solidFill>
                  <a:srgbClr val="FEC2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(Rare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 userDrawn="1"/>
        </p:nvSpPr>
        <p:spPr>
          <a:xfrm>
            <a:off x="10185400" y="5956300"/>
            <a:ext cx="1519238" cy="6270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 descr="Wellcome Logo+strap.png"/>
          <p:cNvPicPr>
            <a:picLocks noChangeAspect="1"/>
          </p:cNvPicPr>
          <p:nvPr userDrawn="1"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20713" y="0"/>
            <a:ext cx="15652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620713" y="5192713"/>
            <a:ext cx="10452100" cy="92710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620713" y="1881319"/>
            <a:ext cx="10457657" cy="1293681"/>
          </a:xfrm>
        </p:spPr>
        <p:txBody>
          <a:bodyPr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063" y="3543300"/>
            <a:ext cx="10452100" cy="685800"/>
          </a:xfrm>
        </p:spPr>
        <p:txBody>
          <a:bodyPr anchor="t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5BE8-32AD-4EE9-AE4B-4B93BA1A3E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626269" y="649549"/>
            <a:ext cx="10452101" cy="1096963"/>
          </a:xfrm>
        </p:spPr>
        <p:txBody>
          <a:bodyPr anchor="ctr">
            <a:normAutofit/>
          </a:bodyPr>
          <a:lstStyle>
            <a:lvl1pPr>
              <a:defRPr sz="6000" baseline="0">
                <a:solidFill>
                  <a:srgbClr val="60B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626267" y="2121777"/>
            <a:ext cx="10452103" cy="3913898"/>
          </a:xfrm>
        </p:spPr>
        <p:txBody>
          <a:bodyPr anchor="t">
            <a:noAutofit/>
          </a:bodyPr>
          <a:lstStyle>
            <a:lvl1pPr marL="0" indent="0">
              <a:spcBef>
                <a:spcPts val="800"/>
              </a:spcBef>
              <a:buFont typeface="Arial"/>
              <a:buNone/>
              <a:defRPr sz="2400">
                <a:solidFill>
                  <a:schemeClr val="tx1"/>
                </a:solidFill>
              </a:defRPr>
            </a:lvl1pPr>
            <a:lvl2pPr marL="742950" indent="-285750">
              <a:spcBef>
                <a:spcPts val="8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228600">
              <a:spcBef>
                <a:spcPts val="8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ts val="8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4pPr>
            <a:lvl5pPr marL="2057400" indent="-228600">
              <a:spcBef>
                <a:spcPts val="800"/>
              </a:spcBef>
              <a:buFont typeface="Arial"/>
              <a:buChar char="•"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A7EF9-2FF4-4BF0-BD9D-C9BCD0A2F9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break (Bora Bora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222038" y="6105525"/>
            <a:ext cx="495300" cy="495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itle Placeholder 9"/>
          <p:cNvSpPr>
            <a:spLocks noGrp="1"/>
          </p:cNvSpPr>
          <p:nvPr>
            <p:ph type="title"/>
          </p:nvPr>
        </p:nvSpPr>
        <p:spPr>
          <a:xfrm>
            <a:off x="626269" y="622301"/>
            <a:ext cx="10452101" cy="493236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 sz="7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400" smtClean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89ACE45-F572-48A8-8172-BDB429EC2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9"/>
          <p:cNvSpPr>
            <a:spLocks noGrp="1"/>
          </p:cNvSpPr>
          <p:nvPr>
            <p:ph type="title"/>
          </p:nvPr>
        </p:nvSpPr>
        <p:spPr bwMode="auto">
          <a:xfrm>
            <a:off x="627063" y="1741488"/>
            <a:ext cx="104521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Short, active title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27063" y="2838450"/>
            <a:ext cx="104521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Slightly more detailed subtitle</a:t>
            </a:r>
            <a:endParaRPr lang="en-US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3">
            <a:duotone>
              <a:prstClr val="black"/>
              <a:srgbClr val="009BB2">
                <a:tint val="45000"/>
                <a:satMod val="400000"/>
              </a:srgbClr>
            </a:duotone>
            <a:lum bright="-20000" contrast="-20000"/>
          </a:blip>
          <a:stretch>
            <a:fillRect/>
          </a:stretch>
        </p:blipFill>
        <p:spPr>
          <a:xfrm>
            <a:off x="11222038" y="6105526"/>
            <a:ext cx="495300" cy="495300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10726738" y="6164263"/>
            <a:ext cx="4953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60BFCE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7555487E-ED24-473D-910C-7DF9478B07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57" r:id="rId7"/>
    <p:sldLayoutId id="2147483756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55" r:id="rId15"/>
    <p:sldLayoutId id="2147483770" r:id="rId16"/>
    <p:sldLayoutId id="2147483771" r:id="rId17"/>
    <p:sldLayoutId id="2147483772" r:id="rId18"/>
    <p:sldLayoutId id="2147483773" r:id="rId19"/>
    <p:sldLayoutId id="2147483774" r:id="rId20"/>
    <p:sldLayoutId id="2147483775" r:id="rId21"/>
    <p:sldLayoutId id="2147483754" r:id="rId22"/>
    <p:sldLayoutId id="2147483753" r:id="rId23"/>
    <p:sldLayoutId id="2147483752" r:id="rId24"/>
    <p:sldLayoutId id="2147483776" r:id="rId25"/>
    <p:sldLayoutId id="2147483751" r:id="rId26"/>
    <p:sldLayoutId id="2147483777" r:id="rId27"/>
    <p:sldLayoutId id="2147483778" r:id="rId28"/>
    <p:sldLayoutId id="2147483779" r:id="rId29"/>
    <p:sldLayoutId id="2147483780" r:id="rId30"/>
    <p:sldLayoutId id="2147483781" r:id="rId31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lang="en-GB" sz="6200" kern="1200" dirty="0">
          <a:solidFill>
            <a:schemeClr val="accent1"/>
          </a:solidFill>
          <a:latin typeface="+mj-lt"/>
          <a:ea typeface="Wellcome Bold"/>
          <a:cs typeface="Wellcome Bold"/>
        </a:defRPr>
      </a:lvl1pPr>
      <a:lvl2pPr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2pPr>
      <a:lvl3pPr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3pPr>
      <a:lvl4pPr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4pPr>
      <a:lvl5pPr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6200">
          <a:solidFill>
            <a:schemeClr val="accent1"/>
          </a:solidFill>
          <a:latin typeface="Wellcome"/>
          <a:ea typeface="Wellcome Bold"/>
          <a:cs typeface="Wellcome Bold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Arial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Arial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Arial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.Kiley@wellcome.ac.uk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6084/m9.figshare.688734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pub/agreements/" TargetMode="External"/><Relationship Id="rId2" Type="http://schemas.openxmlformats.org/officeDocument/2006/relationships/hyperlink" Target="https://doaj.org/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jisc-collections.ac.uk/Transformative-OA-Reqs/" TargetMode="External"/><Relationship Id="rId4" Type="http://schemas.openxmlformats.org/officeDocument/2006/relationships/hyperlink" Target="https://royalsociety.org/~/media/journals/author/Royal-Society-Licence-to-Publish-12102018.pdf?la=en-G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come.ac.uk/what-we-do/our-work/open-research#request-for-proposa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0713" y="4541838"/>
            <a:ext cx="10452100" cy="9271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dirty="0"/>
              <a:t>Robert Kiley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dirty="0"/>
              <a:t>Head, Open Research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dirty="0"/>
              <a:t>E: </a:t>
            </a:r>
            <a:r>
              <a:rPr lang="en-GB" dirty="0">
                <a:hlinkClick r:id="rId2"/>
              </a:rPr>
              <a:t>r.Kiley@wellcome.ac.uk</a:t>
            </a:r>
            <a:r>
              <a:rPr lang="en-GB" dirty="0"/>
              <a:t>; @</a:t>
            </a:r>
            <a:r>
              <a:rPr lang="en-GB" dirty="0" err="1"/>
              <a:t>robertkiley</a:t>
            </a:r>
            <a:r>
              <a:rPr lang="en-GB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0713" y="1881188"/>
            <a:ext cx="10458450" cy="12938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dirty="0">
                <a:ea typeface="+mj-ea"/>
              </a:rPr>
              <a:t>Plan S: the Wellcome way</a:t>
            </a:r>
          </a:p>
        </p:txBody>
      </p:sp>
      <p:sp>
        <p:nvSpPr>
          <p:cNvPr id="35843" name="TextBox 1"/>
          <p:cNvSpPr txBox="1">
            <a:spLocks noChangeArrowheads="1"/>
          </p:cNvSpPr>
          <p:nvPr/>
        </p:nvSpPr>
        <p:spPr bwMode="auto">
          <a:xfrm>
            <a:off x="620713" y="3419475"/>
            <a:ext cx="104521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OpenAire National Workshop, 10</a:t>
            </a:r>
            <a:r>
              <a:rPr lang="en-GB" sz="3200" baseline="30000">
                <a:solidFill>
                  <a:schemeClr val="bg1"/>
                </a:solidFill>
              </a:rPr>
              <a:t>th</a:t>
            </a:r>
            <a:r>
              <a:rPr lang="en-GB" sz="3200">
                <a:solidFill>
                  <a:schemeClr val="bg1"/>
                </a:solidFill>
              </a:rPr>
              <a:t> December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88"/>
          <p:cNvSpPr>
            <a:spLocks noGrp="1"/>
          </p:cNvSpPr>
          <p:nvPr>
            <p:ph type="title"/>
          </p:nvPr>
        </p:nvSpPr>
        <p:spPr>
          <a:xfrm>
            <a:off x="234950" y="311150"/>
            <a:ext cx="11306175" cy="936625"/>
          </a:xfrm>
        </p:spPr>
        <p:txBody>
          <a:bodyPr/>
          <a:lstStyle/>
          <a:p>
            <a:pPr>
              <a:buSzPct val="25000"/>
            </a:pPr>
            <a:r>
              <a:rPr sz="4800" smtClean="0">
                <a:solidFill>
                  <a:srgbClr val="F07E0A"/>
                </a:solidFill>
              </a:rPr>
              <a:t>Questions</a:t>
            </a:r>
            <a:endParaRPr sz="4800" b="1" smtClean="0">
              <a:solidFill>
                <a:srgbClr val="F07E0A"/>
              </a:solidFill>
              <a:sym typeface="Arial" charset="0"/>
            </a:endParaRPr>
          </a:p>
        </p:txBody>
      </p:sp>
      <p:sp>
        <p:nvSpPr>
          <p:cNvPr id="51202" name="Shape 189"/>
          <p:cNvSpPr>
            <a:spLocks noGrp="1"/>
          </p:cNvSpPr>
          <p:nvPr>
            <p:ph type="body" idx="4294967295"/>
          </p:nvPr>
        </p:nvSpPr>
        <p:spPr>
          <a:xfrm>
            <a:off x="234950" y="1419225"/>
            <a:ext cx="6913563" cy="4537075"/>
          </a:xfrm>
        </p:spPr>
        <p:txBody>
          <a:bodyPr anchor="t"/>
          <a:lstStyle/>
          <a:p>
            <a:pPr marL="358775" indent="-3587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51203" name="Shape 190"/>
          <p:cNvSpPr>
            <a:spLocks noGrp="1"/>
          </p:cNvSpPr>
          <p:nvPr>
            <p:ph type="sldNum" sz="quarter" idx="18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25" tIns="45700" rIns="91425" bIns="4570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25000"/>
            </a:pPr>
            <a:fld id="{0398FDF6-A65A-4F22-AA02-7456EC29A1C0}" type="slidenum">
              <a:rPr lang="en-GB">
                <a:latin typeface="Arial" charset="0"/>
                <a:cs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25000"/>
              </a:pPr>
              <a:t>10</a:t>
            </a:fld>
            <a:endParaRPr lang="en-GB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5120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6588" y="2355850"/>
            <a:ext cx="3570287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4"/>
          <p:cNvSpPr>
            <a:spLocks noGrp="1"/>
          </p:cNvSpPr>
          <p:nvPr>
            <p:ph type="title"/>
          </p:nvPr>
        </p:nvSpPr>
        <p:spPr>
          <a:xfrm>
            <a:off x="239713" y="30163"/>
            <a:ext cx="10452100" cy="1096962"/>
          </a:xfrm>
        </p:spPr>
        <p:txBody>
          <a:bodyPr/>
          <a:lstStyle/>
          <a:p>
            <a:r>
              <a:rPr sz="3600" smtClean="0">
                <a:solidFill>
                  <a:srgbClr val="F07E0A"/>
                </a:solidFill>
              </a:rPr>
              <a:t>Context</a:t>
            </a:r>
            <a:endParaRPr sz="3600" smtClean="0"/>
          </a:p>
        </p:txBody>
      </p:sp>
      <p:sp>
        <p:nvSpPr>
          <p:cNvPr id="36866" name="Content Placeholder 5"/>
          <p:cNvSpPr>
            <a:spLocks noGrp="1"/>
          </p:cNvSpPr>
          <p:nvPr>
            <p:ph sz="quarter" idx="13"/>
          </p:nvPr>
        </p:nvSpPr>
        <p:spPr>
          <a:xfrm>
            <a:off x="239713" y="1230313"/>
            <a:ext cx="6073775" cy="4918075"/>
          </a:xfrm>
        </p:spPr>
        <p:txBody>
          <a:bodyPr/>
          <a:lstStyle/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sz="2800" b="1" smtClean="0">
                <a:latin typeface="Arial" charset="0"/>
                <a:cs typeface="Arial" charset="0"/>
              </a:rPr>
              <a:t>Wellcome success framework</a:t>
            </a:r>
            <a:br>
              <a:rPr lang="en-GB" sz="2800" b="1" smtClean="0">
                <a:latin typeface="Arial" charset="0"/>
                <a:cs typeface="Arial" charset="0"/>
              </a:rPr>
            </a:br>
            <a:endParaRPr lang="en-GB" sz="2800" b="1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sz="2800" b="1" smtClean="0">
                <a:latin typeface="Arial" charset="0"/>
                <a:cs typeface="Arial" charset="0"/>
              </a:rPr>
              <a:t>Changing scholarly communications landscape</a:t>
            </a:r>
            <a:br>
              <a:rPr lang="en-GB" sz="2800" b="1" smtClean="0">
                <a:latin typeface="Arial" charset="0"/>
                <a:cs typeface="Arial" charset="0"/>
              </a:rPr>
            </a:br>
            <a:endParaRPr lang="en-GB" sz="2800" b="1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sz="2800" b="1" smtClean="0">
                <a:latin typeface="Arial" charset="0"/>
                <a:cs typeface="Arial" charset="0"/>
              </a:rPr>
              <a:t>Increasing cost of delivering OA</a:t>
            </a: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en-GB" b="1" smtClean="0">
              <a:latin typeface="Arial" charset="0"/>
              <a:cs typeface="Arial" charset="0"/>
            </a:endParaRPr>
          </a:p>
        </p:txBody>
      </p:sp>
      <p:pic>
        <p:nvPicPr>
          <p:cNvPr id="3686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6038" y="619125"/>
            <a:ext cx="4608512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6313488" y="5326063"/>
            <a:ext cx="56657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Helvetica" pitchFamily="34" charset="0"/>
                <a:cs typeface="Helvetica" pitchFamily="34" charset="0"/>
              </a:rPr>
              <a:t>Knowledge and discoveries are </a:t>
            </a:r>
            <a:r>
              <a:rPr lang="en-US" sz="2000" b="1" i="1">
                <a:solidFill>
                  <a:srgbClr val="009BB2"/>
                </a:solidFill>
                <a:latin typeface="Helvetica" pitchFamily="34" charset="0"/>
                <a:cs typeface="Helvetica" pitchFamily="34" charset="0"/>
              </a:rPr>
              <a:t>shared, accessed </a:t>
            </a:r>
            <a:r>
              <a:rPr lang="en-US" sz="2000" b="1" i="1">
                <a:latin typeface="Helvetica" pitchFamily="34" charset="0"/>
                <a:cs typeface="Helvetica" pitchFamily="34" charset="0"/>
              </a:rPr>
              <a:t>and used in a manner that maximises health benefit.</a:t>
            </a:r>
          </a:p>
        </p:txBody>
      </p:sp>
      <p:sp>
        <p:nvSpPr>
          <p:cNvPr id="8" name="Oval 7">
            <a:extLst>
              <a:ext uri="{FF2B5EF4-FFF2-40B4-BE49-F238E27FC236}"/>
            </a:extLst>
          </p:cNvPr>
          <p:cNvSpPr/>
          <p:nvPr/>
        </p:nvSpPr>
        <p:spPr>
          <a:xfrm>
            <a:off x="8547100" y="749300"/>
            <a:ext cx="1368425" cy="1368425"/>
          </a:xfrm>
          <a:prstGeom prst="ellipse">
            <a:avLst/>
          </a:prstGeom>
          <a:noFill/>
          <a:ln w="76200">
            <a:solidFill>
              <a:srgbClr val="002E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4"/>
          <p:cNvSpPr>
            <a:spLocks noGrp="1"/>
          </p:cNvSpPr>
          <p:nvPr>
            <p:ph type="title"/>
          </p:nvPr>
        </p:nvSpPr>
        <p:spPr>
          <a:xfrm>
            <a:off x="206375" y="322263"/>
            <a:ext cx="11395075" cy="1096962"/>
          </a:xfrm>
        </p:spPr>
        <p:txBody>
          <a:bodyPr/>
          <a:lstStyle/>
          <a:p>
            <a:r>
              <a:rPr sz="4400" smtClean="0">
                <a:solidFill>
                  <a:srgbClr val="F07E0A"/>
                </a:solidFill>
              </a:rPr>
              <a:t>Objectives of OA policy review</a:t>
            </a:r>
            <a:endParaRPr sz="44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1788" y="1562100"/>
          <a:ext cx="11133137" cy="4754563"/>
        </p:xfrm>
        <a:graphic>
          <a:graphicData uri="http://schemas.openxmlformats.org/drawingml/2006/table">
            <a:tbl>
              <a:tblPr/>
              <a:tblGrid>
                <a:gridCol w="1673225"/>
                <a:gridCol w="94599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policy should enable 100% of Wellcome-funded research publications to be made open access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policy should seek to ensure the costs associated with the delivery of policy remain at a level acceptable to Wellcome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policy should support a move to universal OA, where all research literature (regardless of funder) is OA.</a:t>
                      </a:r>
                      <a:b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policy should be clear, unambiguous and as straight forward as possible to comply with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893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3" y="1558925"/>
            <a:ext cx="565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563" y="2757488"/>
            <a:ext cx="582612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3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950" y="4006850"/>
            <a:ext cx="90487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4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5186363"/>
            <a:ext cx="695325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4"/>
          <p:cNvSpPr>
            <a:spLocks noGrp="1"/>
          </p:cNvSpPr>
          <p:nvPr>
            <p:ph type="title"/>
          </p:nvPr>
        </p:nvSpPr>
        <p:spPr>
          <a:xfrm>
            <a:off x="239713" y="30163"/>
            <a:ext cx="10452100" cy="1096962"/>
          </a:xfrm>
        </p:spPr>
        <p:txBody>
          <a:bodyPr/>
          <a:lstStyle/>
          <a:p>
            <a:r>
              <a:rPr sz="3600" smtClean="0">
                <a:solidFill>
                  <a:srgbClr val="F07E0A"/>
                </a:solidFill>
              </a:rPr>
              <a:t>Stakeholder consultation</a:t>
            </a:r>
            <a:endParaRPr sz="3600" smtClean="0"/>
          </a:p>
        </p:txBody>
      </p:sp>
      <p:sp>
        <p:nvSpPr>
          <p:cNvPr id="39938" name="Content Placeholder 5"/>
          <p:cNvSpPr>
            <a:spLocks noGrp="1"/>
          </p:cNvSpPr>
          <p:nvPr>
            <p:ph sz="quarter" idx="13"/>
          </p:nvPr>
        </p:nvSpPr>
        <p:spPr>
          <a:xfrm>
            <a:off x="239713" y="1268413"/>
            <a:ext cx="6892925" cy="4918075"/>
          </a:xfrm>
        </p:spPr>
        <p:txBody>
          <a:bodyPr/>
          <a:lstStyle/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smtClean="0">
                <a:latin typeface="Arial" charset="0"/>
                <a:cs typeface="Arial" charset="0"/>
              </a:rPr>
              <a:t>Policy informed by significant stakeholder consultation </a:t>
            </a:r>
            <a:br>
              <a:rPr lang="en-GB" b="1" smtClean="0">
                <a:latin typeface="Arial" charset="0"/>
                <a:cs typeface="Arial" charset="0"/>
              </a:rPr>
            </a:br>
            <a:r>
              <a:rPr lang="en-GB" sz="1600" b="1" smtClean="0">
                <a:latin typeface="Arial" charset="0"/>
                <a:cs typeface="Arial" charset="0"/>
              </a:rPr>
              <a:t>[Data available on </a:t>
            </a:r>
            <a:r>
              <a:rPr lang="en-GB" sz="1600" b="1" smtClean="0">
                <a:latin typeface="Arial" charset="0"/>
                <a:cs typeface="Arial" charset="0"/>
                <a:hlinkClick r:id="rId3"/>
              </a:rPr>
              <a:t>Figshare</a:t>
            </a:r>
            <a:r>
              <a:rPr lang="en-GB" sz="1600" b="1" smtClean="0">
                <a:latin typeface="Arial" charset="0"/>
                <a:cs typeface="Arial" charset="0"/>
              </a:rPr>
              <a:t>]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endParaRPr lang="en-GB" sz="2800" b="1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smtClean="0">
                <a:latin typeface="Arial" charset="0"/>
                <a:cs typeface="Arial" charset="0"/>
              </a:rPr>
              <a:t>Key takeaway from our researchers –align funder policies</a:t>
            </a:r>
            <a:br>
              <a:rPr lang="en-GB" b="1" smtClean="0">
                <a:latin typeface="Arial" charset="0"/>
                <a:cs typeface="Arial" charset="0"/>
              </a:rPr>
            </a:br>
            <a:endParaRPr lang="en-GB" b="1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smtClean="0">
                <a:latin typeface="Arial" charset="0"/>
                <a:cs typeface="Arial" charset="0"/>
              </a:rPr>
              <a:t>We decided the final policy – based on how it would help us deliver on our mission</a:t>
            </a: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en-GB" b="1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en-GB" b="1" smtClean="0">
              <a:latin typeface="Arial" charset="0"/>
              <a:cs typeface="Arial" charset="0"/>
            </a:endParaRPr>
          </a:p>
        </p:txBody>
      </p:sp>
      <p:pic>
        <p:nvPicPr>
          <p:cNvPr id="39939" name="Picture 2" descr="Interview, Job, Icon, Job Interview, Conversat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0125" y="868363"/>
            <a:ext cx="4175125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4"/>
          <p:cNvSpPr>
            <a:spLocks noGrp="1"/>
          </p:cNvSpPr>
          <p:nvPr>
            <p:ph type="title"/>
          </p:nvPr>
        </p:nvSpPr>
        <p:spPr>
          <a:xfrm>
            <a:off x="239713" y="30163"/>
            <a:ext cx="11144250" cy="1096962"/>
          </a:xfrm>
        </p:spPr>
        <p:txBody>
          <a:bodyPr/>
          <a:lstStyle/>
          <a:p>
            <a:r>
              <a:rPr sz="3600" smtClean="0">
                <a:solidFill>
                  <a:srgbClr val="F07E0A"/>
                </a:solidFill>
              </a:rPr>
              <a:t>Policy summary</a:t>
            </a:r>
            <a:endParaRPr sz="3600" smtClean="0"/>
          </a:p>
        </p:txBody>
      </p:sp>
      <p:sp>
        <p:nvSpPr>
          <p:cNvPr id="41986" name="Content Placeholder 5"/>
          <p:cNvSpPr>
            <a:spLocks noGrp="1"/>
          </p:cNvSpPr>
          <p:nvPr>
            <p:ph sz="quarter" idx="13"/>
          </p:nvPr>
        </p:nvSpPr>
        <p:spPr>
          <a:xfrm>
            <a:off x="239713" y="1127125"/>
            <a:ext cx="11229975" cy="4918075"/>
          </a:xfrm>
        </p:spPr>
        <p:txBody>
          <a:bodyPr/>
          <a:lstStyle/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en-GB" b="1" smtClean="0">
                <a:latin typeface="Arial" charset="0"/>
                <a:cs typeface="Arial" charset="0"/>
              </a:rPr>
              <a:t>Require immediate open access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r>
              <a:rPr lang="en-GB" sz="1800" i="1" smtClean="0">
                <a:latin typeface="Arial" charset="0"/>
                <a:cs typeface="Arial" charset="0"/>
              </a:rPr>
              <a:t>Previously we allowed a 6-month embargo</a:t>
            </a:r>
            <a:br>
              <a:rPr lang="en-GB" sz="1800" i="1" smtClean="0">
                <a:latin typeface="Arial" charset="0"/>
                <a:cs typeface="Arial" charset="0"/>
              </a:rPr>
            </a:br>
            <a:endParaRPr lang="en-GB" sz="1800" b="1" i="1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en-GB" b="1" smtClean="0">
                <a:latin typeface="Arial" charset="0"/>
                <a:cs typeface="Arial" charset="0"/>
              </a:rPr>
              <a:t>All articles must be published under a CCBY licence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r>
              <a:rPr lang="en-GB" sz="1800" i="1" smtClean="0">
                <a:latin typeface="Arial" charset="0"/>
                <a:cs typeface="Arial" charset="0"/>
              </a:rPr>
              <a:t>Previously the CCBY only applied to Version of Record articles</a:t>
            </a:r>
            <a:br>
              <a:rPr lang="en-GB" sz="1800" i="1" smtClean="0">
                <a:latin typeface="Arial" charset="0"/>
                <a:cs typeface="Arial" charset="0"/>
              </a:rPr>
            </a:br>
            <a:endParaRPr lang="en-GB" sz="1800" i="1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en-GB" b="1" smtClean="0">
                <a:latin typeface="Arial" charset="0"/>
                <a:cs typeface="Arial" charset="0"/>
              </a:rPr>
              <a:t>Fund publication costs - for fully open access journals &amp; platforms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r>
              <a:rPr lang="en-GB" sz="1800" i="1" smtClean="0">
                <a:latin typeface="Arial" charset="0"/>
                <a:cs typeface="Arial" charset="0"/>
              </a:rPr>
              <a:t>Previously supported/funded hybrid OA; 2 year “sunset clause” for publishers that provide transformative agreements</a:t>
            </a:r>
            <a:br>
              <a:rPr lang="en-GB" sz="1800" i="1" smtClean="0">
                <a:latin typeface="Arial" charset="0"/>
                <a:cs typeface="Arial" charset="0"/>
              </a:rPr>
            </a:br>
            <a:endParaRPr lang="en-GB" sz="1800" b="1" i="1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en-GB" b="1" smtClean="0">
                <a:latin typeface="Arial" charset="0"/>
                <a:cs typeface="Arial" charset="0"/>
              </a:rPr>
              <a:t>Mandating pre-printing for public health emergencies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r>
              <a:rPr lang="en-GB" sz="1800" i="1" smtClean="0">
                <a:latin typeface="Arial" charset="0"/>
                <a:cs typeface="Arial" charset="0"/>
              </a:rPr>
              <a:t>New requirement</a:t>
            </a:r>
            <a:br>
              <a:rPr lang="en-GB" sz="1800" i="1" smtClean="0">
                <a:latin typeface="Arial" charset="0"/>
                <a:cs typeface="Arial" charset="0"/>
              </a:rPr>
            </a:br>
            <a:endParaRPr lang="en-GB" sz="1800" b="1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r>
              <a:rPr lang="en-GB" b="1" smtClean="0">
                <a:latin typeface="Arial" charset="0"/>
                <a:cs typeface="Arial" charset="0"/>
              </a:rPr>
              <a:t>Institutions in receipt of our funding to adhere to DORA principles</a:t>
            </a:r>
            <a:r>
              <a:rPr lang="en-GB" sz="2800" b="1" smtClean="0">
                <a:latin typeface="Arial" charset="0"/>
                <a:cs typeface="Arial" charset="0"/>
              </a:rPr>
              <a:t/>
            </a:r>
            <a:br>
              <a:rPr lang="en-GB" sz="2800" b="1" smtClean="0">
                <a:latin typeface="Arial" charset="0"/>
                <a:cs typeface="Arial" charset="0"/>
              </a:rPr>
            </a:br>
            <a:r>
              <a:rPr lang="en-GB" sz="1800" i="1" smtClean="0">
                <a:latin typeface="Arial" charset="0"/>
                <a:cs typeface="Arial" charset="0"/>
              </a:rPr>
              <a:t>New requirement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endParaRPr lang="en-GB" sz="2800" b="1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Arial" charset="0"/>
              <a:buAutoNum type="arabicPeriod"/>
            </a:pPr>
            <a:endParaRPr lang="en-GB" sz="2800" b="1" smtClean="0">
              <a:latin typeface="Arial" charset="0"/>
              <a:cs typeface="Arial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lang="en-GB" sz="1800" smtClean="0"/>
          </a:p>
        </p:txBody>
      </p:sp>
      <p:pic>
        <p:nvPicPr>
          <p:cNvPr id="41987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96438" y="58738"/>
            <a:ext cx="2108200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4"/>
          <p:cNvSpPr>
            <a:spLocks noGrp="1"/>
          </p:cNvSpPr>
          <p:nvPr>
            <p:ph type="title"/>
          </p:nvPr>
        </p:nvSpPr>
        <p:spPr>
          <a:xfrm>
            <a:off x="228600" y="31750"/>
            <a:ext cx="11236325" cy="1096963"/>
          </a:xfrm>
        </p:spPr>
        <p:txBody>
          <a:bodyPr/>
          <a:lstStyle/>
          <a:p>
            <a:r>
              <a:rPr sz="3600" smtClean="0">
                <a:solidFill>
                  <a:srgbClr val="F07E0A"/>
                </a:solidFill>
              </a:rPr>
              <a:t>Other elements of the policy (in brief)</a:t>
            </a:r>
            <a:endParaRPr sz="3600" smtClean="0"/>
          </a:p>
        </p:txBody>
      </p:sp>
      <p:sp>
        <p:nvSpPr>
          <p:cNvPr id="44034" name="Content Placeholder 5"/>
          <p:cNvSpPr>
            <a:spLocks noGrp="1"/>
          </p:cNvSpPr>
          <p:nvPr>
            <p:ph sz="quarter" idx="13"/>
          </p:nvPr>
        </p:nvSpPr>
        <p:spPr>
          <a:xfrm>
            <a:off x="477838" y="1128713"/>
            <a:ext cx="7065962" cy="391477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en-GB" smtClean="0">
                <a:latin typeface="Arial" charset="0"/>
                <a:cs typeface="Arial" charset="0"/>
              </a:rPr>
              <a:t>Articles must include a statement explaining how others can access the data, software and materials underpinning the research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GB" smtClean="0">
                <a:latin typeface="Arial" charset="0"/>
                <a:cs typeface="Arial" charset="0"/>
              </a:rPr>
              <a:t>Page, colour charges will not be funded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GB" smtClean="0">
                <a:latin typeface="Arial" charset="0"/>
                <a:cs typeface="Arial" charset="0"/>
              </a:rPr>
              <a:t>Monitoing compliance – and applying sanctions for non-compliance – will remain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GB" smtClean="0">
                <a:latin typeface="Arial" charset="0"/>
                <a:cs typeface="Arial" charset="0"/>
              </a:rPr>
              <a:t>No changes to the existing monograph/book chapters policy.  Will keep this under review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GB" smtClean="0">
                <a:latin typeface="Arial" charset="0"/>
                <a:cs typeface="Arial" charset="0"/>
              </a:rPr>
              <a:t>Policy effective 1</a:t>
            </a:r>
            <a:r>
              <a:rPr lang="en-GB" baseline="30000" smtClean="0">
                <a:latin typeface="Arial" charset="0"/>
                <a:cs typeface="Arial" charset="0"/>
              </a:rPr>
              <a:t>st</a:t>
            </a:r>
            <a:r>
              <a:rPr lang="en-GB" smtClean="0">
                <a:latin typeface="Arial" charset="0"/>
                <a:cs typeface="Arial" charset="0"/>
              </a:rPr>
              <a:t> January 2020 </a:t>
            </a:r>
          </a:p>
        </p:txBody>
      </p:sp>
      <p:pic>
        <p:nvPicPr>
          <p:cNvPr id="4403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0713" y="1379538"/>
            <a:ext cx="3265487" cy="397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4"/>
          <p:cNvSpPr>
            <a:spLocks noGrp="1"/>
          </p:cNvSpPr>
          <p:nvPr>
            <p:ph type="title"/>
          </p:nvPr>
        </p:nvSpPr>
        <p:spPr>
          <a:xfrm>
            <a:off x="352425" y="192088"/>
            <a:ext cx="10452100" cy="1096962"/>
          </a:xfrm>
        </p:spPr>
        <p:txBody>
          <a:bodyPr/>
          <a:lstStyle/>
          <a:p>
            <a:r>
              <a:rPr sz="3600" smtClean="0">
                <a:solidFill>
                  <a:srgbClr val="F07E0A"/>
                </a:solidFill>
              </a:rPr>
              <a:t>What does this mean in practice to Wellcome-funded researchers?</a:t>
            </a:r>
            <a:endParaRPr sz="360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27038" y="1536700"/>
            <a:ext cx="10377487" cy="476091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/>
              <a:t>Under this policy Wellcome-funded researchers can publish:</a:t>
            </a:r>
            <a:br>
              <a:rPr lang="en-GB" sz="2800" dirty="0"/>
            </a:br>
            <a:endParaRPr lang="en-GB" sz="28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In any OA journal/platform indexed by </a:t>
            </a:r>
            <a:r>
              <a:rPr lang="en-GB" sz="2000" dirty="0">
                <a:hlinkClick r:id="rId2"/>
              </a:rPr>
              <a:t>DOAJ</a:t>
            </a:r>
            <a:r>
              <a:rPr lang="en-GB" sz="2000" dirty="0"/>
              <a:t> (and which has an </a:t>
            </a:r>
            <a:r>
              <a:rPr lang="en-GB" sz="2000" dirty="0">
                <a:hlinkClick r:id="rId3"/>
              </a:rPr>
              <a:t>Agreement</a:t>
            </a:r>
            <a:r>
              <a:rPr lang="en-GB" sz="2000" dirty="0"/>
              <a:t> to deposit final version articles in PMC)</a:t>
            </a:r>
            <a:br>
              <a:rPr lang="en-GB" sz="2000" dirty="0"/>
            </a:br>
            <a:endParaRPr lang="en-GB" sz="20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In any subscription journal, where the publisher allows researcher to deposit the Author Accepted Manuscript in PMC/EPMC at the time of publication with CCBY licence (e.g. </a:t>
            </a:r>
            <a:r>
              <a:rPr lang="en-GB" sz="2000" dirty="0">
                <a:hlinkClick r:id="rId4"/>
              </a:rPr>
              <a:t>Royal Society</a:t>
            </a:r>
            <a:r>
              <a:rPr lang="en-GB" sz="2000" dirty="0"/>
              <a:t>)</a:t>
            </a:r>
            <a:br>
              <a:rPr lang="en-GB" sz="2000" dirty="0"/>
            </a:br>
            <a:endParaRPr lang="en-GB" sz="20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In any subscription journal where the publisher has negotiated a “</a:t>
            </a:r>
            <a:r>
              <a:rPr lang="en-GB" sz="2000" dirty="0">
                <a:hlinkClick r:id="rId5"/>
              </a:rPr>
              <a:t>transformative OA agreement</a:t>
            </a:r>
            <a:r>
              <a:rPr lang="en-GB" sz="2000" dirty="0"/>
              <a:t>” (as specified by </a:t>
            </a:r>
            <a:r>
              <a:rPr lang="en-GB" sz="2000" dirty="0" err="1"/>
              <a:t>Jisc</a:t>
            </a:r>
            <a:r>
              <a:rPr lang="en-GB" sz="2000" dirty="0"/>
              <a:t> Collections, or equivalent) and the researchers’ host institution has “subscribed” to that deal.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88"/>
          <p:cNvSpPr>
            <a:spLocks noGrp="1"/>
          </p:cNvSpPr>
          <p:nvPr>
            <p:ph type="title"/>
          </p:nvPr>
        </p:nvSpPr>
        <p:spPr>
          <a:xfrm>
            <a:off x="523875" y="195263"/>
            <a:ext cx="10728325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0BFCE"/>
              </a:buClr>
              <a:buSzPct val="25000"/>
            </a:pPr>
            <a:r>
              <a:rPr sz="3600" smtClean="0">
                <a:solidFill>
                  <a:srgbClr val="F07E0A"/>
                </a:solidFill>
              </a:rPr>
              <a:t>Alignment with “Plan S”</a:t>
            </a:r>
            <a:endParaRPr sz="3600" b="1" smtClean="0">
              <a:sym typeface="Arial" charset="0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4294967295"/>
          </p:nvPr>
        </p:nvSpPr>
        <p:spPr>
          <a:xfrm>
            <a:off x="506413" y="1131888"/>
            <a:ext cx="6148387" cy="4716462"/>
          </a:xfrm>
        </p:spPr>
        <p:txBody>
          <a:bodyPr anchor="t">
            <a:noAutofit/>
          </a:bodyPr>
          <a:lstStyle/>
          <a:p>
            <a:pPr marL="361950" indent="-36195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New plan from Science Europe and EC to deliver OA by 2020</a:t>
            </a:r>
          </a:p>
          <a:p>
            <a:pPr marL="361950" indent="-36195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Key principle</a:t>
            </a:r>
          </a:p>
          <a:p>
            <a:pPr marL="711200" indent="-271463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000" i="1" dirty="0"/>
              <a:t>After 1 January 2020 scientific publications on the results from research funded by public grants provided by national and European research councils and funding bodies, must be published in compliant </a:t>
            </a:r>
            <a:r>
              <a:rPr lang="en-GB" sz="2000" b="1" i="1" dirty="0"/>
              <a:t>Open Access Journals </a:t>
            </a:r>
            <a:r>
              <a:rPr lang="en-GB" sz="2000" i="1" dirty="0"/>
              <a:t>or on compliant </a:t>
            </a:r>
            <a:r>
              <a:rPr lang="en-GB" sz="2000" b="1" i="1" dirty="0"/>
              <a:t>Open Access Platforms</a:t>
            </a:r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400" b="1" dirty="0"/>
              <a:t>Now endorsed by 16 funders - including UKRI, EC/ERC, Gates and Wellcome </a:t>
            </a:r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endParaRPr lang="en-GB" sz="2000" dirty="0"/>
          </a:p>
        </p:txBody>
      </p:sp>
      <p:sp>
        <p:nvSpPr>
          <p:cNvPr id="47107" name="Shape 190"/>
          <p:cNvSpPr>
            <a:spLocks noGrp="1"/>
          </p:cNvSpPr>
          <p:nvPr>
            <p:ph type="sldNum" sz="quarter" idx="18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25" tIns="45700" rIns="91425" bIns="4570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25000"/>
            </a:pPr>
            <a:fld id="{B04B5FE4-116F-49FA-AD98-7FE6557632E7}" type="slidenum">
              <a:rPr lang="en-GB">
                <a:latin typeface="Arial" charset="0"/>
                <a:cs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25000"/>
              </a:pPr>
              <a:t>8</a:t>
            </a:fld>
            <a:endParaRPr lang="en-GB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47108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2263" y="987425"/>
            <a:ext cx="48974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72263" y="2003425"/>
            <a:ext cx="47148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588" y="4665663"/>
            <a:ext cx="4848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88"/>
          <p:cNvSpPr>
            <a:spLocks noGrp="1"/>
          </p:cNvSpPr>
          <p:nvPr>
            <p:ph type="title"/>
          </p:nvPr>
        </p:nvSpPr>
        <p:spPr>
          <a:xfrm>
            <a:off x="523875" y="195263"/>
            <a:ext cx="10728325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0BFCE"/>
              </a:buClr>
              <a:buSzPct val="25000"/>
            </a:pPr>
            <a:r>
              <a:rPr sz="3600" smtClean="0">
                <a:solidFill>
                  <a:srgbClr val="F07E0A"/>
                </a:solidFill>
              </a:rPr>
              <a:t>Other supporting activities</a:t>
            </a:r>
            <a:endParaRPr sz="3600" b="1" smtClean="0">
              <a:sym typeface="Arial" charset="0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4294967295"/>
          </p:nvPr>
        </p:nvSpPr>
        <p:spPr>
          <a:xfrm>
            <a:off x="506413" y="1131888"/>
            <a:ext cx="10591800" cy="5032375"/>
          </a:xfrm>
        </p:spPr>
        <p:txBody>
          <a:bodyPr anchor="t">
            <a:noAutofit/>
          </a:bodyPr>
          <a:lstStyle/>
          <a:p>
            <a:pPr marL="361950" indent="-36195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Working with UKRI and ALPSP to fund a study to explore how learned societies can adapt and thrive under Plan S</a:t>
            </a:r>
          </a:p>
          <a:p>
            <a:pPr marL="711200" indent="-271463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000" dirty="0">
                <a:hlinkClick r:id="rId3"/>
              </a:rPr>
              <a:t>Call for tenders </a:t>
            </a:r>
            <a:r>
              <a:rPr lang="en-GB" sz="2000" dirty="0"/>
              <a:t>[closing date 14</a:t>
            </a:r>
            <a:r>
              <a:rPr lang="en-GB" sz="2000" baseline="30000" dirty="0"/>
              <a:t>th</a:t>
            </a:r>
            <a:r>
              <a:rPr lang="en-GB" sz="2000" dirty="0"/>
              <a:t> January 2019]</a:t>
            </a:r>
            <a:endParaRPr lang="en-GB" sz="2000" b="1" dirty="0"/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400" b="1" dirty="0"/>
              <a:t>Plan S signatories agreed to commission:</a:t>
            </a:r>
          </a:p>
          <a:p>
            <a:pPr marL="711200" indent="-271463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000" dirty="0"/>
              <a:t>Gap analysis to identify fields/disciplines where there is a need to increase number of OA journals and platforms and will establish incentives to fill this gap</a:t>
            </a:r>
          </a:p>
          <a:p>
            <a:pPr marL="711200" indent="-271463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000" dirty="0"/>
              <a:t>Study of OA APC costs</a:t>
            </a:r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400" b="1" dirty="0"/>
              <a:t>Working with </a:t>
            </a:r>
            <a:r>
              <a:rPr lang="en-GB" sz="2400" b="1" dirty="0" err="1"/>
              <a:t>Jisc</a:t>
            </a:r>
            <a:r>
              <a:rPr lang="en-GB" sz="2400" b="1" dirty="0"/>
              <a:t> Collections on agreeing which “transformative agreements” are Wellcome compliant</a:t>
            </a:r>
          </a:p>
          <a:p>
            <a:pPr marL="711200" indent="-271463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en-GB" sz="2000" dirty="0"/>
              <a:t>Highly likely Wiley will have a compliant agreement, thus ensuring that researchers who wish to publish with this company can continue to do so (at least until 2022)</a:t>
            </a:r>
          </a:p>
          <a:p>
            <a:pPr marL="439737" fontAlgn="auto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None/>
              <a:tabLst>
                <a:tab pos="896938" algn="l"/>
              </a:tabLst>
              <a:defRPr/>
            </a:pPr>
            <a:endParaRPr lang="en-GB" sz="2000" b="1" dirty="0"/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endParaRPr lang="en-GB" b="1" dirty="0"/>
          </a:p>
          <a:p>
            <a:pPr lvl="1" indent="0" fontAlgn="auto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None/>
              <a:tabLst>
                <a:tab pos="896938" algn="l"/>
              </a:tabLst>
              <a:defRPr/>
            </a:pPr>
            <a:r>
              <a:rPr lang="en-GB" dirty="0">
                <a:cs typeface="+mn-cs"/>
              </a:rPr>
              <a:t>an independent study on Open Access publication costs and fees (including APCs).</a:t>
            </a:r>
            <a:endParaRPr lang="en-GB" sz="2000" b="1" dirty="0">
              <a:cs typeface="+mn-cs"/>
            </a:endParaRPr>
          </a:p>
          <a:p>
            <a:pPr marL="355600" indent="-355600" fontAlgn="auto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endParaRPr lang="en-GB" sz="2000" dirty="0"/>
          </a:p>
        </p:txBody>
      </p:sp>
      <p:sp>
        <p:nvSpPr>
          <p:cNvPr id="49155" name="Shape 190"/>
          <p:cNvSpPr>
            <a:spLocks noGrp="1"/>
          </p:cNvSpPr>
          <p:nvPr>
            <p:ph type="sldNum" sz="quarter" idx="18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25" tIns="45700" rIns="91425" bIns="4570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25000"/>
            </a:pPr>
            <a:fld id="{219A7BF5-CD43-480A-A452-310B3563867B}" type="slidenum">
              <a:rPr lang="en-GB">
                <a:latin typeface="Arial" charset="0"/>
                <a:cs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25000"/>
              </a:pPr>
              <a:t>9</a:t>
            </a:fld>
            <a:endParaRPr lang="en-GB"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llcome Theme_PC">
      <a:dk1>
        <a:srgbClr val="003170"/>
      </a:dk1>
      <a:lt1>
        <a:sysClr val="window" lastClr="FFFFFF"/>
      </a:lt1>
      <a:dk2>
        <a:srgbClr val="000000"/>
      </a:dk2>
      <a:lt2>
        <a:srgbClr val="FF0F2D"/>
      </a:lt2>
      <a:accent1>
        <a:srgbClr val="60BFCE"/>
      </a:accent1>
      <a:accent2>
        <a:srgbClr val="FFEB00"/>
      </a:accent2>
      <a:accent3>
        <a:srgbClr val="90C878"/>
      </a:accent3>
      <a:accent4>
        <a:srgbClr val="831E29"/>
      </a:accent4>
      <a:accent5>
        <a:srgbClr val="ED858E"/>
      </a:accent5>
      <a:accent6>
        <a:srgbClr val="464749"/>
      </a:accent6>
      <a:hlink>
        <a:srgbClr val="51B2C3"/>
      </a:hlink>
      <a:folHlink>
        <a:srgbClr val="90C878"/>
      </a:folHlink>
    </a:clrScheme>
    <a:fontScheme name="Wellcome Fonts">
      <a:majorFont>
        <a:latin typeface="Wellcom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0BFCE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16x9 Presentation_Fully branded</Template>
  <TotalTime>10784</TotalTime>
  <Words>594</Words>
  <Application>Microsoft Office PowerPoint</Application>
  <PresentationFormat>Custom</PresentationFormat>
  <Paragraphs>65</Paragraphs>
  <Slides>10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25</vt:i4>
      </vt:variant>
      <vt:variant>
        <vt:lpstr>Titoli diapositive</vt:lpstr>
      </vt:variant>
      <vt:variant>
        <vt:i4>10</vt:i4>
      </vt:variant>
    </vt:vector>
  </HeadingPairs>
  <TitlesOfParts>
    <vt:vector size="41" baseType="lpstr">
      <vt:lpstr>Arial</vt:lpstr>
      <vt:lpstr>Wellcome</vt:lpstr>
      <vt:lpstr>Wellcome Bold</vt:lpstr>
      <vt:lpstr>Calibri</vt:lpstr>
      <vt:lpstr>Helvetica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Plan S: the Wellcome way</vt:lpstr>
      <vt:lpstr>Context</vt:lpstr>
      <vt:lpstr>Objectives of OA policy review</vt:lpstr>
      <vt:lpstr>Stakeholder consultation</vt:lpstr>
      <vt:lpstr>Policy summary</vt:lpstr>
      <vt:lpstr>Other elements of the policy (in brief)</vt:lpstr>
      <vt:lpstr>What does this mean in practice to Wellcome-funded researchers?</vt:lpstr>
      <vt:lpstr>Alignment with “Plan S”</vt:lpstr>
      <vt:lpstr>Other supporting activities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Policy Review</dc:title>
  <dc:creator>Helena Wilcox</dc:creator>
  <cp:lastModifiedBy>utente</cp:lastModifiedBy>
  <cp:revision>142</cp:revision>
  <cp:lastPrinted>2016-06-24T10:07:51Z</cp:lastPrinted>
  <dcterms:created xsi:type="dcterms:W3CDTF">2018-06-15T13:52:39Z</dcterms:created>
  <dcterms:modified xsi:type="dcterms:W3CDTF">2018-12-10T09:45:13Z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0x01010027D3A1DA5D37344AB11DE3C4FF4FBA66</vt:lpwstr>
  </property>
  <property fmtid="{D5CDD505-2E9C-101B-9397-08002B2CF9AE}" pid="3" name="Document Type">
    <vt:lpwstr/>
  </property>
  <property fmtid="{D5CDD505-2E9C-101B-9397-08002B2CF9AE}" pid="4" name="f9048c328d5445cc9db1f78c10edb2ef">
    <vt:lpwstr/>
  </property>
  <property fmtid="{D5CDD505-2E9C-101B-9397-08002B2CF9AE}" pid="5" name="TaxCatchAll">
    <vt:lpwstr/>
  </property>
  <property fmtid="{D5CDD505-2E9C-101B-9397-08002B2CF9AE}" pid="6" name="SharedWithUsers">
    <vt:lpwstr>318;#Diego Baptista;#16;#Robert Kiley;#66;#Helena Wilcox</vt:lpwstr>
  </property>
</Properties>
</file>