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88" r:id="rId3"/>
    <p:sldMasterId id="2147483689" r:id="rId4"/>
    <p:sldMasterId id="2147483690" r:id="rId5"/>
    <p:sldMasterId id="2147483691" r:id="rId6"/>
    <p:sldMasterId id="2147483692" r:id="rId7"/>
    <p:sldMasterId id="2147483693" r:id="rId8"/>
    <p:sldMasterId id="2147483694" r:id="rId9"/>
    <p:sldMasterId id="2147483695" r:id="rId10"/>
  </p:sldMasterIdLst>
  <p:notesMasterIdLst>
    <p:notesMasterId r:id="rId43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</p:sldIdLst>
  <p:sldSz cx="9144000" cy="6858000" type="screen4x3"/>
  <p:notesSz cx="6858000" cy="9144000"/>
  <p:embeddedFontLs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5886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robust-research-institutions-must-do-their-part-for-reproducibility-1.18259?WT.mc_id=TWT_NatureNew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9ac3b8e4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49ac3b8e4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49ac3b8e4d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99f6387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99f6387d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499f6387d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1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5edfc8f68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45edfc8f68_1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g45edfc8f68_1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5edfc8f68_1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45edfc8f68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9ac3b8e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9ac3b8e4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49ac3b8e4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9ac3b8e4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9ac3b8e4d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49ac3b8e4d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9be8de00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9be8de00d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49be8de00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4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49be8de00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g49be8de00d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g49be8de00d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9be8de0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9be8de00d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49be8de00d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9be8de00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9be8de00d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49be8de00d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p4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5edfc8f68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5edfc8f68_1_1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45edfc8f68_1_1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9ac3b8e4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9ac3b8e4d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0" name="Google Shape;510;g49ac3b8e4d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9ac3b8e4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9ac3b8e4d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49ac3b8e4d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9ac3b8e4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49ac3b8e4d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49ac3b8e4d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9ac3b8e4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9ac3b8e4d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49ac3b8e4d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9ac3b8e4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9ac3b8e4d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Turner, Erick (2016): Peer review After Results are Known: Are we “PARKing” the Cart Before the Horse?. figshare. Presentation.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https://doi.org/10.6084/m9.figshare.3381379.v1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49ac3b8e4d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9be8de00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9be8de00d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https://www.nature.com/news/robust-research-institutions-must-do-their-part-for-reproducibility-1.18259?WT.mc_id=TWT_NatureNews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76" name="Google Shape;276;g49be8de00d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9ac3b8e4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9ac3b8e4d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49ac3b8e4d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34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p3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9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9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2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42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4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6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3" name="Google Shape;203;p46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7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47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" descr="TU_P5#white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64" y="6108245"/>
            <a:ext cx="1368883" cy="6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0" y="0"/>
            <a:ext cx="1576500" cy="68652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" name="Google Shape;15;p1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4" y="5852440"/>
            <a:ext cx="1368884" cy="8432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5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4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7" name="Google Shape;197;p45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4" y="6108245"/>
            <a:ext cx="1368883" cy="6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5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5"/>
          <p:cNvSpPr/>
          <p:nvPr/>
        </p:nvSpPr>
        <p:spPr>
          <a:xfrm>
            <a:off x="0" y="0"/>
            <a:ext cx="1576500" cy="68652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00" name="Google Shape;200;p45" descr="TU_P5#white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264" y="5852440"/>
            <a:ext cx="1368884" cy="8432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4" descr="TU_P5#white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6" name="Google Shape;26;p4" descr="TU_P5#white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8" name="Google Shape;38;p9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1" name="Google Shape;41;p9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2" name="Google Shape;52;p13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5" name="Google Shape;55;p13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6" name="Google Shape;66;p17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7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9" name="Google Shape;69;p17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5" name="Google Shape;155;p33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3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8" name="Google Shape;158;p33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8" name="Google Shape;168;p3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9" name="Google Shape;169;p37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8884" cy="84323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7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2" name="Google Shape;172;p37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8884" cy="8432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3" name="Google Shape;183;p41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8884" cy="84323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1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6" name="Google Shape;186;p41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8884" cy="8432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hyperlink" Target="https://openworking.wordpress.com/2017/09/18/training-for-data-stewards/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sealofapproval.org/e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hyperlink" Target="http://researchdata.4tu.nl/en/home/" TargetMode="Externa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hyperlink" Target="https://commons.wikimedia.org/wiki/File:La_Sacra_ammantata_dalla_neve.jpg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ketching.weblog.tudelft.nl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ec.europa.eu/research/openscience/index.cfm?pg=open-science-clou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openworking.wordpress.com/2017/11/15/declaration-of-actions-for-euro-open-science-cloud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3381379.v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9"/>
          <p:cNvSpPr txBox="1"/>
          <p:nvPr/>
        </p:nvSpPr>
        <p:spPr>
          <a:xfrm>
            <a:off x="1665775" y="156950"/>
            <a:ext cx="7679400" cy="972300"/>
          </a:xfrm>
          <a:prstGeom prst="rect">
            <a:avLst/>
          </a:prstGeom>
          <a:solidFill>
            <a:srgbClr val="FFFFFF">
              <a:alpha val="42352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Research data management and FAIR sharing: Why we need the big picture</a:t>
            </a:r>
            <a:endParaRPr sz="3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9"/>
          <p:cNvSpPr/>
          <p:nvPr/>
        </p:nvSpPr>
        <p:spPr>
          <a:xfrm>
            <a:off x="1571625" y="5681925"/>
            <a:ext cx="4329000" cy="1148400"/>
          </a:xfrm>
          <a:prstGeom prst="rect">
            <a:avLst/>
          </a:prstGeom>
          <a:solidFill>
            <a:srgbClr val="FFFFFF">
              <a:alpha val="7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Dr. ir. Shalini Kurapati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Steward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Faculty of Technology, Policy and Management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OpenAIRE National Workshop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>
                <a:solidFill>
                  <a:schemeClr val="dk1"/>
                </a:solidFill>
              </a:rPr>
              <a:t>Turin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1</a:t>
            </a:r>
            <a:r>
              <a:rPr lang="en-US">
                <a:solidFill>
                  <a:schemeClr val="dk1"/>
                </a:solidFill>
              </a:rPr>
              <a:t>0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>
                <a:solidFill>
                  <a:schemeClr val="dk1"/>
                </a:solidFill>
              </a:rPr>
              <a:t>Dec</a:t>
            </a: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2018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5825" y="6422491"/>
            <a:ext cx="1188174" cy="4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1700" y="1408700"/>
            <a:ext cx="5608025" cy="373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8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/>
              <a:t>Have you ever thought?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if someone asks you for data supporting your publication?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if someone asks you for data supporting your publication, 5 year after publication?</a:t>
            </a:r>
            <a:endParaRPr/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if the request comes 10 years later?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9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chemeClr val="dk2"/>
                </a:solidFill>
              </a:rPr>
              <a:t>F</a:t>
            </a:r>
            <a:r>
              <a:rPr lang="en-US" sz="3000">
                <a:solidFill>
                  <a:schemeClr val="dk1"/>
                </a:solidFill>
              </a:rPr>
              <a:t>indable </a:t>
            </a:r>
            <a:r>
              <a:rPr lang="en-US" sz="3000" b="1">
                <a:solidFill>
                  <a:schemeClr val="dk2"/>
                </a:solidFill>
              </a:rPr>
              <a:t>A</a:t>
            </a:r>
            <a:r>
              <a:rPr lang="en-US" sz="3000">
                <a:solidFill>
                  <a:schemeClr val="dk1"/>
                </a:solidFill>
              </a:rPr>
              <a:t>ccessible </a:t>
            </a:r>
            <a:r>
              <a:rPr lang="en-US" sz="3000" b="1">
                <a:solidFill>
                  <a:schemeClr val="dk2"/>
                </a:solidFill>
              </a:rPr>
              <a:t>I</a:t>
            </a:r>
            <a:r>
              <a:rPr lang="en-US" sz="3000">
                <a:solidFill>
                  <a:schemeClr val="dk1"/>
                </a:solidFill>
              </a:rPr>
              <a:t>nteroperable </a:t>
            </a:r>
            <a:r>
              <a:rPr lang="en-US" sz="3000" b="1">
                <a:solidFill>
                  <a:schemeClr val="dk2"/>
                </a:solidFill>
              </a:rPr>
              <a:t>R</a:t>
            </a:r>
            <a:r>
              <a:rPr lang="en-US" sz="3000">
                <a:solidFill>
                  <a:schemeClr val="dk1"/>
                </a:solidFill>
              </a:rPr>
              <a:t>eusable</a:t>
            </a:r>
            <a:endParaRPr/>
          </a:p>
        </p:txBody>
      </p:sp>
      <p:pic>
        <p:nvPicPr>
          <p:cNvPr id="303" name="Google Shape;30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450" y="1614550"/>
            <a:ext cx="7485550" cy="2945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4" name="Google Shape;304;p59"/>
          <p:cNvSpPr txBox="1"/>
          <p:nvPr/>
        </p:nvSpPr>
        <p:spPr>
          <a:xfrm>
            <a:off x="2626200" y="5759833"/>
            <a:ext cx="54561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</a:rPr>
              <a:t>Hochstenbach, P. (2018). </a:t>
            </a:r>
            <a:r>
              <a:rPr lang="en-US" sz="800" i="1">
                <a:solidFill>
                  <a:schemeClr val="dk1"/>
                </a:solidFill>
              </a:rPr>
              <a:t>Open Research Data Material - FAIR data principles</a:t>
            </a:r>
            <a:r>
              <a:rPr lang="en-US" sz="800">
                <a:solidFill>
                  <a:schemeClr val="dk1"/>
                </a:solidFill>
              </a:rPr>
              <a:t>. [image] Available at: https://hochstenbach.wordpress.com/ [Accessed 26 Apr. 2018].</a:t>
            </a:r>
            <a:endParaRPr sz="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r>
              <a:rPr lang="en-US" sz="3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Good data management is a  prerequisite to </a:t>
            </a:r>
            <a:r>
              <a:rPr lang="en-US" sz="3000"/>
              <a:t>open science</a:t>
            </a:r>
            <a:endParaRPr sz="3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endParaRPr sz="3000"/>
          </a:p>
        </p:txBody>
      </p:sp>
      <p:pic>
        <p:nvPicPr>
          <p:cNvPr id="311" name="Google Shape;311;p60" descr="Shoes, Girls Shoes, Sneaker, Suede, Sneak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9924" y="2571427"/>
            <a:ext cx="6016476" cy="40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60"/>
          <p:cNvSpPr txBox="1"/>
          <p:nvPr/>
        </p:nvSpPr>
        <p:spPr>
          <a:xfrm>
            <a:off x="1694900" y="1537950"/>
            <a:ext cx="6826500" cy="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It’s not easy, and researchers need support! 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Data Stewardship at TU Delft</a:t>
            </a:r>
            <a:endParaRPr/>
          </a:p>
        </p:txBody>
      </p:sp>
      <p:sp>
        <p:nvSpPr>
          <p:cNvPr id="319" name="Google Shape;319;p6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Aim: to develop mature practices for research data management across the campus. </a:t>
            </a:r>
            <a:endParaRPr/>
          </a:p>
        </p:txBody>
      </p:sp>
      <p:pic>
        <p:nvPicPr>
          <p:cNvPr id="320" name="Google Shape;32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8900" y="3413220"/>
            <a:ext cx="5447100" cy="31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/>
              <a:t>For support to be relevant, it needs to be discipline-specific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62"/>
          <p:cNvSpPr txBox="1"/>
          <p:nvPr/>
        </p:nvSpPr>
        <p:spPr>
          <a:xfrm>
            <a:off x="1687286" y="1714786"/>
            <a:ext cx="793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appointed a dedicated Data Steward at every faculty: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have a PhD (or equivalent)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62"/>
          <p:cNvSpPr txBox="1"/>
          <p:nvPr/>
        </p:nvSpPr>
        <p:spPr>
          <a:xfrm>
            <a:off x="1614000" y="5972475"/>
            <a:ext cx="63357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 in data management provided: </a:t>
            </a: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https://openworking.wordpress.com/2017/09/18/training-for-data-stewards/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62"/>
          <p:cNvGrpSpPr/>
          <p:nvPr/>
        </p:nvGrpSpPr>
        <p:grpSpPr>
          <a:xfrm>
            <a:off x="1611086" y="2495566"/>
            <a:ext cx="7495798" cy="3353992"/>
            <a:chOff x="847725" y="1657349"/>
            <a:chExt cx="7495798" cy="3353992"/>
          </a:xfrm>
        </p:grpSpPr>
        <p:pic>
          <p:nvPicPr>
            <p:cNvPr id="330" name="Google Shape;33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7725" y="1685925"/>
              <a:ext cx="3713288" cy="3325416"/>
            </a:xfrm>
            <a:prstGeom prst="rect">
              <a:avLst/>
            </a:prstGeom>
            <a:solidFill>
              <a:srgbClr val="A5CA1A"/>
            </a:solidFill>
            <a:ln>
              <a:noFill/>
            </a:ln>
          </p:spPr>
        </p:pic>
        <p:pic>
          <p:nvPicPr>
            <p:cNvPr id="331" name="Google Shape;331;p6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72000" y="1657349"/>
              <a:ext cx="3771523" cy="3352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" name="Google Shape;332;p62"/>
          <p:cNvSpPr/>
          <p:nvPr/>
        </p:nvSpPr>
        <p:spPr>
          <a:xfrm>
            <a:off x="1611086" y="2495566"/>
            <a:ext cx="7496100" cy="3447900"/>
          </a:xfrm>
          <a:prstGeom prst="rect">
            <a:avLst/>
          </a:prstGeom>
          <a:noFill/>
          <a:ln w="28575" cap="flat" cmpd="sng">
            <a:solidFill>
              <a:srgbClr val="00A6D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6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14575" y="2555447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2"/>
          <p:cNvPicPr preferRelativeResize="0"/>
          <p:nvPr/>
        </p:nvPicPr>
        <p:blipFill rotWithShape="1">
          <a:blip r:embed="rId7">
            <a:alphaModFix/>
          </a:blip>
          <a:srcRect b="14993"/>
          <a:stretch/>
        </p:blipFill>
        <p:spPr>
          <a:xfrm>
            <a:off x="6260150" y="2602750"/>
            <a:ext cx="853375" cy="9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74748" y="4290898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2" descr="Pasfoto.jpg"/>
          <p:cNvPicPr preferRelativeResize="0"/>
          <p:nvPr/>
        </p:nvPicPr>
        <p:blipFill rotWithShape="1">
          <a:blip r:embed="rId9">
            <a:alphaModFix/>
          </a:blip>
          <a:srcRect l="9013" t="4493" r="17162" b="16925"/>
          <a:stretch/>
        </p:blipFill>
        <p:spPr>
          <a:xfrm>
            <a:off x="2555513" y="4290899"/>
            <a:ext cx="776250" cy="103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74741" y="2629466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55163" y="4263963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16950" y="2528725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62"/>
          <p:cNvPicPr preferRelativeResize="0"/>
          <p:nvPr/>
        </p:nvPicPr>
        <p:blipFill rotWithShape="1">
          <a:blip r:embed="rId13">
            <a:alphaModFix/>
          </a:blip>
          <a:srcRect l="23292" r="28209" b="46569"/>
          <a:stretch/>
        </p:blipFill>
        <p:spPr>
          <a:xfrm>
            <a:off x="6383248" y="4290900"/>
            <a:ext cx="776225" cy="85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3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Who are the data stewards?</a:t>
            </a:r>
            <a:endParaRPr/>
          </a:p>
        </p:txBody>
      </p:sp>
      <p:pic>
        <p:nvPicPr>
          <p:cNvPr id="347" name="Google Shape;34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3100" y="1417639"/>
            <a:ext cx="2567780" cy="513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3"/>
          <p:cNvSpPr txBox="1"/>
          <p:nvPr/>
        </p:nvSpPr>
        <p:spPr>
          <a:xfrm>
            <a:off x="4223450" y="1559750"/>
            <a:ext cx="4767600" cy="41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contact points for </a:t>
            </a:r>
            <a:r>
              <a:rPr lang="en-US" sz="2800">
                <a:solidFill>
                  <a:schemeClr val="dk1"/>
                </a:solidFill>
              </a:rPr>
              <a:t>any data questions</a:t>
            </a:r>
            <a:endParaRPr sz="2800">
              <a:solidFill>
                <a:schemeClr val="dk1"/>
              </a:solidFill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</a:rPr>
              <a:t>Advocacy and training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Research is central</a:t>
            </a: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Consultants, not police!</a:t>
            </a:r>
            <a:endParaRPr sz="2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4"/>
          <p:cNvSpPr txBox="1"/>
          <p:nvPr/>
        </p:nvSpPr>
        <p:spPr>
          <a:xfrm>
            <a:off x="7550012" y="4021201"/>
            <a:ext cx="1139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400" tIns="58400" rIns="58400" bIns="58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64"/>
          <p:cNvSpPr txBox="1"/>
          <p:nvPr/>
        </p:nvSpPr>
        <p:spPr>
          <a:xfrm>
            <a:off x="1137875" y="4021225"/>
            <a:ext cx="12192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400" tIns="58400" rIns="58400" bIns="58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Archiving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64"/>
          <p:cNvSpPr txBox="1"/>
          <p:nvPr/>
        </p:nvSpPr>
        <p:spPr>
          <a:xfrm>
            <a:off x="50001" y="4010121"/>
            <a:ext cx="1139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400" tIns="58400" rIns="58400" bIns="58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Advice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64"/>
          <p:cNvSpPr/>
          <p:nvPr/>
        </p:nvSpPr>
        <p:spPr>
          <a:xfrm>
            <a:off x="189263" y="1151763"/>
            <a:ext cx="1638600" cy="1201200"/>
          </a:xfrm>
          <a:prstGeom prst="wedgeRoundRectCallout">
            <a:avLst>
              <a:gd name="adj1" fmla="val -22895"/>
              <a:gd name="adj2" fmla="val 89412"/>
              <a:gd name="adj3" fmla="val 0"/>
            </a:avLst>
          </a:prstGeom>
          <a:solidFill>
            <a:srgbClr val="00A6D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Secure data storage, data sharing, citation, impact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64"/>
          <p:cNvSpPr/>
          <p:nvPr/>
        </p:nvSpPr>
        <p:spPr>
          <a:xfrm>
            <a:off x="6719469" y="1151763"/>
            <a:ext cx="2121000" cy="682500"/>
          </a:xfrm>
          <a:prstGeom prst="wedgeRoundRectCallout">
            <a:avLst>
              <a:gd name="adj1" fmla="val 17699"/>
              <a:gd name="adj2" fmla="val 186357"/>
              <a:gd name="adj3" fmla="val 0"/>
            </a:avLst>
          </a:prstGeom>
          <a:solidFill>
            <a:srgbClr val="00A6D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Request workshops, information sessions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4"/>
          <p:cNvSpPr/>
          <p:nvPr/>
        </p:nvSpPr>
        <p:spPr>
          <a:xfrm>
            <a:off x="6285381" y="5056046"/>
            <a:ext cx="1443000" cy="992700"/>
          </a:xfrm>
          <a:prstGeom prst="wedgeRoundRectCallout">
            <a:avLst>
              <a:gd name="adj1" fmla="val 3437"/>
              <a:gd name="adj2" fmla="val -103449"/>
              <a:gd name="adj3" fmla="val 0"/>
            </a:avLst>
          </a:prstGeom>
          <a:solidFill>
            <a:srgbClr val="00A6D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data and software management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4"/>
          <p:cNvSpPr txBox="1"/>
          <p:nvPr/>
        </p:nvSpPr>
        <p:spPr>
          <a:xfrm>
            <a:off x="0" y="6276798"/>
            <a:ext cx="9030300" cy="5814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http://tudelft.nl/library/datastewards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4"/>
          <p:cNvSpPr/>
          <p:nvPr/>
        </p:nvSpPr>
        <p:spPr>
          <a:xfrm>
            <a:off x="3747269" y="5020667"/>
            <a:ext cx="1443000" cy="1028100"/>
          </a:xfrm>
          <a:prstGeom prst="wedgeRoundRectCallout">
            <a:avLst>
              <a:gd name="adj1" fmla="val 3815"/>
              <a:gd name="adj2" fmla="val -101310"/>
              <a:gd name="adj3" fmla="val 0"/>
            </a:avLst>
          </a:prstGeom>
          <a:solidFill>
            <a:srgbClr val="00A6D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 funders' and journals’ policies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4"/>
          <p:cNvSpPr txBox="1"/>
          <p:nvPr/>
        </p:nvSpPr>
        <p:spPr>
          <a:xfrm>
            <a:off x="6462140" y="4033185"/>
            <a:ext cx="1139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400" tIns="58400" rIns="58400" bIns="58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Tools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4"/>
          <p:cNvSpPr txBox="1"/>
          <p:nvPr/>
        </p:nvSpPr>
        <p:spPr>
          <a:xfrm>
            <a:off x="3823335" y="4001529"/>
            <a:ext cx="12843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400" tIns="58400" rIns="58400" bIns="58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Compliance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4"/>
          <p:cNvSpPr/>
          <p:nvPr/>
        </p:nvSpPr>
        <p:spPr>
          <a:xfrm>
            <a:off x="886068" y="4758455"/>
            <a:ext cx="1638600" cy="1290600"/>
          </a:xfrm>
          <a:prstGeom prst="wedgeRoundRectCallout">
            <a:avLst>
              <a:gd name="adj1" fmla="val -316"/>
              <a:gd name="adj2" fmla="val -74329"/>
              <a:gd name="adj3" fmla="val 0"/>
            </a:avLst>
          </a:prstGeom>
          <a:solidFill>
            <a:srgbClr val="00A6D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4TU.Centre for Research Data or disciplinary repositories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9688" y="3041297"/>
            <a:ext cx="1139762" cy="77155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4"/>
          <p:cNvSpPr txBox="1"/>
          <p:nvPr/>
        </p:nvSpPr>
        <p:spPr>
          <a:xfrm>
            <a:off x="5126310" y="3767711"/>
            <a:ext cx="1387800" cy="9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400" tIns="58400" rIns="58400" bIns="58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Management Plans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6543" y="2576306"/>
            <a:ext cx="1139765" cy="123654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64"/>
          <p:cNvSpPr/>
          <p:nvPr/>
        </p:nvSpPr>
        <p:spPr>
          <a:xfrm>
            <a:off x="4968501" y="1151763"/>
            <a:ext cx="1284300" cy="682500"/>
          </a:xfrm>
          <a:prstGeom prst="wedgeRoundRectCallout">
            <a:avLst>
              <a:gd name="adj1" fmla="val 15829"/>
              <a:gd name="adj2" fmla="val 173698"/>
              <a:gd name="adj3" fmla="val 0"/>
            </a:avLst>
          </a:prstGeom>
          <a:solidFill>
            <a:srgbClr val="00A6D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Advice and templates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3658" y="2855631"/>
            <a:ext cx="688682" cy="95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6801" y="2939541"/>
            <a:ext cx="688688" cy="87331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64"/>
          <p:cNvSpPr txBox="1"/>
          <p:nvPr/>
        </p:nvSpPr>
        <p:spPr>
          <a:xfrm>
            <a:off x="2608033" y="4012783"/>
            <a:ext cx="1139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400" tIns="58400" rIns="58400" bIns="58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9430" y="2883504"/>
            <a:ext cx="1139764" cy="92934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4"/>
          <p:cNvSpPr/>
          <p:nvPr/>
        </p:nvSpPr>
        <p:spPr>
          <a:xfrm>
            <a:off x="2294423" y="1151763"/>
            <a:ext cx="2207400" cy="682500"/>
          </a:xfrm>
          <a:prstGeom prst="wedgeRoundRectCallout">
            <a:avLst>
              <a:gd name="adj1" fmla="val -11787"/>
              <a:gd name="adj2" fmla="val 176229"/>
              <a:gd name="adj3" fmla="val 0"/>
            </a:avLst>
          </a:prstGeom>
          <a:solidFill>
            <a:srgbClr val="00A6D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400" tIns="58400" rIns="58400" bIns="584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data management in grant proposals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64"/>
          <p:cNvSpPr txBox="1"/>
          <p:nvPr/>
        </p:nvSpPr>
        <p:spPr>
          <a:xfrm>
            <a:off x="1754912" y="0"/>
            <a:ext cx="7275600" cy="8985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Data Stewardship at TU Delft</a:t>
            </a: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7746" y="2926874"/>
            <a:ext cx="828292" cy="89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47949" y="2948464"/>
            <a:ext cx="805971" cy="771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5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/>
              <a:t>Raising awareness on archiving solutions: 4TU.Centre for Research Data</a:t>
            </a:r>
            <a:endParaRPr sz="3000"/>
          </a:p>
        </p:txBody>
      </p:sp>
      <p:sp>
        <p:nvSpPr>
          <p:cNvPr id="382" name="Google Shape;382;p6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7178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Consortium of three technical universities:</a:t>
            </a:r>
            <a:endParaRPr sz="2000"/>
          </a:p>
          <a:p>
            <a:pPr marL="1143000" lvl="2" indent="-20320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TU Delft, TU Eindhoven and Twente University, Wageningen university (not a full member)</a:t>
            </a:r>
            <a:endParaRPr sz="2000"/>
          </a:p>
          <a:p>
            <a:pPr marL="1143000" lvl="2" indent="-20320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>
                <a:solidFill>
                  <a:schemeClr val="dk2"/>
                </a:solidFill>
              </a:rPr>
              <a:t>But open to everyone</a:t>
            </a:r>
            <a:endParaRPr sz="2000">
              <a:solidFill>
                <a:schemeClr val="dk2"/>
              </a:solidFill>
            </a:endParaRPr>
          </a:p>
          <a:p>
            <a:pPr marL="742950" lvl="1" indent="-2603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Certified and trusted research data repository</a:t>
            </a:r>
            <a:endParaRPr sz="2000"/>
          </a:p>
          <a:p>
            <a:pPr marL="742950" lvl="1" indent="-2603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Datasets preserved for at least 15 years</a:t>
            </a:r>
            <a:endParaRPr sz="2000"/>
          </a:p>
          <a:p>
            <a:pPr marL="742950" lvl="1" indent="-26035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Each Dataset is assigned a DOI</a:t>
            </a:r>
            <a:endParaRPr sz="2000"/>
          </a:p>
          <a:p>
            <a:pPr marL="1143000" marR="0" lvl="2" indent="-20320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Over 7,500 datasets</a:t>
            </a:r>
            <a:endParaRPr sz="2000"/>
          </a:p>
          <a:p>
            <a:pPr marL="742950" marR="0" lvl="1" indent="-27178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Data Refinement Fund: €5,000 / dataset</a:t>
            </a:r>
            <a:endParaRPr sz="2000"/>
          </a:p>
        </p:txBody>
      </p:sp>
      <p:pic>
        <p:nvPicPr>
          <p:cNvPr id="383" name="Google Shape;383;p6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4525" y="4675175"/>
            <a:ext cx="1368950" cy="13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5"/>
          <p:cNvSpPr txBox="1"/>
          <p:nvPr/>
        </p:nvSpPr>
        <p:spPr>
          <a:xfrm>
            <a:off x="3676050" y="6294750"/>
            <a:ext cx="3000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http://researchdata.4tu.nl/en/home/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65" descr="4TU-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1350" y="6044110"/>
            <a:ext cx="2112651" cy="81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3925" y="4675175"/>
            <a:ext cx="1368950" cy="13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5" descr="4TU-log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0750" y="6044110"/>
            <a:ext cx="2112651" cy="8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6"/>
          <p:cNvSpPr txBox="1">
            <a:spLocks noGrp="1"/>
          </p:cNvSpPr>
          <p:nvPr>
            <p:ph type="body" idx="1"/>
          </p:nvPr>
        </p:nvSpPr>
        <p:spPr>
          <a:xfrm>
            <a:off x="571875" y="109325"/>
            <a:ext cx="93219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A6D6"/>
                </a:solidFill>
              </a:rPr>
              <a:t>Community building: Data champions </a:t>
            </a:r>
            <a:endParaRPr sz="3200" b="1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 Community of researchers actively</a:t>
            </a:r>
            <a:endParaRPr sz="3200"/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 engaged with open/FAIR science</a:t>
            </a:r>
            <a:endParaRPr/>
          </a:p>
          <a:p>
            <a:pPr marL="104775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393" name="Google Shape;393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5834" y="2528888"/>
            <a:ext cx="5750904" cy="4181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7"/>
          <p:cNvSpPr txBox="1">
            <a:spLocks noGrp="1"/>
          </p:cNvSpPr>
          <p:nvPr>
            <p:ph type="title"/>
          </p:nvPr>
        </p:nvSpPr>
        <p:spPr>
          <a:xfrm>
            <a:off x="1763106" y="15238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Data champions: Grassroots advocacy</a:t>
            </a:r>
            <a:endParaRPr/>
          </a:p>
        </p:txBody>
      </p:sp>
      <p:sp>
        <p:nvSpPr>
          <p:cNvPr id="400" name="Google Shape;400;p6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  </a:t>
            </a:r>
            <a:endParaRPr/>
          </a:p>
        </p:txBody>
      </p:sp>
      <p:pic>
        <p:nvPicPr>
          <p:cNvPr id="401" name="Google Shape;40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6306" y="1295400"/>
            <a:ext cx="5715793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7"/>
          <p:cNvSpPr txBox="1"/>
          <p:nvPr/>
        </p:nvSpPr>
        <p:spPr>
          <a:xfrm>
            <a:off x="2737300" y="5231875"/>
            <a:ext cx="5284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https://www.tudelft.nl/library/our-datachampions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0"/>
          <p:cNvSpPr txBox="1">
            <a:spLocks noGrp="1"/>
          </p:cNvSpPr>
          <p:nvPr>
            <p:ph type="title"/>
          </p:nvPr>
        </p:nvSpPr>
        <p:spPr>
          <a:xfrm>
            <a:off x="1658400" y="0"/>
            <a:ext cx="7485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On a personal note</a:t>
            </a:r>
            <a:endParaRPr/>
          </a:p>
        </p:txBody>
      </p:sp>
      <p:sp>
        <p:nvSpPr>
          <p:cNvPr id="222" name="Google Shape;222;p50"/>
          <p:cNvSpPr txBox="1"/>
          <p:nvPr/>
        </p:nvSpPr>
        <p:spPr>
          <a:xfrm>
            <a:off x="1728850" y="1143300"/>
            <a:ext cx="7106400" cy="43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23" name="Google Shape;2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400" y="923573"/>
            <a:ext cx="5207400" cy="3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175" y="3760050"/>
            <a:ext cx="6644376" cy="30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50"/>
          <p:cNvSpPr txBox="1"/>
          <p:nvPr/>
        </p:nvSpPr>
        <p:spPr>
          <a:xfrm>
            <a:off x="7273825" y="3429000"/>
            <a:ext cx="25344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rgbClr val="666666"/>
                </a:solidFill>
                <a:highlight>
                  <a:srgbClr val="FFFFFF"/>
                </a:highlight>
              </a:rPr>
              <a:t> </a:t>
            </a:r>
            <a:r>
              <a:rPr lang="en-US" sz="600" i="1" u="sng">
                <a:solidFill>
                  <a:srgbClr val="444444"/>
                </a:solidFill>
                <a:highlight>
                  <a:srgbClr val="FFFFFF"/>
                </a:highlight>
                <a:hlinkClick r:id="rId5"/>
              </a:rPr>
              <a:t>Elio Pallard [CC BY-SA 4.0 (https://creativecommons.org/licenses/by-sa/4.0)]</a:t>
            </a:r>
            <a:endParaRPr sz="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Front Runners: Data Champions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6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410" name="Google Shape;410;p68"/>
          <p:cNvSpPr txBox="1"/>
          <p:nvPr/>
        </p:nvSpPr>
        <p:spPr>
          <a:xfrm>
            <a:off x="2237725" y="23583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68"/>
          <p:cNvPicPr preferRelativeResize="0"/>
          <p:nvPr/>
        </p:nvPicPr>
        <p:blipFill rotWithShape="1">
          <a:blip r:embed="rId3">
            <a:alphaModFix/>
          </a:blip>
          <a:srcRect l="5203" b="69545"/>
          <a:stretch/>
        </p:blipFill>
        <p:spPr>
          <a:xfrm>
            <a:off x="1542775" y="1263349"/>
            <a:ext cx="7380901" cy="10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0575" y="3913950"/>
            <a:ext cx="6581349" cy="22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8"/>
          <p:cNvPicPr preferRelativeResize="0"/>
          <p:nvPr/>
        </p:nvPicPr>
        <p:blipFill rotWithShape="1">
          <a:blip r:embed="rId5">
            <a:alphaModFix/>
          </a:blip>
          <a:srcRect l="43364" t="3854" r="15086" b="31907"/>
          <a:stretch/>
        </p:blipFill>
        <p:spPr>
          <a:xfrm>
            <a:off x="1648475" y="2219613"/>
            <a:ext cx="1375450" cy="14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8"/>
          <p:cNvPicPr preferRelativeResize="0"/>
          <p:nvPr/>
        </p:nvPicPr>
        <p:blipFill rotWithShape="1">
          <a:blip r:embed="rId3">
            <a:alphaModFix/>
          </a:blip>
          <a:srcRect l="5203" t="43100"/>
          <a:stretch/>
        </p:blipFill>
        <p:spPr>
          <a:xfrm>
            <a:off x="3099350" y="2180774"/>
            <a:ext cx="5694625" cy="149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9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stewards lead RDM policy development</a:t>
            </a:r>
            <a:endParaRPr/>
          </a:p>
        </p:txBody>
      </p:sp>
      <p:sp>
        <p:nvSpPr>
          <p:cNvPr id="421" name="Google Shape;421;p6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p69"/>
          <p:cNvPicPr preferRelativeResize="0"/>
          <p:nvPr/>
        </p:nvPicPr>
        <p:blipFill rotWithShape="1">
          <a:blip r:embed="rId3">
            <a:alphaModFix/>
          </a:blip>
          <a:srcRect l="4177" t="10984"/>
          <a:stretch/>
        </p:blipFill>
        <p:spPr>
          <a:xfrm>
            <a:off x="145650" y="1417650"/>
            <a:ext cx="8852700" cy="55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These institutional efforts are great but...</a:t>
            </a:r>
            <a:endParaRPr/>
          </a:p>
        </p:txBody>
      </p:sp>
      <p:sp>
        <p:nvSpPr>
          <p:cNvPr id="429" name="Google Shape;429;p70"/>
          <p:cNvSpPr txBox="1">
            <a:spLocks noGrp="1"/>
          </p:cNvSpPr>
          <p:nvPr>
            <p:ph type="body" idx="1"/>
          </p:nvPr>
        </p:nvSpPr>
        <p:spPr>
          <a:xfrm>
            <a:off x="1657869" y="125495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only thing that counts in academia is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publication</a:t>
            </a:r>
            <a:r>
              <a:rPr lang="en-US"/>
              <a:t> of novel results in </a:t>
            </a:r>
            <a:r>
              <a:rPr lang="en-US" b="1"/>
              <a:t>high impact</a:t>
            </a:r>
            <a:endParaRPr b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journals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8439" y="2444450"/>
            <a:ext cx="5177026" cy="44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70"/>
          <p:cNvSpPr txBox="1"/>
          <p:nvPr/>
        </p:nvSpPr>
        <p:spPr>
          <a:xfrm>
            <a:off x="1657875" y="5649600"/>
            <a:ext cx="2689200" cy="1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Dr. Danny Kingsley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https://www.repository.cam.ac.uk/handle/1810/276106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1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Rewarding researchers for quality (reproducible) research</a:t>
            </a:r>
            <a:endParaRPr/>
          </a:p>
        </p:txBody>
      </p:sp>
      <p:sp>
        <p:nvSpPr>
          <p:cNvPr id="438" name="Google Shape;438;p71"/>
          <p:cNvSpPr txBox="1"/>
          <p:nvPr/>
        </p:nvSpPr>
        <p:spPr>
          <a:xfrm>
            <a:off x="2384800" y="6415975"/>
            <a:ext cx="99138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sketch will be available at: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https://opensketching.weblog.tudelft.nl/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188" y="1534026"/>
            <a:ext cx="7243612" cy="478190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1"/>
          <p:cNvSpPr txBox="1"/>
          <p:nvPr/>
        </p:nvSpPr>
        <p:spPr>
          <a:xfrm>
            <a:off x="6588075" y="6275950"/>
            <a:ext cx="30114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Copyright: Mark van Huystee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2"/>
          <p:cNvSpPr txBox="1">
            <a:spLocks noGrp="1"/>
          </p:cNvSpPr>
          <p:nvPr>
            <p:ph type="ctrTitle"/>
          </p:nvPr>
        </p:nvSpPr>
        <p:spPr>
          <a:xfrm>
            <a:off x="1703191" y="456295"/>
            <a:ext cx="7265400" cy="297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2"/>
                </a:solidFill>
              </a:rPr>
              <a:t>We cannot do this alone</a:t>
            </a:r>
            <a:endParaRPr sz="3600" b="1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dk1"/>
                </a:solidFill>
              </a:rPr>
              <a:t>Need for international collaboration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endParaRPr sz="5400"/>
          </a:p>
        </p:txBody>
      </p:sp>
      <p:sp>
        <p:nvSpPr>
          <p:cNvPr id="447" name="Google Shape;447;p72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448" name="Google Shape;44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8750" y="3283250"/>
            <a:ext cx="7534301" cy="312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3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European Open Science Cloud: Can we tap into this opportunity?</a:t>
            </a:r>
            <a:endParaRPr/>
          </a:p>
        </p:txBody>
      </p:sp>
      <p:pic>
        <p:nvPicPr>
          <p:cNvPr id="455" name="Google Shape;455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515063"/>
            <a:ext cx="8839200" cy="382787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73"/>
          <p:cNvSpPr txBox="1"/>
          <p:nvPr/>
        </p:nvSpPr>
        <p:spPr>
          <a:xfrm>
            <a:off x="1752600" y="5426275"/>
            <a:ext cx="8518800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http://ec.europa.eu/research/openscience/index.cfm?pg=open-science-cloud#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7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TU Delft endorsed EOSC principles and declared actions</a:t>
            </a:r>
            <a:endParaRPr/>
          </a:p>
        </p:txBody>
      </p:sp>
      <p:pic>
        <p:nvPicPr>
          <p:cNvPr id="463" name="Google Shape;46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4775" y="2256902"/>
            <a:ext cx="6983049" cy="22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4"/>
          <p:cNvSpPr txBox="1"/>
          <p:nvPr/>
        </p:nvSpPr>
        <p:spPr>
          <a:xfrm>
            <a:off x="1640350" y="4970875"/>
            <a:ext cx="757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https://openworking.wordpress.com/2017/11/15/declaration-of-actions-for-euro-open-science-cloud/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5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Recent efforts: Open science skills</a:t>
            </a:r>
            <a:endParaRPr/>
          </a:p>
        </p:txBody>
      </p:sp>
      <p:sp>
        <p:nvSpPr>
          <p:cNvPr id="471" name="Google Shape;471;p75"/>
          <p:cNvSpPr txBox="1">
            <a:spLocks noGrp="1"/>
          </p:cNvSpPr>
          <p:nvPr>
            <p:ph type="body" idx="1"/>
          </p:nvPr>
        </p:nvSpPr>
        <p:spPr>
          <a:xfrm>
            <a:off x="1673475" y="1417650"/>
            <a:ext cx="7196100" cy="48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/>
              <a:t>  </a:t>
            </a:r>
            <a:endParaRPr/>
          </a:p>
        </p:txBody>
      </p:sp>
      <p:pic>
        <p:nvPicPr>
          <p:cNvPr id="472" name="Google Shape;472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7750" y="2096125"/>
            <a:ext cx="7077075" cy="4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6"/>
          <p:cNvSpPr txBox="1">
            <a:spLocks noGrp="1"/>
          </p:cNvSpPr>
          <p:nvPr>
            <p:ph type="title"/>
          </p:nvPr>
        </p:nvSpPr>
        <p:spPr>
          <a:xfrm>
            <a:off x="1763106" y="-12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science skills workshop</a:t>
            </a:r>
            <a:endParaRPr/>
          </a:p>
        </p:txBody>
      </p:sp>
      <p:pic>
        <p:nvPicPr>
          <p:cNvPr id="479" name="Google Shape;47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100" y="3798137"/>
            <a:ext cx="3788326" cy="236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6"/>
          <p:cNvSpPr txBox="1"/>
          <p:nvPr/>
        </p:nvSpPr>
        <p:spPr>
          <a:xfrm>
            <a:off x="1815300" y="6230275"/>
            <a:ext cx="70020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https://openworking.wordpress.com/2018/12/03/its-time-for-open-science-skills-to-count-in-academic-careers-part-1-talks/</a:t>
            </a:r>
            <a:endParaRPr/>
          </a:p>
        </p:txBody>
      </p:sp>
      <p:sp>
        <p:nvSpPr>
          <p:cNvPr id="481" name="Google Shape;481;p76"/>
          <p:cNvSpPr txBox="1"/>
          <p:nvPr/>
        </p:nvSpPr>
        <p:spPr>
          <a:xfrm>
            <a:off x="1815300" y="1349625"/>
            <a:ext cx="7106400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6"/>
          <p:cNvSpPr txBox="1"/>
          <p:nvPr/>
        </p:nvSpPr>
        <p:spPr>
          <a:xfrm>
            <a:off x="1460400" y="1035675"/>
            <a:ext cx="7711800" cy="13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26 Sep 2018 in Delft with EOSCpilot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Researchers at various levels:  PhD students, post-docs, tenure trackers and professors together with librarians, support staff, policy makers 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Hands-on workshop to identify the key open science science at various career levels</a:t>
            </a:r>
            <a:endParaRPr sz="2400"/>
          </a:p>
        </p:txBody>
      </p:sp>
      <p:pic>
        <p:nvPicPr>
          <p:cNvPr id="483" name="Google Shape;48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126" y="3768838"/>
            <a:ext cx="3235575" cy="242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7"/>
          <p:cNvSpPr txBox="1">
            <a:spLocks noGrp="1"/>
          </p:cNvSpPr>
          <p:nvPr>
            <p:ph type="title"/>
          </p:nvPr>
        </p:nvSpPr>
        <p:spPr>
          <a:xfrm>
            <a:off x="1747431" y="86313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Science skills workshop: Main takeaways </a:t>
            </a:r>
            <a:endParaRPr/>
          </a:p>
        </p:txBody>
      </p:sp>
      <p:sp>
        <p:nvSpPr>
          <p:cNvPr id="490" name="Google Shape;490;p77"/>
          <p:cNvSpPr txBox="1">
            <a:spLocks noGrp="1"/>
          </p:cNvSpPr>
          <p:nvPr>
            <p:ph type="body" idx="1"/>
          </p:nvPr>
        </p:nvSpPr>
        <p:spPr>
          <a:xfrm>
            <a:off x="1647900" y="1364775"/>
            <a:ext cx="74961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000"/>
              <a:buChar char="•"/>
            </a:pPr>
            <a:r>
              <a:rPr lang="en-US" sz="2000">
                <a:solidFill>
                  <a:srgbClr val="444444"/>
                </a:solidFill>
                <a:highlight>
                  <a:srgbClr val="FFFFFF"/>
                </a:highlight>
              </a:rPr>
              <a:t>Need for </a:t>
            </a:r>
            <a:r>
              <a:rPr lang="en-US" sz="2000" b="1">
                <a:solidFill>
                  <a:srgbClr val="444444"/>
                </a:solidFill>
                <a:highlight>
                  <a:srgbClr val="FFFFFF"/>
                </a:highlight>
              </a:rPr>
              <a:t>proper infrastructure</a:t>
            </a:r>
            <a:r>
              <a:rPr lang="en-US" sz="2000">
                <a:solidFill>
                  <a:srgbClr val="444444"/>
                </a:solidFill>
                <a:highlight>
                  <a:srgbClr val="FFFFFF"/>
                </a:highlight>
              </a:rPr>
              <a:t> and </a:t>
            </a:r>
            <a:r>
              <a:rPr lang="en-US" sz="2000" b="1">
                <a:solidFill>
                  <a:srgbClr val="444444"/>
                </a:solidFill>
                <a:highlight>
                  <a:srgbClr val="FFFFFF"/>
                </a:highlight>
              </a:rPr>
              <a:t>policy support</a:t>
            </a:r>
            <a:r>
              <a:rPr lang="en-US" sz="2000">
                <a:solidFill>
                  <a:srgbClr val="444444"/>
                </a:solidFill>
                <a:highlight>
                  <a:srgbClr val="FFFFFF"/>
                </a:highlight>
              </a:rPr>
              <a:t> from institutions </a:t>
            </a:r>
            <a:endParaRPr sz="200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000"/>
              <a:buChar char="•"/>
            </a:pPr>
            <a:r>
              <a:rPr lang="en-US" sz="2000" b="1">
                <a:solidFill>
                  <a:srgbClr val="444444"/>
                </a:solidFill>
                <a:highlight>
                  <a:srgbClr val="FFFFFF"/>
                </a:highlight>
              </a:rPr>
              <a:t>Recognition </a:t>
            </a:r>
            <a:r>
              <a:rPr lang="en-US" sz="2000">
                <a:solidFill>
                  <a:srgbClr val="444444"/>
                </a:solidFill>
                <a:highlight>
                  <a:srgbClr val="FFFFFF"/>
                </a:highlight>
              </a:rPr>
              <a:t>is the main drivers for both scientific and non-scientific staff to pursue open science </a:t>
            </a:r>
            <a:endParaRPr sz="200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000"/>
              <a:buChar char="•"/>
            </a:pPr>
            <a:r>
              <a:rPr lang="en-US" sz="2000">
                <a:solidFill>
                  <a:srgbClr val="444444"/>
                </a:solidFill>
                <a:highlight>
                  <a:srgbClr val="FFFFFF"/>
                </a:highlight>
              </a:rPr>
              <a:t>Outputs will be applied in EOSCpilot to help its Skills Framework</a:t>
            </a:r>
            <a:endParaRPr sz="200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000"/>
              <a:buChar char="•"/>
            </a:pPr>
            <a:r>
              <a:rPr lang="en-US" sz="2000">
                <a:solidFill>
                  <a:srgbClr val="444444"/>
                </a:solidFill>
                <a:highlight>
                  <a:srgbClr val="FFFFFF"/>
                </a:highlight>
              </a:rPr>
              <a:t>And most importantly: everyone can contribute to changing cultures and daily practices. </a:t>
            </a:r>
            <a:endParaRPr sz="2000">
              <a:solidFill>
                <a:srgbClr val="444444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91" name="Google Shape;49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600" y="4214675"/>
            <a:ext cx="5657850" cy="306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1"/>
          <p:cNvSpPr txBox="1">
            <a:spLocks noGrp="1"/>
          </p:cNvSpPr>
          <p:nvPr>
            <p:ph type="title"/>
          </p:nvPr>
        </p:nvSpPr>
        <p:spPr>
          <a:xfrm>
            <a:off x="1691680" y="10732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Outline of my talk</a:t>
            </a:r>
            <a:endParaRPr/>
          </a:p>
        </p:txBody>
      </p:sp>
      <p:sp>
        <p:nvSpPr>
          <p:cNvPr id="232" name="Google Shape;232;p51"/>
          <p:cNvSpPr txBox="1">
            <a:spLocks noGrp="1"/>
          </p:cNvSpPr>
          <p:nvPr>
            <p:ph type="body" idx="1"/>
          </p:nvPr>
        </p:nvSpPr>
        <p:spPr>
          <a:xfrm>
            <a:off x="1594739" y="1316720"/>
            <a:ext cx="7704900" cy="6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Open Science: Why should you care</a:t>
            </a:r>
            <a:endParaRPr sz="3000" dirty="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Research data management and FAIR data sharing</a:t>
            </a:r>
            <a:endParaRPr sz="3000" dirty="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Institutional good practice: </a:t>
            </a:r>
            <a:endParaRPr sz="3000" dirty="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TU Delft data stewardship</a:t>
            </a:r>
            <a:endParaRPr sz="3000" dirty="0"/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Need for the picture: Potential for EOSC</a:t>
            </a:r>
            <a:endParaRPr sz="30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3000" dirty="0" smtClean="0"/>
              <a:t>Today’s slides</a:t>
            </a:r>
            <a:r>
              <a:rPr lang="en-GB" sz="3000" dirty="0"/>
              <a:t>: https://bit.ly/2PucPAv</a:t>
            </a:r>
            <a:endParaRPr sz="3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8"/>
          <p:cNvSpPr txBox="1">
            <a:spLocks noGrp="1"/>
          </p:cNvSpPr>
          <p:nvPr>
            <p:ph type="title"/>
          </p:nvPr>
        </p:nvSpPr>
        <p:spPr>
          <a:xfrm>
            <a:off x="1653256" y="243263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Taking open science forward, together.</a:t>
            </a:r>
            <a:endParaRPr/>
          </a:p>
        </p:txBody>
      </p:sp>
      <p:sp>
        <p:nvSpPr>
          <p:cNvPr id="498" name="Google Shape;498;p7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Sharing case studies, good practice, expertise and infrastructure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Advertisement of EOSC resources and services available to the research community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Providing suggestions and community feedback to EOSC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499" name="Google Shape;499;p78"/>
          <p:cNvPicPr preferRelativeResize="0"/>
          <p:nvPr/>
        </p:nvPicPr>
        <p:blipFill rotWithShape="1">
          <a:blip r:embed="rId3">
            <a:alphaModFix/>
          </a:blip>
          <a:srcRect t="27051" b="12565"/>
          <a:stretch/>
        </p:blipFill>
        <p:spPr>
          <a:xfrm>
            <a:off x="1556700" y="5531600"/>
            <a:ext cx="7587300" cy="16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9"/>
          <p:cNvSpPr txBox="1">
            <a:spLocks noGrp="1"/>
          </p:cNvSpPr>
          <p:nvPr>
            <p:ph type="title"/>
          </p:nvPr>
        </p:nvSpPr>
        <p:spPr>
          <a:xfrm>
            <a:off x="1763106" y="648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506" name="Google Shape;506;p79"/>
          <p:cNvSpPr txBox="1">
            <a:spLocks noGrp="1"/>
          </p:cNvSpPr>
          <p:nvPr>
            <p:ph type="body" idx="1"/>
          </p:nvPr>
        </p:nvSpPr>
        <p:spPr>
          <a:xfrm>
            <a:off x="1433549" y="1104900"/>
            <a:ext cx="79668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The importance of open science, RDM and FAIR sharing in today’s world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Experiences from TU Delft data stewardship project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Institutional efforts are great but researchers need to be rewarded everywhere </a:t>
            </a:r>
            <a:endParaRPr/>
          </a:p>
          <a:p>
            <a:pPr marL="45720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The need for collaboration and coordinated effort: The EOSC opportunity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finally..</a:t>
            </a:r>
            <a:endParaRPr/>
          </a:p>
        </p:txBody>
      </p:sp>
      <p:sp>
        <p:nvSpPr>
          <p:cNvPr id="513" name="Google Shape;513;p80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181818"/>
                </a:solidFill>
              </a:rPr>
              <a:t>“Not everything that can be counted counts.</a:t>
            </a:r>
            <a:endParaRPr sz="1800" dirty="0">
              <a:solidFill>
                <a:srgbClr val="181818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solidFill>
                  <a:srgbClr val="181818"/>
                </a:solidFill>
              </a:rPr>
              <a:t>Not everything that counts can be counted.”</a:t>
            </a:r>
            <a:endParaRPr sz="1800" dirty="0">
              <a:solidFill>
                <a:srgbClr val="181818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181818"/>
                </a:solidFill>
                <a:highlight>
                  <a:srgbClr val="FFFFFF"/>
                </a:highlight>
              </a:rPr>
              <a:t>― </a:t>
            </a:r>
            <a:r>
              <a:rPr lang="en-US" sz="1800" b="1" dirty="0">
                <a:solidFill>
                  <a:srgbClr val="333333"/>
                </a:solidFill>
                <a:highlight>
                  <a:srgbClr val="FFFFFF"/>
                </a:highlight>
              </a:rPr>
              <a:t>William Bruce Cameron</a:t>
            </a:r>
            <a:endParaRPr sz="18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8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33333"/>
                </a:solidFill>
                <a:highlight>
                  <a:srgbClr val="FFFFFF"/>
                </a:highlight>
              </a:rPr>
              <a:t>Questions/ Comments? </a:t>
            </a:r>
            <a:endParaRPr sz="1800" b="1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dirty="0"/>
              <a:t>Shalini </a:t>
            </a:r>
            <a:r>
              <a:rPr lang="en-US" sz="2400" dirty="0" err="1"/>
              <a:t>Kurapati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dirty="0">
                <a:solidFill>
                  <a:schemeClr val="hlink"/>
                </a:solidFill>
              </a:rPr>
              <a:t>S.Kurapati@tudelft.nl</a:t>
            </a:r>
            <a:endParaRPr sz="24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dirty="0">
                <a:solidFill>
                  <a:schemeClr val="hlink"/>
                </a:solidFill>
              </a:rPr>
              <a:t>@</a:t>
            </a:r>
            <a:r>
              <a:rPr lang="en-US" sz="2400" dirty="0" err="1" smtClean="0">
                <a:solidFill>
                  <a:schemeClr val="hlink"/>
                </a:solidFill>
              </a:rPr>
              <a:t>shalini_kr</a:t>
            </a:r>
            <a:endParaRPr lang="en-US" sz="2400" dirty="0" smtClean="0">
              <a:solidFill>
                <a:schemeClr val="hlink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-GB" sz="2400"/>
              <a:t>Today’s slides: https://bit.ly/2PucPAv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400" b="1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Science: Why should you care?</a:t>
            </a:r>
            <a:endParaRPr/>
          </a:p>
        </p:txBody>
      </p:sp>
      <p:sp>
        <p:nvSpPr>
          <p:cNvPr id="239" name="Google Shape;239;p52"/>
          <p:cNvSpPr txBox="1">
            <a:spLocks noGrp="1"/>
          </p:cNvSpPr>
          <p:nvPr>
            <p:ph type="body" idx="1"/>
          </p:nvPr>
        </p:nvSpPr>
        <p:spPr>
          <a:xfrm>
            <a:off x="1763106" y="141795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The credibility of science is under threat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8625" y="2196524"/>
            <a:ext cx="5120201" cy="373769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2"/>
          <p:cNvSpPr txBox="1"/>
          <p:nvPr/>
        </p:nvSpPr>
        <p:spPr>
          <a:xfrm>
            <a:off x="1527700" y="5853600"/>
            <a:ext cx="3536700" cy="1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Idea source: Dr. Danny Kingsley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https://www.repository.cam.ac.uk/handle/1810/276106</a:t>
            </a:r>
            <a:endParaRPr sz="1000"/>
          </a:p>
        </p:txBody>
      </p:sp>
      <p:sp>
        <p:nvSpPr>
          <p:cNvPr id="242" name="Google Shape;242;p52"/>
          <p:cNvSpPr txBox="1"/>
          <p:nvPr/>
        </p:nvSpPr>
        <p:spPr>
          <a:xfrm>
            <a:off x="5461300" y="6010500"/>
            <a:ext cx="37770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Comic by https://thenorwichradical.com/2017/01/12/post-truth-politics-and-the-war-onintellect/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3"/>
          <p:cNvSpPr txBox="1">
            <a:spLocks noGrp="1"/>
          </p:cNvSpPr>
          <p:nvPr>
            <p:ph type="title"/>
          </p:nvPr>
        </p:nvSpPr>
        <p:spPr>
          <a:xfrm>
            <a:off x="1700331" y="-11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reproducibility crisis</a:t>
            </a:r>
            <a:endParaRPr/>
          </a:p>
        </p:txBody>
      </p:sp>
      <p:sp>
        <p:nvSpPr>
          <p:cNvPr id="249" name="Google Shape;249;p5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 </a:t>
            </a:r>
            <a:endParaRPr/>
          </a:p>
        </p:txBody>
      </p:sp>
      <p:sp>
        <p:nvSpPr>
          <p:cNvPr id="250" name="Google Shape;250;p53"/>
          <p:cNvSpPr txBox="1"/>
          <p:nvPr/>
        </p:nvSpPr>
        <p:spPr>
          <a:xfrm>
            <a:off x="5697275" y="3761075"/>
            <a:ext cx="3937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 533, 452–454 (26 May 2016) doi:10.1038/533452a</a:t>
            </a:r>
            <a:endParaRPr/>
          </a:p>
        </p:txBody>
      </p:sp>
      <p:pic>
        <p:nvPicPr>
          <p:cNvPr id="251" name="Google Shape;2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375" y="967725"/>
            <a:ext cx="5553723" cy="31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3" descr="http://www.nature.com/polopoly_fs/7.36716.1464174404!/image/reproducibility-graphic-online1.jpg_gen/derivatives/landscape_630/reproducibility-graphic-online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509" y="3662975"/>
            <a:ext cx="3763765" cy="31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3"/>
          <p:cNvSpPr txBox="1"/>
          <p:nvPr/>
        </p:nvSpPr>
        <p:spPr>
          <a:xfrm>
            <a:off x="7091950" y="2223225"/>
            <a:ext cx="2133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http://journals.plos.org/plosmedicine/article?id=10.1371/journal.pmed.0020124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4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did we get there</a:t>
            </a:r>
            <a:endParaRPr/>
          </a:p>
        </p:txBody>
      </p:sp>
      <p:sp>
        <p:nvSpPr>
          <p:cNvPr id="260" name="Google Shape;260;p54"/>
          <p:cNvSpPr txBox="1">
            <a:spLocks noGrp="1"/>
          </p:cNvSpPr>
          <p:nvPr>
            <p:ph type="body" idx="1"/>
          </p:nvPr>
        </p:nvSpPr>
        <p:spPr>
          <a:xfrm>
            <a:off x="1657869" y="125495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only thing that counts in academia is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publication</a:t>
            </a:r>
            <a:r>
              <a:rPr lang="en-US"/>
              <a:t> of novel results in </a:t>
            </a:r>
            <a:r>
              <a:rPr lang="en-US" b="1"/>
              <a:t>high impact</a:t>
            </a:r>
            <a:endParaRPr b="1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journals</a:t>
            </a: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8439" y="2444450"/>
            <a:ext cx="5177026" cy="44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4"/>
          <p:cNvSpPr txBox="1"/>
          <p:nvPr/>
        </p:nvSpPr>
        <p:spPr>
          <a:xfrm>
            <a:off x="1657875" y="5649600"/>
            <a:ext cx="2689200" cy="1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Dr. Danny Kingsley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https://www.repository.cam.ac.uk/handle/1810/276106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5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Pressure to publish positive results...</a:t>
            </a:r>
            <a:endParaRPr/>
          </a:p>
        </p:txBody>
      </p:sp>
      <p:sp>
        <p:nvSpPr>
          <p:cNvPr id="269" name="Google Shape;269;p55"/>
          <p:cNvSpPr txBox="1"/>
          <p:nvPr/>
        </p:nvSpPr>
        <p:spPr>
          <a:xfrm>
            <a:off x="1819875" y="5934758"/>
            <a:ext cx="39594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Turner, Erick (2016): </a:t>
            </a: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https://doi.org/10.6084/m9.figshare.3381379.v1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55" descr="428005a-i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3500" y="1200418"/>
            <a:ext cx="2161625" cy="289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55" descr="rat race.jpg"/>
          <p:cNvPicPr preferRelativeResize="0"/>
          <p:nvPr/>
        </p:nvPicPr>
        <p:blipFill rotWithShape="1">
          <a:blip r:embed="rId5">
            <a:alphaModFix/>
          </a:blip>
          <a:srcRect t="6836" b="-224"/>
          <a:stretch/>
        </p:blipFill>
        <p:spPr>
          <a:xfrm>
            <a:off x="5779275" y="4184600"/>
            <a:ext cx="3364725" cy="26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5"/>
          <p:cNvSpPr txBox="1"/>
          <p:nvPr/>
        </p:nvSpPr>
        <p:spPr>
          <a:xfrm>
            <a:off x="1658775" y="1922965"/>
            <a:ext cx="51153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Design the study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 data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Analyze data as prespecified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Oops! P&gt; 0.05?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600"/>
              <a:buChar char="–"/>
            </a:pPr>
            <a:r>
              <a:rPr lang="en-US" sz="26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Torture data until it confesses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540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Then, and only then…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write the manuscript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6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chemeClr val="dk2"/>
                </a:solidFill>
              </a:rPr>
              <a:t>“In many laboratories, the incentives to be first can be stronger than the incentives to be right.”</a:t>
            </a:r>
            <a:endParaRPr sz="3000" i="1">
              <a:solidFill>
                <a:schemeClr val="dk2"/>
              </a:solidFill>
            </a:endParaRPr>
          </a:p>
        </p:txBody>
      </p:sp>
      <p:sp>
        <p:nvSpPr>
          <p:cNvPr id="279" name="Google Shape;279;p56"/>
          <p:cNvSpPr txBox="1"/>
          <p:nvPr/>
        </p:nvSpPr>
        <p:spPr>
          <a:xfrm>
            <a:off x="1880175" y="6273900"/>
            <a:ext cx="38403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</a:rPr>
              <a:t>Nature 525, 25–27 (03 September 2015) doi:10.1038/525025a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225" y="1824239"/>
            <a:ext cx="7483774" cy="3337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7"/>
          <p:cNvSpPr txBox="1">
            <a:spLocks noGrp="1"/>
          </p:cNvSpPr>
          <p:nvPr>
            <p:ph type="title"/>
          </p:nvPr>
        </p:nvSpPr>
        <p:spPr>
          <a:xfrm>
            <a:off x="1700331" y="27114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Science, RDM &amp; FAIR data can be a solution</a:t>
            </a:r>
            <a:endParaRPr/>
          </a:p>
        </p:txBody>
      </p:sp>
      <p:sp>
        <p:nvSpPr>
          <p:cNvPr id="287" name="Google Shape;287;p5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098" y="1170426"/>
            <a:ext cx="7106400" cy="550744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7"/>
          <p:cNvSpPr txBox="1"/>
          <p:nvPr/>
        </p:nvSpPr>
        <p:spPr>
          <a:xfrm>
            <a:off x="2369700" y="6481500"/>
            <a:ext cx="48021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http://ec.europa.eu/research/openscience/index.cfm?pg=home&amp;section=monitor</a:t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995</Words>
  <Application>Microsoft Office PowerPoint</Application>
  <PresentationFormat>On-screen Show (4:3)</PresentationFormat>
  <Paragraphs>189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Tahoma</vt:lpstr>
      <vt:lpstr>Calibri</vt:lpstr>
      <vt:lpstr>Office Theme</vt:lpstr>
      <vt:lpstr>Office Theme</vt:lpstr>
      <vt:lpstr>Office Theme</vt:lpstr>
      <vt:lpstr>Office Theme</vt:lpstr>
      <vt:lpstr>Office Theme</vt:lpstr>
      <vt:lpstr>1_Office Theme</vt:lpstr>
      <vt:lpstr>Office Theme</vt:lpstr>
      <vt:lpstr>2_Office Theme</vt:lpstr>
      <vt:lpstr>Office Theme</vt:lpstr>
      <vt:lpstr>Office Theme</vt:lpstr>
      <vt:lpstr>PowerPoint Presentation</vt:lpstr>
      <vt:lpstr>On a personal note</vt:lpstr>
      <vt:lpstr>Outline of my talk</vt:lpstr>
      <vt:lpstr>Open Science: Why should you care?</vt:lpstr>
      <vt:lpstr>Research reproducibility crisis</vt:lpstr>
      <vt:lpstr>How did we get there</vt:lpstr>
      <vt:lpstr>Pressure to publish positive results...</vt:lpstr>
      <vt:lpstr>“In many laboratories, the incentives to be first can be stronger than the incentives to be right.”</vt:lpstr>
      <vt:lpstr>Open Science, RDM &amp; FAIR data can be a solution</vt:lpstr>
      <vt:lpstr>Have you ever thought?</vt:lpstr>
      <vt:lpstr>Findable Accessible Interoperable Reusable</vt:lpstr>
      <vt:lpstr>Good data management is a  prerequisite to open science </vt:lpstr>
      <vt:lpstr>Data Stewardship at TU Delft</vt:lpstr>
      <vt:lpstr>For support to be relevant, it needs to be discipline-specific</vt:lpstr>
      <vt:lpstr>Who are the data stewards?</vt:lpstr>
      <vt:lpstr>PowerPoint Presentation</vt:lpstr>
      <vt:lpstr>Raising awareness on archiving solutions: 4TU.Centre for Research Data</vt:lpstr>
      <vt:lpstr>PowerPoint Presentation</vt:lpstr>
      <vt:lpstr>Data champions: Grassroots advocacy</vt:lpstr>
      <vt:lpstr>Front Runners: Data Champions </vt:lpstr>
      <vt:lpstr>Data stewards lead RDM policy development</vt:lpstr>
      <vt:lpstr>These institutional efforts are great but...</vt:lpstr>
      <vt:lpstr>Rewarding researchers for quality (reproducible) research</vt:lpstr>
      <vt:lpstr>We cannot do this alone  Need for international collaboration </vt:lpstr>
      <vt:lpstr>European Open Science Cloud: Can we tap into this opportunity?</vt:lpstr>
      <vt:lpstr>TU Delft endorsed EOSC principles and declared actions</vt:lpstr>
      <vt:lpstr>Recent efforts: Open science skills</vt:lpstr>
      <vt:lpstr>Open science skills workshop</vt:lpstr>
      <vt:lpstr>Open Science skills workshop: Main takeaways </vt:lpstr>
      <vt:lpstr>Taking open science forward, together.</vt:lpstr>
      <vt:lpstr>Summary</vt:lpstr>
      <vt:lpstr>And finally..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Shalini Kurapati - TBM</dc:creator>
  <cp:lastModifiedBy>Shalini Kurapati </cp:lastModifiedBy>
  <cp:revision>2</cp:revision>
  <dcterms:modified xsi:type="dcterms:W3CDTF">2018-12-10T08:16:27Z</dcterms:modified>
</cp:coreProperties>
</file>