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18" r:id="rId2"/>
    <p:sldMasterId id="2147483650" r:id="rId3"/>
    <p:sldMasterId id="2147483711" r:id="rId4"/>
    <p:sldMasterId id="2147483743" r:id="rId5"/>
    <p:sldMasterId id="2147483652" r:id="rId6"/>
    <p:sldMasterId id="2147483746" r:id="rId7"/>
    <p:sldMasterId id="2147483716" r:id="rId8"/>
    <p:sldMasterId id="2147483653" r:id="rId9"/>
  </p:sldMasterIdLst>
  <p:notesMasterIdLst>
    <p:notesMasterId r:id="rId28"/>
  </p:notesMasterIdLst>
  <p:sldIdLst>
    <p:sldId id="256" r:id="rId10"/>
    <p:sldId id="322" r:id="rId11"/>
    <p:sldId id="304" r:id="rId12"/>
    <p:sldId id="319" r:id="rId13"/>
    <p:sldId id="272" r:id="rId14"/>
    <p:sldId id="323" r:id="rId15"/>
    <p:sldId id="320" r:id="rId16"/>
    <p:sldId id="321" r:id="rId17"/>
    <p:sldId id="303" r:id="rId18"/>
    <p:sldId id="306" r:id="rId19"/>
    <p:sldId id="312" r:id="rId20"/>
    <p:sldId id="316" r:id="rId21"/>
    <p:sldId id="317" r:id="rId22"/>
    <p:sldId id="314" r:id="rId23"/>
    <p:sldId id="318" r:id="rId24"/>
    <p:sldId id="315" r:id="rId25"/>
    <p:sldId id="307" r:id="rId26"/>
    <p:sldId id="308" r:id="rId27"/>
  </p:sldIdLst>
  <p:sldSz cx="9144000" cy="6858000" type="screen4x3"/>
  <p:notesSz cx="6858000" cy="9144000"/>
  <p:defaultTextStyle>
    <a:defPPr>
      <a:defRPr lang="nl-NL"/>
    </a:defPPr>
    <a:lvl1pPr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1pPr>
    <a:lvl2pPr marL="4572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2pPr>
    <a:lvl3pPr marL="9144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3pPr>
    <a:lvl4pPr marL="13716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4pPr>
    <a:lvl5pPr marL="18288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5pPr>
    <a:lvl6pPr marL="22860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6pPr>
    <a:lvl7pPr marL="27432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7pPr>
    <a:lvl8pPr marL="32004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8pPr>
    <a:lvl9pPr marL="36576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orient="horz" pos="1488"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F"/>
    <a:srgbClr val="EF7D00"/>
    <a:srgbClr val="FF6600"/>
    <a:srgbClr val="BEE3EA"/>
    <a:srgbClr val="008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2" autoAdjust="0"/>
    <p:restoredTop sz="94680" autoAdjust="0"/>
  </p:normalViewPr>
  <p:slideViewPr>
    <p:cSldViewPr snapToGrid="0">
      <p:cViewPr varScale="1">
        <p:scale>
          <a:sx n="33" d="100"/>
          <a:sy n="33" d="100"/>
        </p:scale>
        <p:origin x="1308" y="32"/>
      </p:cViewPr>
      <p:guideLst>
        <p:guide orient="horz" pos="2160"/>
        <p:guide orient="horz" pos="148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0"/>
              </a:spcBef>
              <a:defRPr sz="1200">
                <a:solidFill>
                  <a:schemeClr val="tx1"/>
                </a:solidFill>
                <a:latin typeface="Arial" charset="0"/>
              </a:defRPr>
            </a:lvl1pPr>
          </a:lstStyle>
          <a:p>
            <a:endParaRPr lang="nl-NL"/>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Arial" charset="0"/>
              </a:defRPr>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0"/>
              </a:spcBef>
              <a:defRPr sz="1200">
                <a:solidFill>
                  <a:schemeClr val="tx1"/>
                </a:solidFill>
                <a:latin typeface="Arial" charset="0"/>
              </a:defRPr>
            </a:lvl1pPr>
          </a:lstStyle>
          <a:p>
            <a:endParaRPr lang="nl-NL"/>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latin typeface="Arial" charset="0"/>
              </a:defRPr>
            </a:lvl1pPr>
          </a:lstStyle>
          <a:p>
            <a:fld id="{2BD55560-3740-436F-A4B3-F8F0B02F4E30}" type="slidenum">
              <a:rPr lang="nl-NL"/>
              <a:pPr/>
              <a:t>‹#›</a:t>
            </a:fld>
            <a:endParaRPr lang="nl-NL"/>
          </a:p>
        </p:txBody>
      </p:sp>
    </p:spTree>
    <p:extLst>
      <p:ext uri="{BB962C8B-B14F-4D97-AF65-F5344CB8AC3E}">
        <p14:creationId xmlns:p14="http://schemas.microsoft.com/office/powerpoint/2010/main" val="5922407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Arial" charset="0"/>
      </a:defRPr>
    </a:lvl1pPr>
    <a:lvl2pPr marL="457200" algn="l" rtl="0" fontAlgn="base">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fontAlgn="base">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fontAlgn="base">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fontAlgn="base">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8EF20-B18C-4A01-A4DB-506652934123}" type="slidenum">
              <a:rPr lang="nl-NL"/>
              <a:pPr/>
              <a:t>1</a:t>
            </a:fld>
            <a:endParaRPr lang="nl-NL"/>
          </a:p>
        </p:txBody>
      </p:sp>
      <p:sp>
        <p:nvSpPr>
          <p:cNvPr id="5122" name="Rectangle 2"/>
          <p:cNvSpPr>
            <a:spLocks noGrp="1" noRot="1" noChangeAspect="1" noChangeArrowheads="1" noTextEdit="1"/>
          </p:cNvSpPr>
          <p:nvPr>
            <p:ph type="sldImg"/>
          </p:nvPr>
        </p:nvSpPr>
        <p:spPr>
          <a:xfrm>
            <a:off x="1143000" y="685800"/>
            <a:ext cx="4572000" cy="3429000"/>
          </a:xfrm>
          <a:ln/>
        </p:spPr>
      </p:sp>
      <p:sp>
        <p:nvSpPr>
          <p:cNvPr id="512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212224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Alition S Logo Front">
    <p:bg>
      <p:bgPr>
        <a:solidFill>
          <a:schemeClr val="bg1"/>
        </a:solidFill>
        <a:effectLst/>
      </p:bgPr>
    </p:bg>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59467"/>
            <a:ext cx="9144000" cy="644613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720000" y="360000"/>
            <a:ext cx="7704000" cy="1816605"/>
          </a:xfrm>
          <a:prstGeom prst="rect">
            <a:avLst/>
          </a:prstGeom>
        </p:spPr>
        <p:txBody>
          <a:bodyPr vert="horz" lIns="91440" tIns="45720" rIns="91440" bIns="45720" rtlCol="0" anchor="b" anchorCtr="0">
            <a:normAutofit/>
          </a:bodyPr>
          <a:lstStyle>
            <a:lvl1pPr marL="540000" indent="-540000">
              <a:buFontTx/>
              <a:buBlip>
                <a:blip r:embed="rId2"/>
              </a:buBlip>
              <a:defRPr>
                <a:solidFill>
                  <a:srgbClr val="EF7D00"/>
                </a:solidFill>
              </a:defRPr>
            </a:lvl1pPr>
          </a:lstStyle>
          <a:p>
            <a:r>
              <a:rPr lang="en-US" dirty="0"/>
              <a:t>Click to edit Master title style</a:t>
            </a:r>
            <a:endParaRPr lang="nl-BE" dirty="0"/>
          </a:p>
        </p:txBody>
      </p:sp>
      <p:sp>
        <p:nvSpPr>
          <p:cNvPr id="3" name="Content Placeholder 2"/>
          <p:cNvSpPr>
            <a:spLocks noGrp="1"/>
          </p:cNvSpPr>
          <p:nvPr>
            <p:ph sz="quarter" idx="10"/>
          </p:nvPr>
        </p:nvSpPr>
        <p:spPr>
          <a:xfrm>
            <a:off x="1260000" y="2520000"/>
            <a:ext cx="7164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487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with logo">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720000" y="360000"/>
            <a:ext cx="7704000" cy="1816605"/>
          </a:xfrm>
          <a:prstGeom prst="rect">
            <a:avLst/>
          </a:prstGeom>
        </p:spPr>
        <p:txBody>
          <a:bodyPr vert="horz" lIns="91440" tIns="45720" rIns="91440" bIns="45720" rtlCol="0" anchor="b" anchorCtr="0">
            <a:normAutofit/>
          </a:bodyPr>
          <a:lstStyle>
            <a:lvl1pPr marL="540000" indent="-540000">
              <a:buFontTx/>
              <a:buBlip>
                <a:blip r:embed="rId2"/>
              </a:buBlip>
              <a:defRPr>
                <a:solidFill>
                  <a:srgbClr val="EF7D00"/>
                </a:solidFill>
              </a:defRPr>
            </a:lvl1pPr>
          </a:lstStyle>
          <a:p>
            <a:r>
              <a:rPr lang="en-US" dirty="0"/>
              <a:t>Click to edit Master title style</a:t>
            </a:r>
            <a:endParaRPr lang="nl-BE" dirty="0"/>
          </a:p>
        </p:txBody>
      </p:sp>
      <p:sp>
        <p:nvSpPr>
          <p:cNvPr id="3" name="Content Placeholder 2"/>
          <p:cNvSpPr>
            <a:spLocks noGrp="1"/>
          </p:cNvSpPr>
          <p:nvPr>
            <p:ph sz="quarter" idx="10"/>
          </p:nvPr>
        </p:nvSpPr>
        <p:spPr>
          <a:xfrm>
            <a:off x="1260000" y="2520000"/>
            <a:ext cx="7164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67564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5 ">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60000" y="5832000"/>
            <a:ext cx="536330" cy="801687"/>
          </a:xfrm>
          <a:prstGeom prst="rect">
            <a:avLst/>
          </a:prstGeom>
          <a:noFill/>
          <a:ln w="9525">
            <a:noFill/>
            <a:miter lim="800000"/>
            <a:headEnd/>
            <a:tailEnd/>
          </a:ln>
        </p:spPr>
      </p:pic>
      <p:sp>
        <p:nvSpPr>
          <p:cNvPr id="5"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7"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440000" y="1800000"/>
            <a:ext cx="6954837"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5 with logo">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60000" y="5832000"/>
            <a:ext cx="536330" cy="801687"/>
          </a:xfrm>
          <a:prstGeom prst="rect">
            <a:avLst/>
          </a:prstGeom>
          <a:noFill/>
          <a:ln w="9525">
            <a:noFill/>
            <a:miter lim="800000"/>
            <a:headEnd/>
            <a:tailEnd/>
          </a:ln>
        </p:spPr>
      </p:pic>
      <p:sp>
        <p:nvSpPr>
          <p:cNvPr id="5"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7"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440000" y="1800000"/>
            <a:ext cx="6954837"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16073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rgbClr val="EF7D00"/>
                </a:solidFill>
              </a:defRPr>
            </a:lvl1pPr>
          </a:lstStyle>
          <a:p>
            <a:r>
              <a:rPr lang="en-US" dirty="0"/>
              <a:t>Click to edit Master title style</a:t>
            </a:r>
            <a:endParaRPr lang="nl-BE" dirty="0"/>
          </a:p>
        </p:txBody>
      </p:sp>
      <p:sp>
        <p:nvSpPr>
          <p:cNvPr id="11" name="Content Placeholder 10"/>
          <p:cNvSpPr>
            <a:spLocks noGrp="1"/>
          </p:cNvSpPr>
          <p:nvPr>
            <p:ph sz="quarter" idx="10"/>
          </p:nvPr>
        </p:nvSpPr>
        <p:spPr>
          <a:xfrm>
            <a:off x="1440000" y="2408238"/>
            <a:ext cx="6984000" cy="4240212"/>
          </a:xfrm>
        </p:spPr>
        <p:txBody>
          <a:bodyPr/>
          <a:lstStyle>
            <a:lvl1pPr>
              <a:defRPr>
                <a:solidFill>
                  <a:srgbClr val="EF7D00"/>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4398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6 with log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rgbClr val="EF7D00"/>
                </a:solidFill>
              </a:defRPr>
            </a:lvl1pPr>
          </a:lstStyle>
          <a:p>
            <a:r>
              <a:rPr lang="en-US" dirty="0"/>
              <a:t>Click to edit Master title style</a:t>
            </a:r>
            <a:endParaRPr lang="nl-BE" dirty="0"/>
          </a:p>
        </p:txBody>
      </p:sp>
      <p:sp>
        <p:nvSpPr>
          <p:cNvPr id="11" name="Content Placeholder 10"/>
          <p:cNvSpPr>
            <a:spLocks noGrp="1"/>
          </p:cNvSpPr>
          <p:nvPr>
            <p:ph sz="quarter" idx="10"/>
          </p:nvPr>
        </p:nvSpPr>
        <p:spPr>
          <a:xfrm>
            <a:off x="1440000" y="2408238"/>
            <a:ext cx="6984000" cy="4240212"/>
          </a:xfrm>
        </p:spPr>
        <p:txBody>
          <a:bodyPr/>
          <a:lstStyle>
            <a:lvl1pPr>
              <a:defRPr>
                <a:solidFill>
                  <a:srgbClr val="EF7D00"/>
                </a:solidFill>
              </a:defRPr>
            </a:lvl1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11338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7 ">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nl-BE"/>
          </a:p>
        </p:txBody>
      </p:sp>
      <p:sp>
        <p:nvSpPr>
          <p:cNvPr id="9" name="Content Placeholder 8"/>
          <p:cNvSpPr>
            <a:spLocks noGrp="1"/>
          </p:cNvSpPr>
          <p:nvPr>
            <p:ph sz="quarter" idx="10"/>
          </p:nvPr>
        </p:nvSpPr>
        <p:spPr>
          <a:xfrm>
            <a:off x="1440000" y="1752600"/>
            <a:ext cx="6984000" cy="4895850"/>
          </a:xfrm>
        </p:spPr>
        <p:txBody>
          <a:bodyPr/>
          <a:lstStyle>
            <a:lvl1pPr>
              <a:defRPr>
                <a:solidFill>
                  <a:srgbClr val="EF7D00"/>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7587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7 with ogo">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nl-BE"/>
          </a:p>
        </p:txBody>
      </p:sp>
      <p:sp>
        <p:nvSpPr>
          <p:cNvPr id="9" name="Content Placeholder 8"/>
          <p:cNvSpPr>
            <a:spLocks noGrp="1"/>
          </p:cNvSpPr>
          <p:nvPr>
            <p:ph sz="quarter" idx="10"/>
          </p:nvPr>
        </p:nvSpPr>
        <p:spPr>
          <a:xfrm>
            <a:off x="1440000" y="1752600"/>
            <a:ext cx="6984000" cy="4895850"/>
          </a:xfrm>
        </p:spPr>
        <p:txBody>
          <a:bodyPr/>
          <a:lstStyle>
            <a:lvl1pPr>
              <a:defRPr>
                <a:solidFill>
                  <a:srgbClr val="EF7D00"/>
                </a:solidFill>
              </a:defRPr>
            </a:lvl1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3174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nl-BE"/>
          </a:p>
        </p:txBody>
      </p:sp>
      <p:sp>
        <p:nvSpPr>
          <p:cNvPr id="7" name="Content Placeholder 6"/>
          <p:cNvSpPr>
            <a:spLocks noGrp="1"/>
          </p:cNvSpPr>
          <p:nvPr>
            <p:ph sz="quarter" idx="10"/>
          </p:nvPr>
        </p:nvSpPr>
        <p:spPr>
          <a:xfrm>
            <a:off x="1440000" y="2471738"/>
            <a:ext cx="6984000" cy="4176000"/>
          </a:xfrm>
        </p:spPr>
        <p:txBody>
          <a:bodyPr/>
          <a:lstStyle>
            <a:lvl1pPr>
              <a:defRPr>
                <a:solidFill>
                  <a:srgbClr val="EF7D00"/>
                </a:solidFill>
              </a:defRPr>
            </a:lvl1pPr>
          </a:lstStyle>
          <a:p>
            <a:pPr lvl="0"/>
            <a:r>
              <a:rPr lang="en-US" dirty="0"/>
              <a:t>Click to edit Master text styles</a:t>
            </a:r>
          </a:p>
          <a:p>
            <a:pPr lvl="1"/>
            <a:r>
              <a:rPr lang="en-US" dirty="0"/>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8 with logo">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nl-BE"/>
          </a:p>
        </p:txBody>
      </p:sp>
      <p:sp>
        <p:nvSpPr>
          <p:cNvPr id="7" name="Content Placeholder 6"/>
          <p:cNvSpPr>
            <a:spLocks noGrp="1"/>
          </p:cNvSpPr>
          <p:nvPr>
            <p:ph sz="quarter" idx="10"/>
          </p:nvPr>
        </p:nvSpPr>
        <p:spPr>
          <a:xfrm>
            <a:off x="1440000" y="2471738"/>
            <a:ext cx="6984000" cy="4176000"/>
          </a:xfrm>
        </p:spPr>
        <p:txBody>
          <a:bodyPr/>
          <a:lstStyle>
            <a:lvl1pPr>
              <a:defRPr>
                <a:solidFill>
                  <a:srgbClr val="EF7D00"/>
                </a:solidFill>
              </a:defRPr>
            </a:lvl1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4612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9512952"/>
          </a:xfrm>
          <a:prstGeom prst="rect">
            <a:avLst/>
          </a:prstGeom>
          <a:noFill/>
        </p:spPr>
      </p:pic>
      <p:sp>
        <p:nvSpPr>
          <p:cNvPr id="4" name="Rectangle 2"/>
          <p:cNvSpPr>
            <a:spLocks noGrp="1" noChangeArrowheads="1"/>
          </p:cNvSpPr>
          <p:nvPr>
            <p:ph type="ctrTitle" hasCustomPrompt="1"/>
          </p:nvPr>
        </p:nvSpPr>
        <p:spPr>
          <a:xfrm>
            <a:off x="720000" y="2520000"/>
            <a:ext cx="7704000" cy="1800000"/>
          </a:xfrm>
          <a:prstGeom prst="rect">
            <a:avLst/>
          </a:prstGeom>
          <a:solidFill>
            <a:srgbClr val="EF7D00"/>
          </a:solidFill>
        </p:spPr>
        <p:txBody>
          <a:bodyPr lIns="36000" bIns="45720" anchor="b" anchorCtr="0"/>
          <a:lstStyle>
            <a:lvl1pPr indent="0" algn="l">
              <a:lnSpc>
                <a:spcPts val="4000"/>
              </a:lnSpc>
              <a:buFontTx/>
              <a:buNone/>
              <a:defRPr sz="4000">
                <a:solidFill>
                  <a:schemeClr val="bg1"/>
                </a:solidFill>
                <a:latin typeface="HelveticaNeueLT Std Blk Cn" pitchFamily="34" charset="0"/>
              </a:defRPr>
            </a:lvl1pPr>
          </a:lstStyle>
          <a:p>
            <a:r>
              <a:rPr lang="en-US" dirty="0"/>
              <a:t> Click to edit Master title style</a:t>
            </a:r>
            <a:endParaRPr lang="nl-NL" dirty="0"/>
          </a:p>
        </p:txBody>
      </p:sp>
      <p:sp>
        <p:nvSpPr>
          <p:cNvPr id="5" name="Rectangle 3"/>
          <p:cNvSpPr>
            <a:spLocks noGrp="1" noChangeArrowheads="1"/>
          </p:cNvSpPr>
          <p:nvPr>
            <p:ph type="subTitle" idx="1" hasCustomPrompt="1"/>
          </p:nvPr>
        </p:nvSpPr>
        <p:spPr>
          <a:xfrm>
            <a:off x="720000" y="4320000"/>
            <a:ext cx="7704000" cy="1800000"/>
          </a:xfrm>
          <a:prstGeom prst="rect">
            <a:avLst/>
          </a:prstGeom>
          <a:solidFill>
            <a:srgbClr val="EF7D00"/>
          </a:solidFill>
        </p:spPr>
        <p:txBody>
          <a:bodyPr lIns="0" rIns="0" bIns="0"/>
          <a:lstStyle>
            <a:lvl1pPr marL="0" indent="0">
              <a:lnSpc>
                <a:spcPts val="3000"/>
              </a:lnSpc>
              <a:buFontTx/>
              <a:buNone/>
              <a:defRPr sz="2800">
                <a:solidFill>
                  <a:schemeClr val="bg1"/>
                </a:solidFill>
                <a:latin typeface="HelveticaNeueLT Std Cn" pitchFamily="34" charset="0"/>
              </a:defRPr>
            </a:lvl1pPr>
          </a:lstStyle>
          <a:p>
            <a:r>
              <a:rPr lang="en-US" dirty="0"/>
              <a:t>  Click to edit Master subtitle style</a:t>
            </a:r>
            <a:endParaRPr lang="nl-NL" dirty="0"/>
          </a:p>
        </p:txBody>
      </p:sp>
      <p:sp>
        <p:nvSpPr>
          <p:cNvPr id="7" name="Rectangle 4"/>
          <p:cNvSpPr txBox="1">
            <a:spLocks noChangeArrowheads="1"/>
          </p:cNvSpPr>
          <p:nvPr userDrawn="1"/>
        </p:nvSpPr>
        <p:spPr bwMode="auto">
          <a:xfrm>
            <a:off x="901700" y="5746476"/>
            <a:ext cx="7369900" cy="184424"/>
          </a:xfrm>
          <a:prstGeom prst="rect">
            <a:avLst/>
          </a:prstGeom>
          <a:noFill/>
          <a:ln>
            <a:miter lim="800000"/>
            <a:headEnd/>
            <a:tailEnd/>
          </a:ln>
        </p:spPr>
        <p:txBody>
          <a:bodyPr vert="horz" wrap="square" lIns="91440" tIns="45720" rIns="91440" bIns="0" numCol="1" anchor="b" anchorCtr="0" compatLnSpc="1">
            <a:prstTxWarp prst="textNoShape">
              <a:avLst/>
            </a:prstTxWarp>
          </a:bodyPr>
          <a:lstStyle>
            <a:defPPr>
              <a:defRPr lang="nl-NL"/>
            </a:defPPr>
            <a:lvl1pPr algn="r" rtl="0" eaLnBrk="0" fontAlgn="base" hangingPunct="0">
              <a:spcBef>
                <a:spcPct val="0"/>
              </a:spcBef>
              <a:spcAft>
                <a:spcPct val="0"/>
              </a:spcAft>
              <a:defRPr sz="1000" kern="1200">
                <a:solidFill>
                  <a:schemeClr val="bg1"/>
                </a:solidFill>
                <a:latin typeface="HelveticaNeueLT Std Med Cn" pitchFamily="34" charset="0"/>
                <a:ea typeface="ＭＳ Ｐゴシック" pitchFamily="34" charset="-128"/>
                <a:cs typeface="Arial" charset="0"/>
              </a:defRPr>
            </a:lvl1pPr>
            <a:lvl2pPr marL="4572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2pPr>
            <a:lvl3pPr marL="9144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3pPr>
            <a:lvl4pPr marL="13716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4pPr>
            <a:lvl5pPr marL="18288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5pPr>
            <a:lvl6pPr marL="22860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6pPr>
            <a:lvl7pPr marL="27432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7pPr>
            <a:lvl8pPr marL="32004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8pPr>
            <a:lvl9pPr marL="36576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9pPr>
          </a:lstStyle>
          <a:p>
            <a:r>
              <a:rPr lang="nl-NL" dirty="0"/>
              <a:t>SCIENCE EUROPE I </a:t>
            </a:r>
            <a:fld id="{AA5939D9-57CE-4769-9351-8C0C898D933F}" type="datetime1">
              <a:rPr lang="nl-NL" smtClean="0">
                <a:latin typeface="HelveticaNeueLT Std Cn" pitchFamily="34" charset="0"/>
              </a:rPr>
              <a:pPr/>
              <a:t>10-12-2018</a:t>
            </a:fld>
            <a:endParaRPr lang="nl-NL" dirty="0"/>
          </a:p>
        </p:txBody>
      </p:sp>
    </p:spTree>
    <p:extLst>
      <p:ext uri="{BB962C8B-B14F-4D97-AF65-F5344CB8AC3E}">
        <p14:creationId xmlns:p14="http://schemas.microsoft.com/office/powerpoint/2010/main" val="334556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343"/>
            <a:ext cx="9144000" cy="6857657"/>
          </a:xfrm>
          <a:prstGeom prst="rect">
            <a:avLst/>
          </a:prstGeom>
        </p:spPr>
      </p:pic>
      <p:sp>
        <p:nvSpPr>
          <p:cNvPr id="9" name="Text Placeholder 8"/>
          <p:cNvSpPr>
            <a:spLocks noGrp="1"/>
          </p:cNvSpPr>
          <p:nvPr>
            <p:ph type="body" sz="quarter" idx="10"/>
          </p:nvPr>
        </p:nvSpPr>
        <p:spPr>
          <a:xfrm>
            <a:off x="720000" y="719999"/>
            <a:ext cx="7704000" cy="5400000"/>
          </a:xfrm>
          <a:prstGeom prst="rect">
            <a:avLst/>
          </a:prstGeom>
        </p:spPr>
        <p:txBody>
          <a:bodyPr anchor="ctr" anchorCtr="1"/>
          <a:lstStyle>
            <a:lvl1pPr marL="0" indent="0" algn="ctr">
              <a:lnSpc>
                <a:spcPct val="114000"/>
              </a:lnSpc>
              <a:spcBef>
                <a:spcPts val="0"/>
              </a:spcBef>
              <a:buNone/>
              <a:defRPr>
                <a:solidFill>
                  <a:schemeClr val="tx1"/>
                </a:solidFill>
                <a:latin typeface="HelveticaNeueLT Std Blk Cn" panose="020B0806030702040204" pitchFamily="34" charset="0"/>
              </a:defRPr>
            </a:lvl1pPr>
          </a:lstStyle>
          <a:p>
            <a:pPr lvl="0"/>
            <a:r>
              <a:rPr lang="en-US" dirty="0"/>
              <a:t>Click to edit Master text styles</a:t>
            </a:r>
          </a:p>
        </p:txBody>
      </p:sp>
    </p:spTree>
    <p:extLst>
      <p:ext uri="{BB962C8B-B14F-4D97-AF65-F5344CB8AC3E}">
        <p14:creationId xmlns:p14="http://schemas.microsoft.com/office/powerpoint/2010/main" val="2670282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55179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95866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nl-BE"/>
          </a:p>
        </p:txBody>
      </p:sp>
      <p:sp>
        <p:nvSpPr>
          <p:cNvPr id="10" name="Content Placeholder 9"/>
          <p:cNvSpPr>
            <a:spLocks noGrp="1"/>
          </p:cNvSpPr>
          <p:nvPr>
            <p:ph sz="quarter" idx="10"/>
          </p:nvPr>
        </p:nvSpPr>
        <p:spPr>
          <a:xfrm>
            <a:off x="719998" y="2448000"/>
            <a:ext cx="7704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with log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nl-BE"/>
          </a:p>
        </p:txBody>
      </p:sp>
      <p:sp>
        <p:nvSpPr>
          <p:cNvPr id="10" name="Content Placeholder 9"/>
          <p:cNvSpPr>
            <a:spLocks noGrp="1"/>
          </p:cNvSpPr>
          <p:nvPr>
            <p:ph sz="quarter" idx="10"/>
          </p:nvPr>
        </p:nvSpPr>
        <p:spPr>
          <a:xfrm>
            <a:off x="719998" y="2448000"/>
            <a:ext cx="7704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60726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bwMode="auto">
          <a:xfrm>
            <a:off x="719999" y="54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3" name="Content Placeholder 2"/>
          <p:cNvSpPr>
            <a:spLocks noGrp="1"/>
          </p:cNvSpPr>
          <p:nvPr>
            <p:ph sz="quarter" idx="10"/>
          </p:nvPr>
        </p:nvSpPr>
        <p:spPr>
          <a:xfrm>
            <a:off x="1260000" y="1584000"/>
            <a:ext cx="7164000" cy="50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415982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with logo">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bwMode="auto">
          <a:xfrm>
            <a:off x="719999" y="54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3" name="Content Placeholder 2"/>
          <p:cNvSpPr>
            <a:spLocks noGrp="1"/>
          </p:cNvSpPr>
          <p:nvPr>
            <p:ph sz="quarter" idx="10"/>
          </p:nvPr>
        </p:nvSpPr>
        <p:spPr>
          <a:xfrm>
            <a:off x="1260000" y="1584000"/>
            <a:ext cx="7164000" cy="50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3438221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7D0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735" r:id="rId2"/>
    <p:sldLayoutId id="2147483734" r:id="rId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bg1"/>
                </a:solidFill>
              </a:rPr>
              <a:t>cOAlition S</a:t>
            </a:r>
            <a:r>
              <a:rPr lang="nl-NL" sz="1000" dirty="0">
                <a:solidFill>
                  <a:srgbClr val="BEE3EA"/>
                </a:solidFill>
              </a:rPr>
              <a:t> </a:t>
            </a:r>
            <a:r>
              <a:rPr lang="nl-NL" sz="1000" dirty="0">
                <a:solidFill>
                  <a:schemeClr val="tx2"/>
                </a:solidFill>
              </a:rPr>
              <a:t>I </a:t>
            </a:r>
            <a:fld id="{77ACBCB9-9CBE-47EC-808D-8B09835A86EF}" type="slidenum">
              <a:rPr lang="nl-NL" sz="1000" smtClean="0">
                <a:solidFill>
                  <a:schemeClr val="tx2"/>
                </a:solidFill>
              </a:rPr>
              <a:pPr/>
              <a:t>‹#›</a:t>
            </a:fld>
            <a:r>
              <a:rPr lang="nl-NL" sz="1000" dirty="0">
                <a:solidFill>
                  <a:schemeClr val="tx2"/>
                </a:solidFill>
              </a:rPr>
              <a:t> </a:t>
            </a: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67126244"/>
      </p:ext>
    </p:extLst>
  </p:cSld>
  <p:clrMap bg1="lt1" tx1="dk1" bg2="lt2" tx2="dk2" accent1="accent1" accent2="accent2" accent3="accent3" accent4="accent4" accent5="accent5" accent6="accent6" hlink="hlink" folHlink="folHlink"/>
  <p:sldLayoutIdLst>
    <p:sldLayoutId id="2147483719" r:id="rId1"/>
    <p:sldLayoutId id="2147483749" r:id="rId2"/>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2362202"/>
            <a:ext cx="8915400" cy="4379913"/>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7" name="Rectangle 9"/>
          <p:cNvSpPr>
            <a:spLocks noGrp="1" noChangeArrowheads="1"/>
          </p:cNvSpPr>
          <p:nvPr>
            <p:ph type="title"/>
          </p:nvPr>
        </p:nvSpPr>
        <p:spPr bwMode="auto">
          <a:xfrm>
            <a:off x="719999" y="720000"/>
            <a:ext cx="7704000" cy="162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8" name="Rectangle 10"/>
          <p:cNvSpPr>
            <a:spLocks noGrp="1" noChangeArrowheads="1"/>
          </p:cNvSpPr>
          <p:nvPr>
            <p:ph type="body" idx="1"/>
          </p:nvPr>
        </p:nvSpPr>
        <p:spPr bwMode="auto">
          <a:xfrm>
            <a:off x="720000" y="2520000"/>
            <a:ext cx="7704000" cy="4068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bg1"/>
                </a:solidFill>
              </a:rPr>
              <a:t>cOAlition S</a:t>
            </a:r>
            <a:r>
              <a:rPr lang="nl-NL" sz="1000" dirty="0">
                <a:solidFill>
                  <a:srgbClr val="BEE3EA"/>
                </a:solidFill>
              </a:rPr>
              <a:t> </a:t>
            </a:r>
            <a:r>
              <a:rPr lang="nl-NL" sz="1000" dirty="0">
                <a:solidFill>
                  <a:schemeClr val="bg2"/>
                </a:solidFill>
              </a:rPr>
              <a:t>I </a:t>
            </a:r>
            <a:fld id="{77ACBCB9-9CBE-47EC-808D-8B09835A86EF}" type="slidenum">
              <a:rPr lang="nl-NL" sz="1000" smtClean="0">
                <a:solidFill>
                  <a:schemeClr val="bg2"/>
                </a:solidFill>
              </a:rPr>
              <a:pPr algn="l" eaLnBrk="0" hangingPunct="0">
                <a:spcBef>
                  <a:spcPct val="0"/>
                </a:spcBef>
              </a:pPr>
              <a:t>‹#›</a:t>
            </a:fld>
            <a:r>
              <a:rPr lang="nl-NL" sz="1000" dirty="0">
                <a:solidFill>
                  <a:schemeClr val="bg2"/>
                </a:solidFill>
              </a:rPr>
              <a:t> </a:t>
            </a:r>
          </a:p>
        </p:txBody>
      </p:sp>
    </p:spTree>
  </p:cSld>
  <p:clrMap bg1="lt1" tx1="dk1" bg2="lt2" tx2="dk2" accent1="accent1" accent2="accent2" accent3="accent3" accent4="accent4" accent5="accent5" accent6="accent6" hlink="hlink" folHlink="folHlink"/>
  <p:sldLayoutIdLst>
    <p:sldLayoutId id="2147483677" r:id="rId1"/>
    <p:sldLayoutId id="2147483750" r:id="rId2"/>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a:solidFill>
            <a:schemeClr val="tx1"/>
          </a:solidFill>
          <a:latin typeface="+mn-lt"/>
          <a:cs typeface="+mn-cs"/>
        </a:defRPr>
      </a:lvl2pPr>
      <a:lvl3pPr marL="864000" indent="-288000" algn="l" rtl="0" fontAlgn="base">
        <a:spcBef>
          <a:spcPts val="600"/>
        </a:spcBef>
        <a:spcAft>
          <a:spcPct val="0"/>
        </a:spcAft>
        <a:buFontTx/>
        <a:buBlip>
          <a:blip r:embed="rId4"/>
        </a:buBlip>
        <a:defRPr sz="2400">
          <a:solidFill>
            <a:schemeClr val="tx1"/>
          </a:solidFill>
          <a:latin typeface="+mn-lt"/>
          <a:cs typeface="+mn-cs"/>
        </a:defRPr>
      </a:lvl3pPr>
      <a:lvl4pPr marL="1152000" indent="-288000" algn="l" rtl="0" fontAlgn="base">
        <a:spcBef>
          <a:spcPts val="600"/>
        </a:spcBef>
        <a:spcAft>
          <a:spcPct val="0"/>
        </a:spcAft>
        <a:buFontTx/>
        <a:buBlip>
          <a:blip r:embed="rId4"/>
        </a:buBlip>
        <a:defRPr sz="2400">
          <a:solidFill>
            <a:schemeClr val="tx1"/>
          </a:solidFill>
          <a:latin typeface="+mn-lt"/>
          <a:cs typeface="+mn-cs"/>
        </a:defRPr>
      </a:lvl4pPr>
      <a:lvl5pPr marL="1440000" indent="-288000" algn="l" rtl="0" fontAlgn="base">
        <a:spcBef>
          <a:spcPts val="600"/>
        </a:spcBef>
        <a:spcAft>
          <a:spcPct val="0"/>
        </a:spcAft>
        <a:buFontTx/>
        <a:buBlip>
          <a:blip r:embed="rId4"/>
        </a:buBlip>
        <a:defRPr sz="240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14300" y="115890"/>
            <a:ext cx="89154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033" name="Line 9"/>
          <p:cNvSpPr>
            <a:spLocks noChangeShapeType="1"/>
          </p:cNvSpPr>
          <p:nvPr userDrawn="1"/>
        </p:nvSpPr>
        <p:spPr bwMode="auto">
          <a:xfrm>
            <a:off x="0" y="1440000"/>
            <a:ext cx="9144000" cy="0"/>
          </a:xfrm>
          <a:prstGeom prst="line">
            <a:avLst/>
          </a:prstGeom>
          <a:noFill/>
          <a:ln w="25400">
            <a:solidFill>
              <a:srgbClr val="00638F"/>
            </a:solidFill>
            <a:round/>
            <a:headEnd/>
            <a:tailEnd/>
          </a:ln>
          <a:effectLst/>
        </p:spPr>
        <p:txBody>
          <a:bodyPr/>
          <a:lstStyle/>
          <a:p>
            <a:endParaRPr lang="nl-BE" sz="3000"/>
          </a:p>
        </p:txBody>
      </p:sp>
      <p:sp>
        <p:nvSpPr>
          <p:cNvPr id="7" name="Rectangle 9"/>
          <p:cNvSpPr>
            <a:spLocks noGrp="1" noChangeArrowheads="1"/>
          </p:cNvSpPr>
          <p:nvPr>
            <p:ph type="title"/>
          </p:nvPr>
        </p:nvSpPr>
        <p:spPr bwMode="auto">
          <a:xfrm>
            <a:off x="719999" y="54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8" name="Rectangle 10"/>
          <p:cNvSpPr>
            <a:spLocks noGrp="1" noChangeArrowheads="1"/>
          </p:cNvSpPr>
          <p:nvPr>
            <p:ph type="body" idx="1"/>
          </p:nvPr>
        </p:nvSpPr>
        <p:spPr bwMode="auto">
          <a:xfrm>
            <a:off x="1260000" y="1584000"/>
            <a:ext cx="7164000" cy="504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Tree>
    <p:extLst>
      <p:ext uri="{BB962C8B-B14F-4D97-AF65-F5344CB8AC3E}">
        <p14:creationId xmlns:p14="http://schemas.microsoft.com/office/powerpoint/2010/main" val="1981702979"/>
      </p:ext>
    </p:extLst>
  </p:cSld>
  <p:clrMap bg1="lt1" tx1="dk1" bg2="lt2" tx2="dk2" accent1="accent1" accent2="accent2" accent3="accent3" accent4="accent4" accent5="accent5" accent6="accent6" hlink="hlink" folHlink="folHlink"/>
  <p:sldLayoutIdLst>
    <p:sldLayoutId id="2147483713" r:id="rId1"/>
    <p:sldLayoutId id="2147483751" r:id="rId2"/>
  </p:sldLayoutIdLst>
  <p:txStyles>
    <p:titleStyle>
      <a:lvl1pPr marL="540000" indent="-540000" algn="l" rtl="0" fontAlgn="base">
        <a:lnSpc>
          <a:spcPct val="100000"/>
        </a:lnSpc>
        <a:spcBef>
          <a:spcPct val="0"/>
        </a:spcBef>
        <a:spcAft>
          <a:spcPct val="0"/>
        </a:spcAft>
        <a:buSzPct val="155000"/>
        <a:buFontTx/>
        <a:buBlip>
          <a:blip r:embed="rId4"/>
        </a:buBlip>
        <a:defRPr sz="3000">
          <a:solidFill>
            <a:srgbClr val="EF7D00"/>
          </a:solidFill>
          <a:latin typeface="+mj-lt"/>
          <a:ea typeface="+mj-ea"/>
          <a:cs typeface="+mj-cs"/>
        </a:defRPr>
      </a:lvl1pPr>
      <a:lvl2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2pPr>
      <a:lvl3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3pPr>
      <a:lvl4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4pPr>
      <a:lvl5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5pPr>
      <a:lvl6pPr marL="4572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6pPr>
      <a:lvl7pPr marL="9144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7pPr>
      <a:lvl8pPr marL="13716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8pPr>
      <a:lvl9pPr marL="18288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9pPr>
    </p:titleStyle>
    <p:bodyStyle>
      <a:lvl1pPr marL="288000" indent="-288000" algn="l" rtl="0" fontAlgn="base">
        <a:spcBef>
          <a:spcPts val="600"/>
        </a:spcBef>
        <a:spcAft>
          <a:spcPct val="0"/>
        </a:spcAft>
        <a:buSzPct val="110000"/>
        <a:buFontTx/>
        <a:buBlip>
          <a:blip r:embed="rId6"/>
        </a:buBlip>
        <a:defRPr sz="2400">
          <a:solidFill>
            <a:schemeClr val="tx1"/>
          </a:solidFill>
          <a:latin typeface="+mn-lt"/>
          <a:ea typeface="+mn-ea"/>
          <a:cs typeface="+mn-cs"/>
        </a:defRPr>
      </a:lvl1pPr>
      <a:lvl2pPr marL="576000" indent="-288000" algn="l" rtl="0" fontAlgn="base">
        <a:spcBef>
          <a:spcPts val="600"/>
        </a:spcBef>
        <a:spcAft>
          <a:spcPct val="0"/>
        </a:spcAft>
        <a:buSzPct val="110000"/>
        <a:buFontTx/>
        <a:buBlip>
          <a:blip r:embed="rId6"/>
        </a:buBlip>
        <a:defRPr sz="2400">
          <a:solidFill>
            <a:schemeClr val="tx1"/>
          </a:solidFill>
          <a:latin typeface="+mn-lt"/>
          <a:ea typeface="+mn-ea"/>
        </a:defRPr>
      </a:lvl2pPr>
      <a:lvl3pPr marL="864000" indent="-288000" algn="l" rtl="0" fontAlgn="base">
        <a:spcBef>
          <a:spcPts val="600"/>
        </a:spcBef>
        <a:spcAft>
          <a:spcPct val="0"/>
        </a:spcAft>
        <a:buSzPct val="110000"/>
        <a:buFontTx/>
        <a:buBlip>
          <a:blip r:embed="rId6"/>
        </a:buBlip>
        <a:defRPr sz="2400">
          <a:solidFill>
            <a:schemeClr val="tx1"/>
          </a:solidFill>
          <a:latin typeface="+mn-lt"/>
          <a:ea typeface="+mn-ea"/>
        </a:defRPr>
      </a:lvl3pPr>
      <a:lvl4pPr marL="1152000" indent="-288000" algn="l" rtl="0" fontAlgn="base">
        <a:spcBef>
          <a:spcPts val="600"/>
        </a:spcBef>
        <a:spcAft>
          <a:spcPct val="0"/>
        </a:spcAft>
        <a:buSzPct val="110000"/>
        <a:buFontTx/>
        <a:buBlip>
          <a:blip r:embed="rId6"/>
        </a:buBlip>
        <a:defRPr sz="2400">
          <a:solidFill>
            <a:schemeClr val="tx1"/>
          </a:solidFill>
          <a:latin typeface="+mn-lt"/>
          <a:ea typeface="+mn-ea"/>
        </a:defRPr>
      </a:lvl4pPr>
      <a:lvl5pPr marL="1440000" indent="-288000" algn="l" rtl="0" fontAlgn="base">
        <a:spcBef>
          <a:spcPts val="600"/>
        </a:spcBef>
        <a:spcAft>
          <a:spcPct val="0"/>
        </a:spcAft>
        <a:buSzPct val="110000"/>
        <a:buFontTx/>
        <a:buBlip>
          <a:blip r:embed="rId6"/>
        </a:buBlip>
        <a:defRPr sz="2400">
          <a:solidFill>
            <a:schemeClr val="tx1"/>
          </a:solidFill>
          <a:latin typeface="+mn-lt"/>
          <a:ea typeface="+mn-ea"/>
        </a:defRPr>
      </a:lvl5pPr>
      <a:lvl6pPr marL="2514600" indent="-228600" algn="l" rtl="0" fontAlgn="base">
        <a:spcBef>
          <a:spcPct val="20000"/>
        </a:spcBef>
        <a:spcAft>
          <a:spcPct val="0"/>
        </a:spcAft>
        <a:buSzPct val="110000"/>
        <a:buBlip>
          <a:blip r:embed="rId7"/>
        </a:buBlip>
        <a:defRPr sz="2400">
          <a:solidFill>
            <a:schemeClr val="tx1"/>
          </a:solidFill>
          <a:latin typeface="+mn-lt"/>
          <a:ea typeface="+mn-ea"/>
        </a:defRPr>
      </a:lvl6pPr>
      <a:lvl7pPr marL="2971800" indent="-228600" algn="l" rtl="0" fontAlgn="base">
        <a:spcBef>
          <a:spcPct val="20000"/>
        </a:spcBef>
        <a:spcAft>
          <a:spcPct val="0"/>
        </a:spcAft>
        <a:buSzPct val="110000"/>
        <a:buBlip>
          <a:blip r:embed="rId7"/>
        </a:buBlip>
        <a:defRPr sz="2400">
          <a:solidFill>
            <a:schemeClr val="tx1"/>
          </a:solidFill>
          <a:latin typeface="+mn-lt"/>
          <a:ea typeface="+mn-ea"/>
        </a:defRPr>
      </a:lvl7pPr>
      <a:lvl8pPr marL="3429000" indent="-228600" algn="l" rtl="0" fontAlgn="base">
        <a:spcBef>
          <a:spcPct val="20000"/>
        </a:spcBef>
        <a:spcAft>
          <a:spcPct val="0"/>
        </a:spcAft>
        <a:buSzPct val="110000"/>
        <a:buBlip>
          <a:blip r:embed="rId7"/>
        </a:buBlip>
        <a:defRPr sz="2400">
          <a:solidFill>
            <a:schemeClr val="tx1"/>
          </a:solidFill>
          <a:latin typeface="+mn-lt"/>
          <a:ea typeface="+mn-ea"/>
        </a:defRPr>
      </a:lvl8pPr>
      <a:lvl9pPr marL="3886200" indent="-228600" algn="l" rtl="0" fontAlgn="base">
        <a:spcBef>
          <a:spcPct val="20000"/>
        </a:spcBef>
        <a:spcAft>
          <a:spcPct val="0"/>
        </a:spcAft>
        <a:buSzPct val="110000"/>
        <a:buBlip>
          <a:blip r:embed="rId7"/>
        </a:buBlip>
        <a:defRPr sz="24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14300" y="115890"/>
            <a:ext cx="89154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033" name="Line 9"/>
          <p:cNvSpPr>
            <a:spLocks noChangeShapeType="1"/>
          </p:cNvSpPr>
          <p:nvPr userDrawn="1"/>
        </p:nvSpPr>
        <p:spPr bwMode="auto">
          <a:xfrm>
            <a:off x="0" y="2340000"/>
            <a:ext cx="9144000" cy="0"/>
          </a:xfrm>
          <a:prstGeom prst="line">
            <a:avLst/>
          </a:prstGeom>
          <a:noFill/>
          <a:ln w="25400">
            <a:solidFill>
              <a:srgbClr val="00638F"/>
            </a:solidFill>
            <a:round/>
            <a:headEnd/>
            <a:tailEnd/>
          </a:ln>
          <a:effectLst/>
        </p:spPr>
        <p:txBody>
          <a:bodyPr/>
          <a:lstStyle/>
          <a:p>
            <a:endParaRPr lang="nl-BE" sz="3000"/>
          </a:p>
        </p:txBody>
      </p:sp>
      <p:sp>
        <p:nvSpPr>
          <p:cNvPr id="11"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
        <p:nvSpPr>
          <p:cNvPr id="2" name="Title Placeholder 1"/>
          <p:cNvSpPr>
            <a:spLocks noGrp="1"/>
          </p:cNvSpPr>
          <p:nvPr>
            <p:ph type="title"/>
          </p:nvPr>
        </p:nvSpPr>
        <p:spPr>
          <a:xfrm>
            <a:off x="720000" y="360000"/>
            <a:ext cx="7704000" cy="1816605"/>
          </a:xfrm>
          <a:prstGeom prst="rect">
            <a:avLst/>
          </a:prstGeom>
        </p:spPr>
        <p:txBody>
          <a:bodyPr vert="horz" lIns="91440" tIns="45720" rIns="91440" bIns="45720" rtlCol="0" anchor="b" anchorCtr="0">
            <a:normAutofit/>
          </a:bodyPr>
          <a:lstStyle/>
          <a:p>
            <a:r>
              <a:rPr lang="en-US" dirty="0"/>
              <a:t>Click to edit Master title style</a:t>
            </a:r>
            <a:endParaRPr lang="nl-BE" dirty="0"/>
          </a:p>
        </p:txBody>
      </p:sp>
      <p:sp>
        <p:nvSpPr>
          <p:cNvPr id="3" name="Text Placeholder 2"/>
          <p:cNvSpPr>
            <a:spLocks noGrp="1"/>
          </p:cNvSpPr>
          <p:nvPr>
            <p:ph type="body" idx="1"/>
          </p:nvPr>
        </p:nvSpPr>
        <p:spPr>
          <a:xfrm>
            <a:off x="1260000" y="2520000"/>
            <a:ext cx="71640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3163447249"/>
      </p:ext>
    </p:extLst>
  </p:cSld>
  <p:clrMap bg1="lt1" tx1="dk1" bg2="lt2" tx2="dk2" accent1="accent1" accent2="accent2" accent3="accent3" accent4="accent4" accent5="accent5" accent6="accent6" hlink="hlink" folHlink="folHlink"/>
  <p:sldLayoutIdLst>
    <p:sldLayoutId id="2147483744" r:id="rId1"/>
    <p:sldLayoutId id="2147483752" r:id="rId2"/>
  </p:sldLayoutIdLst>
  <p:txStyles>
    <p:titleStyle>
      <a:lvl1pPr marL="540000" indent="-540000" algn="l" rtl="0" fontAlgn="base">
        <a:lnSpc>
          <a:spcPct val="100000"/>
        </a:lnSpc>
        <a:spcBef>
          <a:spcPct val="0"/>
        </a:spcBef>
        <a:spcAft>
          <a:spcPct val="0"/>
        </a:spcAft>
        <a:buSzPct val="155000"/>
        <a:buFontTx/>
        <a:buBlip>
          <a:blip r:embed="rId4"/>
        </a:buBlip>
        <a:defRPr sz="3000">
          <a:solidFill>
            <a:srgbClr val="EF7D00"/>
          </a:solidFill>
          <a:latin typeface="+mj-lt"/>
          <a:ea typeface="+mj-ea"/>
          <a:cs typeface="+mj-cs"/>
        </a:defRPr>
      </a:lvl1pPr>
      <a:lvl2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2pPr>
      <a:lvl3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3pPr>
      <a:lvl4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4pPr>
      <a:lvl5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5pPr>
      <a:lvl6pPr marL="4572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6pPr>
      <a:lvl7pPr marL="9144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7pPr>
      <a:lvl8pPr marL="13716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8pPr>
      <a:lvl9pPr marL="18288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9pPr>
    </p:titleStyle>
    <p:bodyStyle>
      <a:lvl1pPr marL="288000" indent="-288000" algn="l" rtl="0" fontAlgn="base">
        <a:spcBef>
          <a:spcPts val="600"/>
        </a:spcBef>
        <a:spcAft>
          <a:spcPct val="0"/>
        </a:spcAft>
        <a:buSzPct val="110000"/>
        <a:buFontTx/>
        <a:buBlip>
          <a:blip r:embed="rId6"/>
        </a:buBlip>
        <a:defRPr sz="2400">
          <a:solidFill>
            <a:schemeClr val="tx1"/>
          </a:solidFill>
          <a:latin typeface="+mn-lt"/>
          <a:ea typeface="+mn-ea"/>
          <a:cs typeface="+mn-cs"/>
        </a:defRPr>
      </a:lvl1pPr>
      <a:lvl2pPr marL="576000" indent="-288000" algn="l" rtl="0" fontAlgn="base">
        <a:spcBef>
          <a:spcPts val="600"/>
        </a:spcBef>
        <a:spcAft>
          <a:spcPct val="0"/>
        </a:spcAft>
        <a:buSzPct val="110000"/>
        <a:buFontTx/>
        <a:buBlip>
          <a:blip r:embed="rId6"/>
        </a:buBlip>
        <a:defRPr sz="2400">
          <a:solidFill>
            <a:schemeClr val="tx1"/>
          </a:solidFill>
          <a:latin typeface="+mn-lt"/>
          <a:ea typeface="+mn-ea"/>
        </a:defRPr>
      </a:lvl2pPr>
      <a:lvl3pPr marL="864000" indent="-288000" algn="l" rtl="0" fontAlgn="base">
        <a:spcBef>
          <a:spcPts val="600"/>
        </a:spcBef>
        <a:spcAft>
          <a:spcPct val="0"/>
        </a:spcAft>
        <a:buSzPct val="110000"/>
        <a:buFontTx/>
        <a:buBlip>
          <a:blip r:embed="rId6"/>
        </a:buBlip>
        <a:defRPr sz="2400">
          <a:solidFill>
            <a:schemeClr val="tx1"/>
          </a:solidFill>
          <a:latin typeface="+mn-lt"/>
          <a:ea typeface="+mn-ea"/>
        </a:defRPr>
      </a:lvl3pPr>
      <a:lvl4pPr marL="1152000" indent="-288000" algn="l" rtl="0" fontAlgn="base">
        <a:spcBef>
          <a:spcPts val="600"/>
        </a:spcBef>
        <a:spcAft>
          <a:spcPct val="0"/>
        </a:spcAft>
        <a:buSzPct val="110000"/>
        <a:buFontTx/>
        <a:buBlip>
          <a:blip r:embed="rId6"/>
        </a:buBlip>
        <a:defRPr sz="2400">
          <a:solidFill>
            <a:schemeClr val="tx1"/>
          </a:solidFill>
          <a:latin typeface="+mn-lt"/>
          <a:ea typeface="+mn-ea"/>
        </a:defRPr>
      </a:lvl4pPr>
      <a:lvl5pPr marL="1440000" indent="-288000" algn="l" rtl="0" fontAlgn="base">
        <a:spcBef>
          <a:spcPts val="600"/>
        </a:spcBef>
        <a:spcAft>
          <a:spcPct val="0"/>
        </a:spcAft>
        <a:buSzPct val="110000"/>
        <a:buFontTx/>
        <a:buBlip>
          <a:blip r:embed="rId6"/>
        </a:buBlip>
        <a:defRPr sz="2400">
          <a:solidFill>
            <a:schemeClr val="tx1"/>
          </a:solidFill>
          <a:latin typeface="+mn-lt"/>
          <a:ea typeface="+mn-ea"/>
        </a:defRPr>
      </a:lvl5pPr>
      <a:lvl6pPr marL="2514600" indent="-228600" algn="l" rtl="0" fontAlgn="base">
        <a:spcBef>
          <a:spcPct val="20000"/>
        </a:spcBef>
        <a:spcAft>
          <a:spcPct val="0"/>
        </a:spcAft>
        <a:buSzPct val="110000"/>
        <a:buBlip>
          <a:blip r:embed="rId7"/>
        </a:buBlip>
        <a:defRPr sz="2400">
          <a:solidFill>
            <a:schemeClr val="tx1"/>
          </a:solidFill>
          <a:latin typeface="+mn-lt"/>
          <a:ea typeface="+mn-ea"/>
        </a:defRPr>
      </a:lvl6pPr>
      <a:lvl7pPr marL="2971800" indent="-228600" algn="l" rtl="0" fontAlgn="base">
        <a:spcBef>
          <a:spcPct val="20000"/>
        </a:spcBef>
        <a:spcAft>
          <a:spcPct val="0"/>
        </a:spcAft>
        <a:buSzPct val="110000"/>
        <a:buBlip>
          <a:blip r:embed="rId7"/>
        </a:buBlip>
        <a:defRPr sz="2400">
          <a:solidFill>
            <a:schemeClr val="tx1"/>
          </a:solidFill>
          <a:latin typeface="+mn-lt"/>
          <a:ea typeface="+mn-ea"/>
        </a:defRPr>
      </a:lvl7pPr>
      <a:lvl8pPr marL="3429000" indent="-228600" algn="l" rtl="0" fontAlgn="base">
        <a:spcBef>
          <a:spcPct val="20000"/>
        </a:spcBef>
        <a:spcAft>
          <a:spcPct val="0"/>
        </a:spcAft>
        <a:buSzPct val="110000"/>
        <a:buBlip>
          <a:blip r:embed="rId7"/>
        </a:buBlip>
        <a:defRPr sz="2400">
          <a:solidFill>
            <a:schemeClr val="tx1"/>
          </a:solidFill>
          <a:latin typeface="+mn-lt"/>
          <a:ea typeface="+mn-ea"/>
        </a:defRPr>
      </a:lvl8pPr>
      <a:lvl9pPr marL="3886200" indent="-228600" algn="l" rtl="0" fontAlgn="base">
        <a:spcBef>
          <a:spcPct val="20000"/>
        </a:spcBef>
        <a:spcAft>
          <a:spcPct val="0"/>
        </a:spcAft>
        <a:buSzPct val="110000"/>
        <a:buBlip>
          <a:blip r:embed="rId7"/>
        </a:buBlip>
        <a:defRPr sz="24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51559"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51554"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en-GB" noProof="0" dirty="0" err="1"/>
              <a:t>Klik</a:t>
            </a:r>
            <a:r>
              <a:rPr lang="en-GB" noProof="0" dirty="0"/>
              <a:t> om het </a:t>
            </a:r>
            <a:r>
              <a:rPr lang="en-GB" noProof="0" dirty="0" err="1"/>
              <a:t>opmaakprofiel</a:t>
            </a:r>
            <a:r>
              <a:rPr lang="en-GB" noProof="0" dirty="0"/>
              <a:t> </a:t>
            </a:r>
            <a:r>
              <a:rPr lang="en-GB" noProof="0" dirty="0" err="1"/>
              <a:t>te</a:t>
            </a:r>
            <a:r>
              <a:rPr lang="en-GB" noProof="0" dirty="0"/>
              <a:t> </a:t>
            </a:r>
            <a:r>
              <a:rPr lang="en-GB" noProof="0" dirty="0" err="1"/>
              <a:t>bewerken</a:t>
            </a:r>
            <a:endParaRPr lang="en-GB" noProof="0" dirty="0"/>
          </a:p>
        </p:txBody>
      </p:sp>
      <p:sp>
        <p:nvSpPr>
          <p:cNvPr id="151555" name="Rectangle 3"/>
          <p:cNvSpPr>
            <a:spLocks noGrp="1" noChangeArrowheads="1"/>
          </p:cNvSpPr>
          <p:nvPr>
            <p:ph type="body" idx="1"/>
          </p:nvPr>
        </p:nvSpPr>
        <p:spPr bwMode="auto">
          <a:xfrm>
            <a:off x="1440000" y="1812471"/>
            <a:ext cx="6984000" cy="4835265"/>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p:txBody>
      </p:sp>
      <p:sp>
        <p:nvSpPr>
          <p:cNvPr id="151564" name="Text Box 12"/>
          <p:cNvSpPr txBox="1">
            <a:spLocks noChangeArrowheads="1"/>
          </p:cNvSpPr>
          <p:nvPr userDrawn="1"/>
        </p:nvSpPr>
        <p:spPr bwMode="auto">
          <a:xfrm>
            <a:off x="1354139" y="3827463"/>
            <a:ext cx="6478587" cy="457200"/>
          </a:xfrm>
          <a:prstGeom prst="rect">
            <a:avLst/>
          </a:prstGeom>
          <a:noFill/>
          <a:ln w="9525">
            <a:noFill/>
            <a:miter lim="800000"/>
            <a:headEnd/>
            <a:tailEnd/>
          </a:ln>
          <a:effectLst/>
        </p:spPr>
        <p:txBody>
          <a:bodyPr>
            <a:spAutoFit/>
          </a:bodyPr>
          <a:lstStyle/>
          <a:p>
            <a:pPr algn="l" eaLnBrk="0" hangingPunct="0">
              <a:spcBef>
                <a:spcPct val="50000"/>
              </a:spcBef>
            </a:pPr>
            <a:endParaRPr lang="nl-BE" sz="2400">
              <a:solidFill>
                <a:schemeClr val="tx1"/>
              </a:solidFill>
              <a:latin typeface="Arial" charset="0"/>
            </a:endParaRPr>
          </a:p>
        </p:txBody>
      </p:sp>
      <p:sp>
        <p:nvSpPr>
          <p:cNvPr id="7"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a:t>
            </a:r>
            <a:r>
              <a:rPr lang="nl-NL" sz="1000" baseline="0" dirty="0">
                <a:solidFill>
                  <a:schemeClr val="tx1"/>
                </a:solidFill>
              </a:rPr>
              <a:t> S</a:t>
            </a:r>
            <a:r>
              <a:rPr lang="nl-NL" sz="1000" dirty="0">
                <a:solidFill>
                  <a:schemeClr val="tx1"/>
                </a:solidFill>
              </a:rPr>
              <a:t>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Tree>
  </p:cSld>
  <p:clrMap bg1="lt1" tx1="dk1" bg2="lt2" tx2="dk2" accent1="accent1" accent2="accent2" accent3="accent3" accent4="accent4" accent5="accent5" accent6="accent6" hlink="hlink" folHlink="folHlink"/>
  <p:sldLayoutIdLst>
    <p:sldLayoutId id="2147483688" r:id="rId1"/>
    <p:sldLayoutId id="2147483753" r:id="rId2"/>
  </p:sldLayoutIdLst>
  <p:txStyles>
    <p:titleStyle>
      <a:lvl1pPr algn="l" rtl="0" fontAlgn="base">
        <a:lnSpc>
          <a:spcPts val="4000"/>
        </a:lnSpc>
        <a:spcBef>
          <a:spcPct val="0"/>
        </a:spcBef>
        <a:spcAft>
          <a:spcPct val="0"/>
        </a:spcAft>
        <a:defRPr sz="4000">
          <a:solidFill>
            <a:srgbClr val="EF7D00"/>
          </a:solidFill>
          <a:latin typeface="+mj-lt"/>
          <a:ea typeface="+mj-ea"/>
          <a:cs typeface="+mj-cs"/>
        </a:defRPr>
      </a:lvl1pPr>
      <a:lvl2pPr algn="l" rtl="0" fontAlgn="base">
        <a:lnSpc>
          <a:spcPts val="4000"/>
        </a:lnSpc>
        <a:spcBef>
          <a:spcPct val="0"/>
        </a:spcBef>
        <a:spcAft>
          <a:spcPct val="0"/>
        </a:spcAft>
        <a:defRPr sz="4000">
          <a:solidFill>
            <a:srgbClr val="00638F"/>
          </a:solidFill>
          <a:latin typeface="HelveticaNeueLT Std Blk Cn" pitchFamily="34" charset="0"/>
          <a:cs typeface="Arial" charset="0"/>
        </a:defRPr>
      </a:lvl2pPr>
      <a:lvl3pPr algn="l" rtl="0" fontAlgn="base">
        <a:lnSpc>
          <a:spcPts val="4000"/>
        </a:lnSpc>
        <a:spcBef>
          <a:spcPct val="0"/>
        </a:spcBef>
        <a:spcAft>
          <a:spcPct val="0"/>
        </a:spcAft>
        <a:defRPr sz="4000">
          <a:solidFill>
            <a:srgbClr val="00638F"/>
          </a:solidFill>
          <a:latin typeface="HelveticaNeueLT Std Blk Cn" pitchFamily="34" charset="0"/>
          <a:cs typeface="Arial" charset="0"/>
        </a:defRPr>
      </a:lvl3pPr>
      <a:lvl4pPr algn="l" rtl="0" fontAlgn="base">
        <a:lnSpc>
          <a:spcPts val="4000"/>
        </a:lnSpc>
        <a:spcBef>
          <a:spcPct val="0"/>
        </a:spcBef>
        <a:spcAft>
          <a:spcPct val="0"/>
        </a:spcAft>
        <a:defRPr sz="4000">
          <a:solidFill>
            <a:srgbClr val="00638F"/>
          </a:solidFill>
          <a:latin typeface="HelveticaNeueLT Std Blk Cn" pitchFamily="34" charset="0"/>
          <a:cs typeface="Arial" charset="0"/>
        </a:defRPr>
      </a:lvl4pPr>
      <a:lvl5pPr algn="l" rtl="0" fontAlgn="base">
        <a:lnSpc>
          <a:spcPts val="4000"/>
        </a:lnSpc>
        <a:spcBef>
          <a:spcPct val="0"/>
        </a:spcBef>
        <a:spcAft>
          <a:spcPct val="0"/>
        </a:spcAft>
        <a:defRPr sz="4000">
          <a:solidFill>
            <a:srgbClr val="00638F"/>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rgbClr val="00638F"/>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rgbClr val="00638F"/>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rgbClr val="00638F"/>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rgbClr val="00638F"/>
          </a:solidFill>
          <a:latin typeface="HelveticaNeueLT Std Blk Cn" pitchFamily="34" charset="0"/>
          <a:cs typeface="Arial" charset="0"/>
        </a:defRPr>
      </a:lvl9pPr>
    </p:titleStyle>
    <p:bodyStyle>
      <a:lvl1pPr algn="l" rtl="0" fontAlgn="base">
        <a:spcBef>
          <a:spcPct val="20000"/>
        </a:spcBef>
        <a:spcAft>
          <a:spcPct val="0"/>
        </a:spcAft>
        <a:defRPr sz="300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51559" name="Rectangle 7"/>
          <p:cNvSpPr>
            <a:spLocks noChangeArrowheads="1"/>
          </p:cNvSpPr>
          <p:nvPr userDrawn="1"/>
        </p:nvSpPr>
        <p:spPr bwMode="auto">
          <a:xfrm>
            <a:off x="114300" y="115890"/>
            <a:ext cx="89154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51554" name="Rectangle 2"/>
          <p:cNvSpPr>
            <a:spLocks noGrp="1" noChangeArrowheads="1"/>
          </p:cNvSpPr>
          <p:nvPr>
            <p:ph type="title"/>
          </p:nvPr>
        </p:nvSpPr>
        <p:spPr bwMode="auto">
          <a:xfrm>
            <a:off x="1440000" y="274640"/>
            <a:ext cx="6984000" cy="1951037"/>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nl-NL" dirty="0"/>
              <a:t>Klik om het opmaakprofiel te bewerken</a:t>
            </a:r>
          </a:p>
        </p:txBody>
      </p:sp>
      <p:sp>
        <p:nvSpPr>
          <p:cNvPr id="151555" name="Rectangle 3"/>
          <p:cNvSpPr>
            <a:spLocks noGrp="1" noChangeArrowheads="1"/>
          </p:cNvSpPr>
          <p:nvPr>
            <p:ph type="body" idx="1"/>
          </p:nvPr>
        </p:nvSpPr>
        <p:spPr bwMode="auto">
          <a:xfrm>
            <a:off x="1440000" y="2471736"/>
            <a:ext cx="6984000" cy="4176000"/>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nl-NL" dirty="0"/>
              <a:t>Klik om de modelstijlen te bewerken</a:t>
            </a:r>
          </a:p>
          <a:p>
            <a:pPr lvl="1"/>
            <a:r>
              <a:rPr lang="nl-NL" dirty="0"/>
              <a:t>Tweede niveau</a:t>
            </a:r>
          </a:p>
        </p:txBody>
      </p:sp>
      <p:sp>
        <p:nvSpPr>
          <p:cNvPr id="151560"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a:t>
            </a:r>
            <a:r>
              <a:rPr lang="nl-NL" sz="1000" baseline="0" dirty="0">
                <a:solidFill>
                  <a:schemeClr val="tx1"/>
                </a:solidFill>
              </a:rPr>
              <a:t> </a:t>
            </a:r>
            <a:r>
              <a:rPr lang="nl-NL" sz="1000" dirty="0">
                <a:solidFill>
                  <a:srgbClr val="EF7D00"/>
                </a:solidFill>
              </a:rPr>
              <a:t>I </a:t>
            </a:r>
            <a:fld id="{82446AD1-00D3-4011-8661-5C7EBC2C5A5E}" type="slidenum">
              <a:rPr lang="nl-NL" sz="1000" smtClean="0">
                <a:solidFill>
                  <a:srgbClr val="EF7D00"/>
                </a:solidFill>
              </a:rPr>
              <a:pPr/>
              <a:t>‹#›</a:t>
            </a:fld>
            <a:endParaRPr lang="nl-NL" sz="1000" dirty="0">
              <a:solidFill>
                <a:srgbClr val="EF7D00"/>
              </a:solidFill>
            </a:endParaRPr>
          </a:p>
        </p:txBody>
      </p:sp>
      <p:sp>
        <p:nvSpPr>
          <p:cNvPr id="151564" name="Text Box 12"/>
          <p:cNvSpPr txBox="1">
            <a:spLocks noChangeArrowheads="1"/>
          </p:cNvSpPr>
          <p:nvPr userDrawn="1"/>
        </p:nvSpPr>
        <p:spPr bwMode="auto">
          <a:xfrm>
            <a:off x="1354139" y="3827463"/>
            <a:ext cx="6478587" cy="457200"/>
          </a:xfrm>
          <a:prstGeom prst="rect">
            <a:avLst/>
          </a:prstGeom>
          <a:noFill/>
          <a:ln w="9525">
            <a:noFill/>
            <a:miter lim="800000"/>
            <a:headEnd/>
            <a:tailEnd/>
          </a:ln>
          <a:effectLst/>
        </p:spPr>
        <p:txBody>
          <a:bodyPr>
            <a:spAutoFit/>
          </a:bodyPr>
          <a:lstStyle/>
          <a:p>
            <a:pPr algn="l" eaLnBrk="0" hangingPunct="0">
              <a:spcBef>
                <a:spcPct val="50000"/>
              </a:spcBef>
            </a:pPr>
            <a:endParaRPr lang="nl-BE" sz="2400">
              <a:solidFill>
                <a:schemeClr val="tx1"/>
              </a:solidFill>
              <a:latin typeface="Arial" charset="0"/>
            </a:endParaRPr>
          </a:p>
        </p:txBody>
      </p:sp>
    </p:spTree>
    <p:extLst>
      <p:ext uri="{BB962C8B-B14F-4D97-AF65-F5344CB8AC3E}">
        <p14:creationId xmlns:p14="http://schemas.microsoft.com/office/powerpoint/2010/main" val="3929655873"/>
      </p:ext>
    </p:extLst>
  </p:cSld>
  <p:clrMap bg1="lt1" tx1="dk1" bg2="lt2" tx2="dk2" accent1="accent1" accent2="accent2" accent3="accent3" accent4="accent4" accent5="accent5" accent6="accent6" hlink="hlink" folHlink="folHlink"/>
  <p:sldLayoutIdLst>
    <p:sldLayoutId id="2147483747" r:id="rId1"/>
    <p:sldLayoutId id="2147483754" r:id="rId2"/>
  </p:sldLayoutIdLst>
  <p:txStyles>
    <p:titleStyle>
      <a:lvl1pPr algn="l" rtl="0" fontAlgn="base">
        <a:lnSpc>
          <a:spcPts val="4000"/>
        </a:lnSpc>
        <a:spcBef>
          <a:spcPct val="0"/>
        </a:spcBef>
        <a:spcAft>
          <a:spcPct val="0"/>
        </a:spcAft>
        <a:defRPr sz="4000">
          <a:solidFill>
            <a:srgbClr val="EF7D00"/>
          </a:solidFill>
          <a:latin typeface="+mj-lt"/>
          <a:ea typeface="+mj-ea"/>
          <a:cs typeface="+mj-cs"/>
        </a:defRPr>
      </a:lvl1pPr>
      <a:lvl2pPr algn="l" rtl="0" fontAlgn="base">
        <a:lnSpc>
          <a:spcPts val="4000"/>
        </a:lnSpc>
        <a:spcBef>
          <a:spcPct val="0"/>
        </a:spcBef>
        <a:spcAft>
          <a:spcPct val="0"/>
        </a:spcAft>
        <a:defRPr sz="4000">
          <a:solidFill>
            <a:srgbClr val="00638F"/>
          </a:solidFill>
          <a:latin typeface="HelveticaNeueLT Std Blk Cn" pitchFamily="34" charset="0"/>
          <a:cs typeface="Arial" charset="0"/>
        </a:defRPr>
      </a:lvl2pPr>
      <a:lvl3pPr algn="l" rtl="0" fontAlgn="base">
        <a:lnSpc>
          <a:spcPts val="4000"/>
        </a:lnSpc>
        <a:spcBef>
          <a:spcPct val="0"/>
        </a:spcBef>
        <a:spcAft>
          <a:spcPct val="0"/>
        </a:spcAft>
        <a:defRPr sz="4000">
          <a:solidFill>
            <a:srgbClr val="00638F"/>
          </a:solidFill>
          <a:latin typeface="HelveticaNeueLT Std Blk Cn" pitchFamily="34" charset="0"/>
          <a:cs typeface="Arial" charset="0"/>
        </a:defRPr>
      </a:lvl3pPr>
      <a:lvl4pPr algn="l" rtl="0" fontAlgn="base">
        <a:lnSpc>
          <a:spcPts val="4000"/>
        </a:lnSpc>
        <a:spcBef>
          <a:spcPct val="0"/>
        </a:spcBef>
        <a:spcAft>
          <a:spcPct val="0"/>
        </a:spcAft>
        <a:defRPr sz="4000">
          <a:solidFill>
            <a:srgbClr val="00638F"/>
          </a:solidFill>
          <a:latin typeface="HelveticaNeueLT Std Blk Cn" pitchFamily="34" charset="0"/>
          <a:cs typeface="Arial" charset="0"/>
        </a:defRPr>
      </a:lvl4pPr>
      <a:lvl5pPr algn="l" rtl="0" fontAlgn="base">
        <a:lnSpc>
          <a:spcPts val="4000"/>
        </a:lnSpc>
        <a:spcBef>
          <a:spcPct val="0"/>
        </a:spcBef>
        <a:spcAft>
          <a:spcPct val="0"/>
        </a:spcAft>
        <a:defRPr sz="4000">
          <a:solidFill>
            <a:srgbClr val="00638F"/>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rgbClr val="00638F"/>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rgbClr val="00638F"/>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rgbClr val="00638F"/>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rgbClr val="00638F"/>
          </a:solidFill>
          <a:latin typeface="HelveticaNeueLT Std Blk Cn" pitchFamily="34" charset="0"/>
          <a:cs typeface="Arial" charset="0"/>
        </a:defRPr>
      </a:lvl9pPr>
    </p:titleStyle>
    <p:bodyStyle>
      <a:lvl1pPr algn="l" rtl="0" fontAlgn="base">
        <a:spcBef>
          <a:spcPct val="20000"/>
        </a:spcBef>
        <a:spcAft>
          <a:spcPct val="0"/>
        </a:spcAft>
        <a:defRPr sz="3000" baseline="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219138" name="Rectangle 2"/>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219139" name="Rectangle 3"/>
          <p:cNvSpPr>
            <a:spLocks noGrp="1" noChangeArrowheads="1"/>
          </p:cNvSpPr>
          <p:nvPr>
            <p:ph type="title"/>
          </p:nvPr>
        </p:nvSpPr>
        <p:spPr bwMode="auto">
          <a:xfrm>
            <a:off x="1438276" y="274638"/>
            <a:ext cx="6984000" cy="1231200"/>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nl-NL"/>
              <a:t>Klik om het opmaakprofiel te bewerken</a:t>
            </a:r>
          </a:p>
        </p:txBody>
      </p:sp>
      <p:sp>
        <p:nvSpPr>
          <p:cNvPr id="219140" name="Rectangle 4"/>
          <p:cNvSpPr>
            <a:spLocks noGrp="1" noChangeArrowheads="1"/>
          </p:cNvSpPr>
          <p:nvPr>
            <p:ph type="body" idx="1"/>
          </p:nvPr>
        </p:nvSpPr>
        <p:spPr bwMode="auto">
          <a:xfrm>
            <a:off x="1438276" y="1753200"/>
            <a:ext cx="6984000" cy="4896000"/>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nl-NL" dirty="0"/>
              <a:t>Klik om de modelstijlen te bewerken</a:t>
            </a:r>
          </a:p>
          <a:p>
            <a:pPr lvl="1"/>
            <a:r>
              <a:rPr lang="nl-NL" dirty="0"/>
              <a:t>Tweede niveau</a:t>
            </a:r>
          </a:p>
        </p:txBody>
      </p:sp>
      <p:sp>
        <p:nvSpPr>
          <p:cNvPr id="219141" name="Rectangle 5"/>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marL="0" marR="0" lvl="0" indent="0" algn="l" defTabSz="914400" rtl="0" eaLnBrk="0" fontAlgn="base" latinLnBrk="0" hangingPunct="0">
              <a:lnSpc>
                <a:spcPct val="100000"/>
              </a:lnSpc>
              <a:spcBef>
                <a:spcPct val="0"/>
              </a:spcBef>
              <a:spcAft>
                <a:spcPct val="0"/>
              </a:spcAft>
              <a:buClrTx/>
              <a:buSzTx/>
              <a:buFontTx/>
              <a:buNone/>
              <a:tabLst/>
              <a:defRPr/>
            </a:pPr>
            <a:r>
              <a:rPr lang="nl-NL" sz="1000" dirty="0">
                <a:solidFill>
                  <a:schemeClr val="bg1"/>
                </a:solidFill>
              </a:rPr>
              <a:t>cOAlition S</a:t>
            </a:r>
            <a:r>
              <a:rPr lang="nl-NL" sz="1000" dirty="0">
                <a:solidFill>
                  <a:srgbClr val="BEE3EA"/>
                </a:solidFill>
              </a:rPr>
              <a:t> </a:t>
            </a:r>
            <a:r>
              <a:rPr lang="nl-NL" sz="1000" dirty="0">
                <a:solidFill>
                  <a:schemeClr val="bg2"/>
                </a:solidFill>
              </a:rPr>
              <a:t>I </a:t>
            </a:r>
            <a:fld id="{77ACBCB9-9CBE-47EC-808D-8B09835A86EF}" type="slidenum">
              <a:rPr lang="nl-NL" sz="1000" smtClean="0">
                <a:solidFill>
                  <a:schemeClr val="bg2"/>
                </a:solidFill>
              </a:rPr>
              <a:pPr marL="0" marR="0" lvl="0" indent="0" algn="l" defTabSz="914400" rtl="0" eaLnBrk="0" fontAlgn="base" latinLnBrk="0" hangingPunct="0">
                <a:lnSpc>
                  <a:spcPct val="100000"/>
                </a:lnSpc>
                <a:spcBef>
                  <a:spcPct val="0"/>
                </a:spcBef>
                <a:spcAft>
                  <a:spcPct val="0"/>
                </a:spcAft>
                <a:buClrTx/>
                <a:buSzTx/>
                <a:buFontTx/>
                <a:buNone/>
                <a:tabLst/>
                <a:defRPr/>
              </a:pPr>
              <a:t>‹#›</a:t>
            </a:fld>
            <a:r>
              <a:rPr lang="nl-NL" sz="1000" dirty="0">
                <a:solidFill>
                  <a:schemeClr val="bg2"/>
                </a:solidFill>
              </a:rPr>
              <a:t> </a:t>
            </a:r>
          </a:p>
          <a:p>
            <a:pPr algn="l" eaLnBrk="0" hangingPunct="0">
              <a:spcBef>
                <a:spcPct val="0"/>
              </a:spcBef>
            </a:pPr>
            <a:endParaRPr lang="nl-NL" sz="1000" dirty="0">
              <a:solidFill>
                <a:srgbClr val="BEE3EA"/>
              </a:solidFill>
            </a:endParaRPr>
          </a:p>
        </p:txBody>
      </p:sp>
      <p:sp>
        <p:nvSpPr>
          <p:cNvPr id="219143" name="Text Box 7"/>
          <p:cNvSpPr txBox="1">
            <a:spLocks noChangeArrowheads="1"/>
          </p:cNvSpPr>
          <p:nvPr userDrawn="1"/>
        </p:nvSpPr>
        <p:spPr bwMode="auto">
          <a:xfrm>
            <a:off x="1354139" y="3827463"/>
            <a:ext cx="6478587" cy="457200"/>
          </a:xfrm>
          <a:prstGeom prst="rect">
            <a:avLst/>
          </a:prstGeom>
          <a:noFill/>
          <a:ln w="9525">
            <a:noFill/>
            <a:miter lim="800000"/>
            <a:headEnd/>
            <a:tailEnd/>
          </a:ln>
          <a:effectLst/>
        </p:spPr>
        <p:txBody>
          <a:bodyPr>
            <a:spAutoFit/>
          </a:bodyPr>
          <a:lstStyle/>
          <a:p>
            <a:pPr algn="l" eaLnBrk="0" hangingPunct="0">
              <a:spcBef>
                <a:spcPct val="50000"/>
              </a:spcBef>
            </a:pPr>
            <a:endParaRPr lang="nl-BE" sz="2400">
              <a:solidFill>
                <a:schemeClr val="tx1"/>
              </a:solidFill>
              <a:latin typeface="Arial" charset="0"/>
            </a:endParaRPr>
          </a:p>
        </p:txBody>
      </p:sp>
      <p:pic>
        <p:nvPicPr>
          <p:cNvPr id="219144" name="Picture 8"/>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31838" y="1745107"/>
            <a:ext cx="487362" cy="487362"/>
          </a:xfrm>
          <a:prstGeom prst="rect">
            <a:avLst/>
          </a:prstGeom>
          <a:noFill/>
        </p:spPr>
      </p:pic>
    </p:spTree>
    <p:extLst>
      <p:ext uri="{BB962C8B-B14F-4D97-AF65-F5344CB8AC3E}">
        <p14:creationId xmlns:p14="http://schemas.microsoft.com/office/powerpoint/2010/main" val="186005234"/>
      </p:ext>
    </p:extLst>
  </p:cSld>
  <p:clrMap bg1="lt1" tx1="dk1" bg2="lt2" tx2="dk2" accent1="accent1" accent2="accent2" accent3="accent3" accent4="accent4" accent5="accent5" accent6="accent6" hlink="hlink" folHlink="folHlink"/>
  <p:sldLayoutIdLst>
    <p:sldLayoutId id="2147483717" r:id="rId1"/>
    <p:sldLayoutId id="2147483755" r:id="rId2"/>
  </p:sldLayoutIdLst>
  <p:txStyles>
    <p:titleStyle>
      <a:lvl1pPr algn="l" rtl="0" fontAlgn="base">
        <a:lnSpc>
          <a:spcPts val="4000"/>
        </a:lnSpc>
        <a:spcBef>
          <a:spcPct val="0"/>
        </a:spcBef>
        <a:spcAft>
          <a:spcPct val="0"/>
        </a:spcAft>
        <a:defRPr sz="4000">
          <a:solidFill>
            <a:schemeClr val="bg1"/>
          </a:solidFill>
          <a:latin typeface="+mj-lt"/>
          <a:ea typeface="+mj-ea"/>
          <a:cs typeface="+mj-cs"/>
        </a:defRPr>
      </a:lvl1pPr>
      <a:lvl2pPr algn="l" rtl="0" fontAlgn="base">
        <a:lnSpc>
          <a:spcPts val="4000"/>
        </a:lnSpc>
        <a:spcBef>
          <a:spcPct val="0"/>
        </a:spcBef>
        <a:spcAft>
          <a:spcPct val="0"/>
        </a:spcAft>
        <a:defRPr sz="4000">
          <a:solidFill>
            <a:schemeClr val="bg1"/>
          </a:solidFill>
          <a:latin typeface="HelveticaNeueLT Std Blk Cn" pitchFamily="34" charset="0"/>
          <a:cs typeface="Arial" charset="0"/>
        </a:defRPr>
      </a:lvl2pPr>
      <a:lvl3pPr algn="l" rtl="0" fontAlgn="base">
        <a:lnSpc>
          <a:spcPts val="4000"/>
        </a:lnSpc>
        <a:spcBef>
          <a:spcPct val="0"/>
        </a:spcBef>
        <a:spcAft>
          <a:spcPct val="0"/>
        </a:spcAft>
        <a:defRPr sz="4000">
          <a:solidFill>
            <a:schemeClr val="bg1"/>
          </a:solidFill>
          <a:latin typeface="HelveticaNeueLT Std Blk Cn" pitchFamily="34" charset="0"/>
          <a:cs typeface="Arial" charset="0"/>
        </a:defRPr>
      </a:lvl3pPr>
      <a:lvl4pPr algn="l" rtl="0" fontAlgn="base">
        <a:lnSpc>
          <a:spcPts val="4000"/>
        </a:lnSpc>
        <a:spcBef>
          <a:spcPct val="0"/>
        </a:spcBef>
        <a:spcAft>
          <a:spcPct val="0"/>
        </a:spcAft>
        <a:defRPr sz="4000">
          <a:solidFill>
            <a:schemeClr val="bg1"/>
          </a:solidFill>
          <a:latin typeface="HelveticaNeueLT Std Blk Cn" pitchFamily="34" charset="0"/>
          <a:cs typeface="Arial" charset="0"/>
        </a:defRPr>
      </a:lvl4pPr>
      <a:lvl5pPr algn="l" rtl="0" fontAlgn="base">
        <a:lnSpc>
          <a:spcPts val="4000"/>
        </a:lnSpc>
        <a:spcBef>
          <a:spcPct val="0"/>
        </a:spcBef>
        <a:spcAft>
          <a:spcPct val="0"/>
        </a:spcAft>
        <a:defRPr sz="4000">
          <a:solidFill>
            <a:schemeClr val="bg1"/>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chemeClr val="bg1"/>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chemeClr val="bg1"/>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chemeClr val="bg1"/>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chemeClr val="bg1"/>
          </a:solidFill>
          <a:latin typeface="HelveticaNeueLT Std Blk Cn" pitchFamily="34" charset="0"/>
          <a:cs typeface="Arial" charset="0"/>
        </a:defRPr>
      </a:lvl9pPr>
    </p:titleStyle>
    <p:bodyStyle>
      <a:lvl1pPr algn="l" rtl="0" fontAlgn="base">
        <a:spcBef>
          <a:spcPct val="20000"/>
        </a:spcBef>
        <a:spcAft>
          <a:spcPct val="0"/>
        </a:spcAft>
        <a:defRPr sz="300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219138" name="Rectangle 2"/>
          <p:cNvSpPr>
            <a:spLocks noChangeArrowheads="1"/>
          </p:cNvSpPr>
          <p:nvPr userDrawn="1"/>
        </p:nvSpPr>
        <p:spPr bwMode="auto">
          <a:xfrm>
            <a:off x="114300" y="2362202"/>
            <a:ext cx="8915400" cy="4379913"/>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219139" name="Rectangle 3"/>
          <p:cNvSpPr>
            <a:spLocks noGrp="1" noChangeArrowheads="1"/>
          </p:cNvSpPr>
          <p:nvPr>
            <p:ph type="title"/>
          </p:nvPr>
        </p:nvSpPr>
        <p:spPr bwMode="auto">
          <a:xfrm>
            <a:off x="1438276" y="274640"/>
            <a:ext cx="6984000" cy="1951037"/>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nl-NL"/>
              <a:t>Klik om het opmaakprofiel te bewerken</a:t>
            </a:r>
          </a:p>
        </p:txBody>
      </p:sp>
      <p:sp>
        <p:nvSpPr>
          <p:cNvPr id="219140" name="Rectangle 4"/>
          <p:cNvSpPr>
            <a:spLocks noGrp="1" noChangeArrowheads="1"/>
          </p:cNvSpPr>
          <p:nvPr>
            <p:ph type="body" idx="1"/>
          </p:nvPr>
        </p:nvSpPr>
        <p:spPr bwMode="auto">
          <a:xfrm>
            <a:off x="1438276" y="2471738"/>
            <a:ext cx="6984000" cy="4176000"/>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nl-NL" dirty="0"/>
              <a:t>Klik om de modelstijlen te bewerken</a:t>
            </a:r>
          </a:p>
          <a:p>
            <a:pPr lvl="1"/>
            <a:r>
              <a:rPr lang="nl-NL" dirty="0"/>
              <a:t>Tweede niveau</a:t>
            </a:r>
          </a:p>
        </p:txBody>
      </p:sp>
      <p:sp>
        <p:nvSpPr>
          <p:cNvPr id="219141" name="Rectangle 5"/>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marL="0" marR="0" lvl="0" indent="0" algn="l" defTabSz="914400" rtl="0" eaLnBrk="0" fontAlgn="base" latinLnBrk="0" hangingPunct="0">
              <a:lnSpc>
                <a:spcPct val="100000"/>
              </a:lnSpc>
              <a:spcBef>
                <a:spcPct val="0"/>
              </a:spcBef>
              <a:spcAft>
                <a:spcPct val="0"/>
              </a:spcAft>
              <a:buClrTx/>
              <a:buSzTx/>
              <a:buFontTx/>
              <a:buNone/>
              <a:tabLst/>
              <a:defRPr/>
            </a:pPr>
            <a:r>
              <a:rPr lang="nl-NL" sz="1000" dirty="0">
                <a:solidFill>
                  <a:schemeClr val="bg1"/>
                </a:solidFill>
              </a:rPr>
              <a:t>cOAlition S </a:t>
            </a:r>
            <a:r>
              <a:rPr lang="nl-NL" sz="1000" dirty="0">
                <a:solidFill>
                  <a:schemeClr val="bg2"/>
                </a:solidFill>
              </a:rPr>
              <a:t>I </a:t>
            </a:r>
            <a:fld id="{77ACBCB9-9CBE-47EC-808D-8B09835A86EF}" type="slidenum">
              <a:rPr lang="nl-NL" sz="1000" smtClean="0">
                <a:solidFill>
                  <a:schemeClr val="bg2"/>
                </a:solidFill>
              </a:rPr>
              <a:pPr marL="0" marR="0" lvl="0" indent="0" algn="l" defTabSz="914400" rtl="0" eaLnBrk="0" fontAlgn="base" latinLnBrk="0" hangingPunct="0">
                <a:lnSpc>
                  <a:spcPct val="100000"/>
                </a:lnSpc>
                <a:spcBef>
                  <a:spcPct val="0"/>
                </a:spcBef>
                <a:spcAft>
                  <a:spcPct val="0"/>
                </a:spcAft>
                <a:buClrTx/>
                <a:buSzTx/>
                <a:buFontTx/>
                <a:buNone/>
                <a:tabLst/>
                <a:defRPr/>
              </a:pPr>
              <a:t>‹#›</a:t>
            </a:fld>
            <a:r>
              <a:rPr lang="nl-NL" sz="1000" dirty="0">
                <a:solidFill>
                  <a:schemeClr val="bg2"/>
                </a:solidFill>
              </a:rPr>
              <a:t> </a:t>
            </a:r>
          </a:p>
          <a:p>
            <a:pPr algn="l" eaLnBrk="0" hangingPunct="0">
              <a:spcBef>
                <a:spcPct val="0"/>
              </a:spcBef>
            </a:pPr>
            <a:endParaRPr lang="nl-NL" sz="1000" dirty="0">
              <a:solidFill>
                <a:srgbClr val="BEE3EA"/>
              </a:solidFill>
            </a:endParaRPr>
          </a:p>
        </p:txBody>
      </p:sp>
      <p:pic>
        <p:nvPicPr>
          <p:cNvPr id="219144" name="Picture 8"/>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31838" y="2468563"/>
            <a:ext cx="487362" cy="487362"/>
          </a:xfrm>
          <a:prstGeom prst="rect">
            <a:avLst/>
          </a:prstGeom>
          <a:noFill/>
        </p:spPr>
      </p:pic>
    </p:spTree>
  </p:cSld>
  <p:clrMap bg1="lt1" tx1="dk1" bg2="lt2" tx2="dk2" accent1="accent1" accent2="accent2" accent3="accent3" accent4="accent4" accent5="accent5" accent6="accent6" hlink="hlink" folHlink="folHlink"/>
  <p:sldLayoutIdLst>
    <p:sldLayoutId id="2147483699" r:id="rId1"/>
    <p:sldLayoutId id="2147483756" r:id="rId2"/>
  </p:sldLayoutIdLst>
  <p:txStyles>
    <p:titleStyle>
      <a:lvl1pPr algn="l" rtl="0" fontAlgn="base">
        <a:lnSpc>
          <a:spcPts val="4000"/>
        </a:lnSpc>
        <a:spcBef>
          <a:spcPct val="0"/>
        </a:spcBef>
        <a:spcAft>
          <a:spcPct val="0"/>
        </a:spcAft>
        <a:defRPr sz="4000">
          <a:solidFill>
            <a:schemeClr val="bg1"/>
          </a:solidFill>
          <a:latin typeface="+mj-lt"/>
          <a:ea typeface="+mj-ea"/>
          <a:cs typeface="+mj-cs"/>
        </a:defRPr>
      </a:lvl1pPr>
      <a:lvl2pPr algn="l" rtl="0" fontAlgn="base">
        <a:lnSpc>
          <a:spcPts val="4000"/>
        </a:lnSpc>
        <a:spcBef>
          <a:spcPct val="0"/>
        </a:spcBef>
        <a:spcAft>
          <a:spcPct val="0"/>
        </a:spcAft>
        <a:defRPr sz="4000">
          <a:solidFill>
            <a:schemeClr val="bg1"/>
          </a:solidFill>
          <a:latin typeface="HelveticaNeueLT Std Blk Cn" pitchFamily="34" charset="0"/>
          <a:cs typeface="Arial" charset="0"/>
        </a:defRPr>
      </a:lvl2pPr>
      <a:lvl3pPr algn="l" rtl="0" fontAlgn="base">
        <a:lnSpc>
          <a:spcPts val="4000"/>
        </a:lnSpc>
        <a:spcBef>
          <a:spcPct val="0"/>
        </a:spcBef>
        <a:spcAft>
          <a:spcPct val="0"/>
        </a:spcAft>
        <a:defRPr sz="4000">
          <a:solidFill>
            <a:schemeClr val="bg1"/>
          </a:solidFill>
          <a:latin typeface="HelveticaNeueLT Std Blk Cn" pitchFamily="34" charset="0"/>
          <a:cs typeface="Arial" charset="0"/>
        </a:defRPr>
      </a:lvl3pPr>
      <a:lvl4pPr algn="l" rtl="0" fontAlgn="base">
        <a:lnSpc>
          <a:spcPts val="4000"/>
        </a:lnSpc>
        <a:spcBef>
          <a:spcPct val="0"/>
        </a:spcBef>
        <a:spcAft>
          <a:spcPct val="0"/>
        </a:spcAft>
        <a:defRPr sz="4000">
          <a:solidFill>
            <a:schemeClr val="bg1"/>
          </a:solidFill>
          <a:latin typeface="HelveticaNeueLT Std Blk Cn" pitchFamily="34" charset="0"/>
          <a:cs typeface="Arial" charset="0"/>
        </a:defRPr>
      </a:lvl4pPr>
      <a:lvl5pPr algn="l" rtl="0" fontAlgn="base">
        <a:lnSpc>
          <a:spcPts val="4000"/>
        </a:lnSpc>
        <a:spcBef>
          <a:spcPct val="0"/>
        </a:spcBef>
        <a:spcAft>
          <a:spcPct val="0"/>
        </a:spcAft>
        <a:defRPr sz="4000">
          <a:solidFill>
            <a:schemeClr val="bg1"/>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chemeClr val="bg1"/>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chemeClr val="bg1"/>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chemeClr val="bg1"/>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chemeClr val="bg1"/>
          </a:solidFill>
          <a:latin typeface="HelveticaNeueLT Std Blk Cn" pitchFamily="34" charset="0"/>
          <a:cs typeface="Arial" charset="0"/>
        </a:defRPr>
      </a:lvl9pPr>
    </p:titleStyle>
    <p:bodyStyle>
      <a:lvl1pPr algn="l" rtl="0" fontAlgn="base">
        <a:spcBef>
          <a:spcPct val="20000"/>
        </a:spcBef>
        <a:spcAft>
          <a:spcPct val="0"/>
        </a:spcAft>
        <a:defRPr sz="300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x-none" dirty="0"/>
              <a:t>cOAlition S: Making </a:t>
            </a:r>
            <a:r>
              <a:rPr lang="en-US" dirty="0"/>
              <a:t>full and immediate </a:t>
            </a:r>
            <a:r>
              <a:rPr lang="x-none" dirty="0"/>
              <a:t>Open Access a reality</a:t>
            </a:r>
            <a:r>
              <a:rPr lang="nb-NO" dirty="0"/>
              <a:t/>
            </a:r>
            <a:br>
              <a:rPr lang="nb-NO" dirty="0"/>
            </a:br>
            <a:endParaRPr lang="nl-BE" dirty="0"/>
          </a:p>
        </p:txBody>
      </p:sp>
      <p:sp>
        <p:nvSpPr>
          <p:cNvPr id="3" name="Subtitle 2"/>
          <p:cNvSpPr>
            <a:spLocks noGrp="1"/>
          </p:cNvSpPr>
          <p:nvPr>
            <p:ph type="subTitle" idx="1"/>
          </p:nvPr>
        </p:nvSpPr>
        <p:spPr>
          <a:xfrm>
            <a:off x="720000" y="4320000"/>
            <a:ext cx="7704000" cy="1800000"/>
          </a:xfrm>
        </p:spPr>
        <p:txBody>
          <a:bodyPr/>
          <a:lstStyle/>
          <a:p>
            <a:r>
              <a:rPr lang="nl-BE" dirty="0" smtClean="0"/>
              <a:t>Moving torwads the Implementation of </a:t>
            </a:r>
            <a:r>
              <a:rPr lang="nl-BE" dirty="0"/>
              <a:t>Plan </a:t>
            </a:r>
            <a:r>
              <a:rPr lang="nl-BE" dirty="0" smtClean="0"/>
              <a:t>S</a:t>
            </a:r>
          </a:p>
          <a:p>
            <a:endParaRPr lang="nl-BE" dirty="0"/>
          </a:p>
          <a:p>
            <a:r>
              <a:rPr lang="nl-BE" dirty="0" smtClean="0"/>
              <a:t>OpenAIRE National Workshop</a:t>
            </a:r>
          </a:p>
          <a:p>
            <a:r>
              <a:rPr lang="nl-BE" dirty="0" smtClean="0"/>
              <a:t>Torino, Italy – 10 December 2018</a:t>
            </a:r>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xmlns="" id="{6CE15F6B-04F4-41B6-9FE0-3A120F03DDE6}"/>
              </a:ext>
            </a:extLst>
          </p:cNvPr>
          <p:cNvSpPr>
            <a:spLocks noGrp="1"/>
          </p:cNvSpPr>
          <p:nvPr>
            <p:ph sz="quarter" idx="10"/>
          </p:nvPr>
        </p:nvSpPr>
        <p:spPr>
          <a:xfrm>
            <a:off x="720000" y="1732468"/>
            <a:ext cx="7704000" cy="4860000"/>
          </a:xfrm>
        </p:spPr>
        <p:txBody>
          <a:bodyPr/>
          <a:lstStyle/>
          <a:p>
            <a:endParaRPr lang="en-GB" dirty="0"/>
          </a:p>
          <a:p>
            <a:endParaRPr lang="en-GB" dirty="0"/>
          </a:p>
          <a:p>
            <a:endParaRPr lang="en-GB" dirty="0"/>
          </a:p>
          <a:p>
            <a:endParaRPr lang="en-GB" dirty="0"/>
          </a:p>
          <a:p>
            <a:pPr marL="0" indent="0">
              <a:buNone/>
            </a:pPr>
            <a:endParaRPr lang="en-GB" dirty="0"/>
          </a:p>
          <a:p>
            <a:pPr marL="0" indent="0">
              <a:buNone/>
            </a:pPr>
            <a:endParaRPr lang="en-GB" dirty="0"/>
          </a:p>
          <a:p>
            <a:endParaRPr lang="en-GB" dirty="0"/>
          </a:p>
          <a:p>
            <a:endParaRPr lang="en-GB" dirty="0"/>
          </a:p>
          <a:p>
            <a:r>
              <a:rPr lang="en-GB" sz="2000" dirty="0"/>
              <a:t>CC-BY 4.0 license required</a:t>
            </a:r>
          </a:p>
          <a:p>
            <a:r>
              <a:rPr lang="en-US" sz="2000" dirty="0"/>
              <a:t>Scholarly articles reviewed according to the standards within the relevant discipline, and according to the standards of the Committee on Publication Ethics (COPE)</a:t>
            </a:r>
            <a:endParaRPr lang="en-GB" sz="2000" dirty="0"/>
          </a:p>
        </p:txBody>
      </p:sp>
      <p:sp>
        <p:nvSpPr>
          <p:cNvPr id="3" name="Tittel 2">
            <a:extLst>
              <a:ext uri="{FF2B5EF4-FFF2-40B4-BE49-F238E27FC236}">
                <a16:creationId xmlns:a16="http://schemas.microsoft.com/office/drawing/2014/main" xmlns="" id="{32046164-6339-480E-9547-7F299D7539A9}"/>
              </a:ext>
            </a:extLst>
          </p:cNvPr>
          <p:cNvSpPr>
            <a:spLocks noGrp="1"/>
          </p:cNvSpPr>
          <p:nvPr>
            <p:ph type="title"/>
          </p:nvPr>
        </p:nvSpPr>
        <p:spPr/>
        <p:txBody>
          <a:bodyPr/>
          <a:lstStyle/>
          <a:p>
            <a:r>
              <a:rPr lang="nl-BE" dirty="0"/>
              <a:t>Requirements for compliance</a:t>
            </a:r>
          </a:p>
        </p:txBody>
      </p:sp>
      <p:graphicFrame>
        <p:nvGraphicFramePr>
          <p:cNvPr id="7" name="Tabell 6">
            <a:extLst>
              <a:ext uri="{FF2B5EF4-FFF2-40B4-BE49-F238E27FC236}">
                <a16:creationId xmlns:a16="http://schemas.microsoft.com/office/drawing/2014/main" xmlns="" id="{C6518F20-0C5F-4454-BA84-BEBE5563E3C9}"/>
              </a:ext>
            </a:extLst>
          </p:cNvPr>
          <p:cNvGraphicFramePr>
            <a:graphicFrameLocks noGrp="1"/>
          </p:cNvGraphicFramePr>
          <p:nvPr>
            <p:extLst>
              <p:ext uri="{D42A27DB-BD31-4B8C-83A1-F6EECF244321}">
                <p14:modId xmlns:p14="http://schemas.microsoft.com/office/powerpoint/2010/main" val="258434028"/>
              </p:ext>
            </p:extLst>
          </p:nvPr>
        </p:nvGraphicFramePr>
        <p:xfrm>
          <a:off x="639531" y="1879183"/>
          <a:ext cx="7648592" cy="3372077"/>
        </p:xfrm>
        <a:graphic>
          <a:graphicData uri="http://schemas.openxmlformats.org/drawingml/2006/table">
            <a:tbl>
              <a:tblPr firstRow="1" bandRow="1">
                <a:tableStyleId>{16D9F66E-5EB9-4882-86FB-DCBF35E3C3E4}</a:tableStyleId>
              </a:tblPr>
              <a:tblGrid>
                <a:gridCol w="2277090">
                  <a:extLst>
                    <a:ext uri="{9D8B030D-6E8A-4147-A177-3AD203B41FA5}">
                      <a16:colId xmlns:a16="http://schemas.microsoft.com/office/drawing/2014/main" xmlns="" val="3727276007"/>
                    </a:ext>
                  </a:extLst>
                </a:gridCol>
                <a:gridCol w="2821971">
                  <a:extLst>
                    <a:ext uri="{9D8B030D-6E8A-4147-A177-3AD203B41FA5}">
                      <a16:colId xmlns:a16="http://schemas.microsoft.com/office/drawing/2014/main" xmlns="" val="1621524999"/>
                    </a:ext>
                  </a:extLst>
                </a:gridCol>
                <a:gridCol w="2549531">
                  <a:extLst>
                    <a:ext uri="{9D8B030D-6E8A-4147-A177-3AD203B41FA5}">
                      <a16:colId xmlns:a16="http://schemas.microsoft.com/office/drawing/2014/main" xmlns="" val="4263392160"/>
                    </a:ext>
                  </a:extLst>
                </a:gridCol>
              </a:tblGrid>
              <a:tr h="1196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kern="1200" baseline="0" noProof="0" dirty="0"/>
                        <a:t>Open Access journals or Open Access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strike="noStrike" kern="1200" baseline="0" noProof="0" dirty="0"/>
                    </a:p>
                    <a:p>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kern="1200" baseline="0" noProof="0" dirty="0"/>
                        <a:t>Deposition of scholarly articles in Open Access repositories without embargo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kern="1200" baseline="0" noProof="0"/>
                        <a:t>Hybrid journals under Transformative agreements</a:t>
                      </a:r>
                    </a:p>
                  </a:txBody>
                  <a:tcPr/>
                </a:tc>
                <a:extLst>
                  <a:ext uri="{0D108BD9-81ED-4DB2-BD59-A6C34878D82A}">
                    <a16:rowId xmlns:a16="http://schemas.microsoft.com/office/drawing/2014/main" xmlns="" val="3386345641"/>
                  </a:ext>
                </a:extLst>
              </a:tr>
              <a:tr h="1634717">
                <a:tc>
                  <a:txBody>
                    <a:bodyPr/>
                    <a:lstStyle/>
                    <a:p>
                      <a:pPr marL="285750" indent="-285750">
                        <a:buFont typeface="Arial" panose="020B0604020202020204" pitchFamily="34" charset="0"/>
                        <a:buChar char="•"/>
                      </a:pPr>
                      <a:r>
                        <a:rPr lang="en-GB" noProof="0" dirty="0"/>
                        <a:t>DOAJ registered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Version of Record (</a:t>
                      </a:r>
                      <a:r>
                        <a:rPr lang="en-GB" sz="1800" kern="1200" dirty="0" err="1">
                          <a:solidFill>
                            <a:schemeClr val="dk1"/>
                          </a:solidFill>
                          <a:effectLst/>
                          <a:latin typeface="+mn-lt"/>
                          <a:ea typeface="+mn-ea"/>
                          <a:cs typeface="+mn-cs"/>
                        </a:rPr>
                        <a:t>VoR</a:t>
                      </a:r>
                      <a:r>
                        <a:rPr lang="en-GB" sz="1800" kern="1200" dirty="0">
                          <a:solidFill>
                            <a:schemeClr val="dk1"/>
                          </a:solidFill>
                          <a:effectLst/>
                          <a:latin typeface="+mn-lt"/>
                          <a:ea typeface="+mn-ea"/>
                          <a:cs typeface="+mn-cs"/>
                        </a:rPr>
                        <a:t>) or Author's Accepted Manuscript (AAM)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strike="noStrike" kern="1200" baseline="0" noProof="0" dirty="0" err="1">
                          <a:solidFill>
                            <a:schemeClr val="dk1"/>
                          </a:solidFill>
                          <a:effectLst/>
                          <a:latin typeface="+mn-lt"/>
                          <a:ea typeface="+mn-ea"/>
                          <a:cs typeface="+mn-cs"/>
                        </a:rPr>
                        <a:t>OpenDOAR</a:t>
                      </a:r>
                      <a:r>
                        <a:rPr lang="en-GB" sz="1800" u="none" strike="noStrike" kern="1200" baseline="0" noProof="0" dirty="0">
                          <a:solidFill>
                            <a:schemeClr val="dk1"/>
                          </a:solidFill>
                          <a:effectLst/>
                          <a:latin typeface="+mn-lt"/>
                          <a:ea typeface="+mn-ea"/>
                          <a:cs typeface="+mn-cs"/>
                        </a:rPr>
                        <a:t> registered</a:t>
                      </a:r>
                      <a:endParaRPr lang="en-GB" sz="1800" u="none" strike="noStrike" kern="1200" baseline="0" noProof="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strike="noStrike" kern="1200" baseline="0" noProof="0" dirty="0"/>
                        <a:t>Journal </a:t>
                      </a:r>
                      <a:r>
                        <a:rPr lang="en-US" sz="1800" u="none" strike="noStrike" kern="1200" baseline="0" noProof="0" dirty="0"/>
                        <a:t>committed to a full OA transition</a:t>
                      </a:r>
                      <a:endParaRPr lang="en-GB" sz="1800" u="none" strike="noStrike" kern="1200" baseline="0" noProof="0" dirty="0"/>
                    </a:p>
                  </a:txBody>
                  <a:tcPr/>
                </a:tc>
                <a:extLst>
                  <a:ext uri="{0D108BD9-81ED-4DB2-BD59-A6C34878D82A}">
                    <a16:rowId xmlns:a16="http://schemas.microsoft.com/office/drawing/2014/main" xmlns="" val="3712896628"/>
                  </a:ext>
                </a:extLst>
              </a:tr>
            </a:tbl>
          </a:graphicData>
        </a:graphic>
      </p:graphicFrame>
    </p:spTree>
    <p:extLst>
      <p:ext uri="{BB962C8B-B14F-4D97-AF65-F5344CB8AC3E}">
        <p14:creationId xmlns:p14="http://schemas.microsoft.com/office/powerpoint/2010/main" val="143644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pPr lvl="1" algn="just"/>
            <a:endParaRPr lang="en-US" dirty="0"/>
          </a:p>
          <a:p>
            <a:pPr lvl="1" algn="just"/>
            <a:r>
              <a:rPr lang="en-US" dirty="0"/>
              <a:t>For scholarly articles the public should be granted a worldwide, royalty-free, non-exclusive, irrevocable license to share and adapt the work for any purpose, including commercially, provided proper attribution is given to the author. </a:t>
            </a:r>
          </a:p>
          <a:p>
            <a:pPr lvl="1" algn="just"/>
            <a:r>
              <a:rPr lang="en-GB" dirty="0"/>
              <a:t>For scholarly articles, </a:t>
            </a:r>
            <a:r>
              <a:rPr lang="en-GB" dirty="0" err="1"/>
              <a:t>cOAlition</a:t>
            </a:r>
            <a:r>
              <a:rPr lang="en-GB" dirty="0"/>
              <a:t> S requires the use of the Creative Commons Attribution (CC BY) 4.0 license. </a:t>
            </a:r>
            <a:endParaRPr lang="en-GB" sz="2000" dirty="0"/>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r>
              <a:rPr lang="en-US" dirty="0"/>
              <a:t>Authors retain copyright of their publication with no restrictions</a:t>
            </a:r>
            <a:endParaRPr lang="en-GB" dirty="0"/>
          </a:p>
        </p:txBody>
      </p:sp>
    </p:spTree>
    <p:extLst>
      <p:ext uri="{BB962C8B-B14F-4D97-AF65-F5344CB8AC3E}">
        <p14:creationId xmlns:p14="http://schemas.microsoft.com/office/powerpoint/2010/main" val="14043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r>
              <a:rPr lang="en-GB" sz="2000" dirty="0"/>
              <a:t>The journal/platform must be registered in the Directory of Open Access Journals (DOAJ)</a:t>
            </a:r>
          </a:p>
          <a:p>
            <a:pPr lvl="0"/>
            <a:r>
              <a:rPr lang="en-GB" sz="2000" dirty="0"/>
              <a:t>All scholarly content without exception must be openly accessible and free to read and download immediately upon publication</a:t>
            </a:r>
          </a:p>
          <a:p>
            <a:pPr lvl="0"/>
            <a:r>
              <a:rPr lang="en-GB" sz="2000" dirty="0"/>
              <a:t>The journal/platform must enable authors to publish under a CC BY 4.0 licence</a:t>
            </a:r>
          </a:p>
          <a:p>
            <a:pPr lvl="0"/>
            <a:r>
              <a:rPr lang="en-GB" sz="2000" dirty="0"/>
              <a:t>The journal/platform must offer authors/institutions the option of full copyright retention without any restrictions, i.e. no copyright transfer or license to publish that strips the author of essential rights;</a:t>
            </a:r>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r>
              <a:rPr lang="en-US" dirty="0"/>
              <a:t>Robust criteria and requirements for the services provided by OA Journals and OA Platforms</a:t>
            </a:r>
            <a:endParaRPr lang="en-GB" dirty="0"/>
          </a:p>
        </p:txBody>
      </p:sp>
    </p:spTree>
    <p:extLst>
      <p:ext uri="{BB962C8B-B14F-4D97-AF65-F5344CB8AC3E}">
        <p14:creationId xmlns:p14="http://schemas.microsoft.com/office/powerpoint/2010/main" val="330647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pPr lvl="1"/>
            <a:endParaRPr lang="en-US" dirty="0"/>
          </a:p>
          <a:p>
            <a:pPr lvl="1"/>
            <a:r>
              <a:rPr lang="en-US" dirty="0" err="1"/>
              <a:t>cOAlition</a:t>
            </a:r>
            <a:r>
              <a:rPr lang="en-US" dirty="0"/>
              <a:t> S will </a:t>
            </a:r>
          </a:p>
          <a:p>
            <a:pPr lvl="2"/>
            <a:r>
              <a:rPr lang="en-US" dirty="0"/>
              <a:t>commission a gap analysis of Open Access journals to identify fields and disciplines where there is a need to increase the share of OA journals.</a:t>
            </a:r>
          </a:p>
          <a:p>
            <a:pPr lvl="2"/>
            <a:r>
              <a:rPr lang="en-US" dirty="0"/>
              <a:t>collectively provide incentives for establishing OA journals/platforms or flipping existing journals to OA, in particular where there are gaps and needs</a:t>
            </a:r>
            <a:r>
              <a:rPr lang="en-US" sz="2800" dirty="0"/>
              <a:t>.</a:t>
            </a:r>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a:xfrm>
            <a:off x="719999" y="681644"/>
            <a:ext cx="8274372" cy="938356"/>
          </a:xfrm>
        </p:spPr>
        <p:txBody>
          <a:bodyPr/>
          <a:lstStyle/>
          <a:p>
            <a:r>
              <a:rPr lang="en-US" dirty="0"/>
              <a:t>Support mechanisms for establishing </a:t>
            </a:r>
            <a:br>
              <a:rPr lang="en-US" dirty="0"/>
            </a:br>
            <a:r>
              <a:rPr lang="en-US" dirty="0"/>
              <a:t>OA Journals/Platforms and open infrastructures</a:t>
            </a:r>
          </a:p>
        </p:txBody>
      </p:sp>
    </p:spTree>
    <p:extLst>
      <p:ext uri="{BB962C8B-B14F-4D97-AF65-F5344CB8AC3E}">
        <p14:creationId xmlns:p14="http://schemas.microsoft.com/office/powerpoint/2010/main" val="335274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pPr lvl="1"/>
            <a:r>
              <a:rPr lang="en-GB" dirty="0"/>
              <a:t>Recognise the importance of ‘fee-free’ OA Journals and Platforms</a:t>
            </a:r>
          </a:p>
          <a:p>
            <a:pPr lvl="1"/>
            <a:r>
              <a:rPr lang="en-GB" dirty="0"/>
              <a:t>Pay a fair and reasonable APC level </a:t>
            </a:r>
            <a:r>
              <a:rPr lang="en-US" dirty="0"/>
              <a:t>that reflects the costs involved in the quality assurance, editing and publishing process, and including equitable waiver policies</a:t>
            </a:r>
          </a:p>
          <a:p>
            <a:pPr lvl="1"/>
            <a:r>
              <a:rPr lang="en-US" dirty="0"/>
              <a:t>Calls for full transparency and monitoring of Open Access publication costs and fees. </a:t>
            </a:r>
          </a:p>
          <a:p>
            <a:pPr lvl="1"/>
            <a:r>
              <a:rPr lang="en-GB" dirty="0"/>
              <a:t>To help inform the potential standardisation of fees and/or APC caps, </a:t>
            </a:r>
            <a:r>
              <a:rPr lang="en-GB" dirty="0" err="1"/>
              <a:t>cOAlition</a:t>
            </a:r>
            <a:r>
              <a:rPr lang="en-GB" dirty="0"/>
              <a:t> S will commission an independent study on OA publication costs and fees (including APCs)</a:t>
            </a:r>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r>
              <a:rPr lang="en-US" dirty="0"/>
              <a:t>Open Access Publication fees (APCs)</a:t>
            </a:r>
            <a:endParaRPr lang="en-GB" dirty="0"/>
          </a:p>
        </p:txBody>
      </p:sp>
    </p:spTree>
    <p:extLst>
      <p:ext uri="{BB962C8B-B14F-4D97-AF65-F5344CB8AC3E}">
        <p14:creationId xmlns:p14="http://schemas.microsoft.com/office/powerpoint/2010/main" val="231063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pPr>
              <a:lnSpc>
                <a:spcPct val="107000"/>
              </a:lnSpc>
              <a:spcAft>
                <a:spcPts val="600"/>
              </a:spcAft>
            </a:pPr>
            <a:r>
              <a:rPr lang="en-GB" sz="2000" dirty="0">
                <a:solidFill>
                  <a:srgbClr val="000000"/>
                </a:solidFill>
                <a:latin typeface="+mj-lt"/>
                <a:ea typeface="Calibri" panose="020F0502020204030204" pitchFamily="34" charset="0"/>
                <a:cs typeface="Times New Roman" panose="02020603050405020304" pitchFamily="18" charset="0"/>
              </a:rPr>
              <a:t>A copy of the published work must be openly available in a compliant repository under the Plan S conditions without cost for the depositor/author if it is not available in an OA journal or platform</a:t>
            </a:r>
          </a:p>
          <a:p>
            <a:pPr>
              <a:lnSpc>
                <a:spcPct val="107000"/>
              </a:lnSpc>
              <a:spcAft>
                <a:spcPts val="600"/>
              </a:spcAft>
            </a:pPr>
            <a:r>
              <a:rPr lang="en-GB" sz="2000" dirty="0">
                <a:solidFill>
                  <a:srgbClr val="000000"/>
                </a:solidFill>
                <a:latin typeface="+mj-lt"/>
                <a:ea typeface="Calibri" panose="020F0502020204030204" pitchFamily="34" charset="0"/>
                <a:cs typeface="Times New Roman" panose="02020603050405020304" pitchFamily="18" charset="0"/>
              </a:rPr>
              <a:t>Version of Record (</a:t>
            </a:r>
            <a:r>
              <a:rPr lang="en-GB" sz="2000" dirty="0" err="1">
                <a:solidFill>
                  <a:srgbClr val="000000"/>
                </a:solidFill>
                <a:latin typeface="+mj-lt"/>
                <a:ea typeface="Calibri" panose="020F0502020204030204" pitchFamily="34" charset="0"/>
                <a:cs typeface="Times New Roman" panose="02020603050405020304" pitchFamily="18" charset="0"/>
              </a:rPr>
              <a:t>VoR</a:t>
            </a:r>
            <a:r>
              <a:rPr lang="en-GB" sz="2000" dirty="0">
                <a:solidFill>
                  <a:srgbClr val="000000"/>
                </a:solidFill>
                <a:latin typeface="+mj-lt"/>
                <a:ea typeface="Calibri" panose="020F0502020204030204" pitchFamily="34" charset="0"/>
                <a:cs typeface="Times New Roman" panose="02020603050405020304" pitchFamily="18" charset="0"/>
              </a:rPr>
              <a:t>) or at least the Author’s Accepted Manuscript (AAM); no embargo period; Au</a:t>
            </a:r>
            <a:r>
              <a:rPr lang="en-GB" sz="2000" dirty="0">
                <a:solidFill>
                  <a:srgbClr val="000000"/>
                </a:solidFill>
                <a:latin typeface="+mj-lt"/>
                <a:ea typeface="Calibri" panose="020F0502020204030204" pitchFamily="34" charset="0"/>
                <a:cs typeface="Arial" panose="020B0604020202020204" pitchFamily="34" charset="0"/>
              </a:rPr>
              <a:t>thors/ institutions must retain copyright and articles available under CC BY 4.0 license</a:t>
            </a:r>
          </a:p>
          <a:p>
            <a:pPr>
              <a:lnSpc>
                <a:spcPct val="107000"/>
              </a:lnSpc>
              <a:spcAft>
                <a:spcPts val="600"/>
              </a:spcAft>
            </a:pPr>
            <a:r>
              <a:rPr lang="en-GB" sz="2000" dirty="0">
                <a:solidFill>
                  <a:srgbClr val="000000"/>
                </a:solidFill>
                <a:latin typeface="+mj-lt"/>
                <a:ea typeface="Calibri" panose="020F0502020204030204" pitchFamily="34" charset="0"/>
                <a:cs typeface="Arial" panose="020B0604020202020204" pitchFamily="34" charset="0"/>
              </a:rPr>
              <a:t>The self-archiving ('green OA') policy of the venue must be registered in Sherpa/Romeo</a:t>
            </a:r>
          </a:p>
          <a:p>
            <a:pPr>
              <a:lnSpc>
                <a:spcPct val="107000"/>
              </a:lnSpc>
              <a:spcAft>
                <a:spcPts val="600"/>
              </a:spcAft>
            </a:pPr>
            <a:r>
              <a:rPr lang="en-GB" sz="2000" dirty="0">
                <a:solidFill>
                  <a:srgbClr val="000000"/>
                </a:solidFill>
                <a:latin typeface="+mj-lt"/>
                <a:ea typeface="Calibri" panose="020F0502020204030204" pitchFamily="34" charset="0"/>
                <a:cs typeface="Arial" panose="020B0604020202020204" pitchFamily="34" charset="0"/>
              </a:rPr>
              <a:t>The repositories must be registered in the directory of open access repositories open DOAR or in the process of being registered.</a:t>
            </a:r>
            <a:endParaRPr lang="en-GB" sz="2000" dirty="0">
              <a:latin typeface="+mj-lt"/>
              <a:ea typeface="Calibri" panose="020F0502020204030204" pitchFamily="34" charset="0"/>
              <a:cs typeface="Times New Roman" panose="02020603050405020304" pitchFamily="18" charset="0"/>
            </a:endParaRPr>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pPr algn="ctr"/>
            <a:r>
              <a:rPr lang="en-US" dirty="0"/>
              <a:t>Open archives and repositories - requirements for authors and publishers </a:t>
            </a:r>
            <a:endParaRPr lang="en-GB" dirty="0"/>
          </a:p>
        </p:txBody>
      </p:sp>
    </p:spTree>
    <p:extLst>
      <p:ext uri="{BB962C8B-B14F-4D97-AF65-F5344CB8AC3E}">
        <p14:creationId xmlns:p14="http://schemas.microsoft.com/office/powerpoint/2010/main" val="185490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r>
              <a:rPr lang="en-US" dirty="0"/>
              <a:t>Funding for publishing in hybrid journals is only supported if the journals concerned are part of transformative agreements</a:t>
            </a:r>
          </a:p>
          <a:p>
            <a:r>
              <a:rPr lang="en-US" dirty="0"/>
              <a:t>From 2020 onwards, new agreements will </a:t>
            </a:r>
            <a:r>
              <a:rPr lang="en-GB" dirty="0"/>
              <a:t>need to fulfil certain conditions to achieve compliance with Plan S, including how the publication will be converted to full OA after the contract expires</a:t>
            </a:r>
          </a:p>
          <a:p>
            <a:r>
              <a:rPr lang="en-GB" dirty="0"/>
              <a:t>Mirror journals with one part being subscription based and the other part being Open Access are not compliant with Plan S unless they are a part of a transformative agreement </a:t>
            </a:r>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r>
              <a:rPr lang="en-US" dirty="0"/>
              <a:t>Hybrid model of publishing</a:t>
            </a:r>
            <a:endParaRPr lang="en-GB" dirty="0"/>
          </a:p>
        </p:txBody>
      </p:sp>
    </p:spTree>
    <p:extLst>
      <p:ext uri="{BB962C8B-B14F-4D97-AF65-F5344CB8AC3E}">
        <p14:creationId xmlns:p14="http://schemas.microsoft.com/office/powerpoint/2010/main" val="309649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a:xfrm>
            <a:off x="719999" y="1740352"/>
            <a:ext cx="7422891" cy="4860000"/>
          </a:xfrm>
        </p:spPr>
        <p:txBody>
          <a:bodyPr/>
          <a:lstStyle/>
          <a:p>
            <a:r>
              <a:rPr lang="en-US" dirty="0"/>
              <a:t>Implementation of Plan S will take place from January 1 2020, having impact on either </a:t>
            </a:r>
          </a:p>
          <a:p>
            <a:pPr marL="745200" lvl="1" indent="-457200">
              <a:buFont typeface="+mj-lt"/>
              <a:buAutoNum type="arabicPeriod"/>
            </a:pPr>
            <a:r>
              <a:rPr lang="en-US" dirty="0"/>
              <a:t>existing grants </a:t>
            </a:r>
          </a:p>
          <a:p>
            <a:pPr marL="745200" lvl="1" indent="-457200">
              <a:buFont typeface="+mj-lt"/>
              <a:buAutoNum type="arabicPeriod"/>
            </a:pPr>
            <a:r>
              <a:rPr lang="en-US" dirty="0"/>
              <a:t>new projects/grants </a:t>
            </a:r>
          </a:p>
          <a:p>
            <a:pPr marL="745200" lvl="1" indent="-457200">
              <a:buFont typeface="+mj-lt"/>
              <a:buAutoNum type="arabicPeriod"/>
            </a:pPr>
            <a:r>
              <a:rPr lang="en-US" dirty="0"/>
              <a:t>new calls</a:t>
            </a:r>
            <a:endParaRPr lang="en-GB" dirty="0"/>
          </a:p>
          <a:p>
            <a:endParaRPr lang="en-GB" dirty="0"/>
          </a:p>
          <a:p>
            <a:endParaRPr lang="en-GB" dirty="0"/>
          </a:p>
          <a:p>
            <a:endParaRPr lang="en-GB" dirty="0"/>
          </a:p>
          <a:p>
            <a:endParaRPr lang="en-GB" dirty="0"/>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r>
              <a:rPr lang="en-GB" dirty="0"/>
              <a:t>Timeline – options for </a:t>
            </a:r>
            <a:r>
              <a:rPr lang="en-GB" dirty="0" err="1"/>
              <a:t>cOAlition</a:t>
            </a:r>
            <a:r>
              <a:rPr lang="en-GB" dirty="0"/>
              <a:t> S members</a:t>
            </a:r>
          </a:p>
        </p:txBody>
      </p:sp>
    </p:spTree>
    <p:extLst>
      <p:ext uri="{BB962C8B-B14F-4D97-AF65-F5344CB8AC3E}">
        <p14:creationId xmlns:p14="http://schemas.microsoft.com/office/powerpoint/2010/main" val="119786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C50AADB9-6351-4A4F-BAAA-6E4B82F5EE45}"/>
              </a:ext>
            </a:extLst>
          </p:cNvPr>
          <p:cNvSpPr>
            <a:spLocks noGrp="1"/>
          </p:cNvSpPr>
          <p:nvPr>
            <p:ph sz="quarter" idx="10"/>
          </p:nvPr>
        </p:nvSpPr>
        <p:spPr/>
        <p:txBody>
          <a:bodyPr/>
          <a:lstStyle/>
          <a:p>
            <a:r>
              <a:rPr lang="en-GB" dirty="0" err="1"/>
              <a:t>cOAlition</a:t>
            </a:r>
            <a:r>
              <a:rPr lang="en-GB" dirty="0"/>
              <a:t> S invites all stakeholders to participate in open consultation from November 27 2018 to the end of February 2019.</a:t>
            </a:r>
          </a:p>
          <a:p>
            <a:r>
              <a:rPr lang="en-GB" dirty="0" err="1"/>
              <a:t>cOAlition</a:t>
            </a:r>
            <a:r>
              <a:rPr lang="en-GB" dirty="0"/>
              <a:t> S will the update the Guidance document during the spring of 2019</a:t>
            </a:r>
          </a:p>
          <a:p>
            <a:r>
              <a:rPr lang="en-GB" dirty="0"/>
              <a:t>Individual </a:t>
            </a:r>
            <a:r>
              <a:rPr lang="en-GB" dirty="0" err="1"/>
              <a:t>cOAlition</a:t>
            </a:r>
            <a:r>
              <a:rPr lang="en-GB" dirty="0"/>
              <a:t> S member organizations will then implement through their policies and contractual requirements in their different contexts from 2020</a:t>
            </a:r>
          </a:p>
          <a:p>
            <a:endParaRPr lang="en-GB" dirty="0"/>
          </a:p>
          <a:p>
            <a:endParaRPr lang="en-GB" dirty="0"/>
          </a:p>
          <a:p>
            <a:endParaRPr lang="en-GB" dirty="0"/>
          </a:p>
        </p:txBody>
      </p:sp>
      <p:sp>
        <p:nvSpPr>
          <p:cNvPr id="3" name="Tittel 2">
            <a:extLst>
              <a:ext uri="{FF2B5EF4-FFF2-40B4-BE49-F238E27FC236}">
                <a16:creationId xmlns:a16="http://schemas.microsoft.com/office/drawing/2014/main" xmlns="" id="{2792A1FA-7773-49C4-843B-01B1EF7989DC}"/>
              </a:ext>
            </a:extLst>
          </p:cNvPr>
          <p:cNvSpPr>
            <a:spLocks noGrp="1"/>
          </p:cNvSpPr>
          <p:nvPr>
            <p:ph type="title"/>
          </p:nvPr>
        </p:nvSpPr>
        <p:spPr/>
        <p:txBody>
          <a:bodyPr/>
          <a:lstStyle/>
          <a:p>
            <a:r>
              <a:rPr lang="en-GB"/>
              <a:t>Public consultation</a:t>
            </a:r>
          </a:p>
        </p:txBody>
      </p:sp>
    </p:spTree>
    <p:extLst>
      <p:ext uri="{BB962C8B-B14F-4D97-AF65-F5344CB8AC3E}">
        <p14:creationId xmlns:p14="http://schemas.microsoft.com/office/powerpoint/2010/main" val="28236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The </a:t>
            </a:r>
            <a:r>
              <a:rPr lang="nl-BE" dirty="0" smtClean="0"/>
              <a:t>Reality after 30 years of Open Access</a:t>
            </a:r>
            <a:endParaRPr lang="nl-BE"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076" y="1902898"/>
            <a:ext cx="6001845" cy="4351338"/>
          </a:xfrm>
          <a:prstGeom prst="rect">
            <a:avLst/>
          </a:prstGeom>
        </p:spPr>
      </p:pic>
    </p:spTree>
    <p:extLst>
      <p:ext uri="{BB962C8B-B14F-4D97-AF65-F5344CB8AC3E}">
        <p14:creationId xmlns:p14="http://schemas.microsoft.com/office/powerpoint/2010/main" val="32402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xmlns="" id="{91A7DF84-273B-4C63-B904-DC75DFC01128}"/>
              </a:ext>
            </a:extLst>
          </p:cNvPr>
          <p:cNvSpPr>
            <a:spLocks noGrp="1"/>
          </p:cNvSpPr>
          <p:nvPr>
            <p:ph sz="quarter" idx="10"/>
          </p:nvPr>
        </p:nvSpPr>
        <p:spPr/>
        <p:txBody>
          <a:bodyPr/>
          <a:lstStyle/>
          <a:p>
            <a:r>
              <a:rPr lang="en-GB"/>
              <a:t>Full and immediate Open Access (OA) to publications from publicly funded research </a:t>
            </a:r>
          </a:p>
          <a:p>
            <a:r>
              <a:rPr lang="en-GB"/>
              <a:t>Shift towards new models of academic publishing</a:t>
            </a:r>
          </a:p>
          <a:p>
            <a:r>
              <a:rPr lang="en-GB"/>
              <a:t>A system for scholarly publications that is more transparent, efficient and fair</a:t>
            </a:r>
          </a:p>
          <a:p>
            <a:endParaRPr lang="en-GB"/>
          </a:p>
          <a:p>
            <a:r>
              <a:rPr lang="en-GB"/>
              <a:t>cOAlition S invites research funders, institutions, researchers, learned societies, and publishers to work together to make this happen</a:t>
            </a:r>
          </a:p>
          <a:p>
            <a:pPr marL="0" indent="0">
              <a:buNone/>
            </a:pPr>
            <a:endParaRPr lang="en-GB"/>
          </a:p>
          <a:p>
            <a:endParaRPr lang="en-GB"/>
          </a:p>
          <a:p>
            <a:pPr marL="0" indent="0">
              <a:buNone/>
            </a:pPr>
            <a:endParaRPr lang="en-GB"/>
          </a:p>
        </p:txBody>
      </p:sp>
      <p:sp>
        <p:nvSpPr>
          <p:cNvPr id="3" name="Tittel 2">
            <a:extLst>
              <a:ext uri="{FF2B5EF4-FFF2-40B4-BE49-F238E27FC236}">
                <a16:creationId xmlns:a16="http://schemas.microsoft.com/office/drawing/2014/main" xmlns="" id="{9BAA5575-8EBD-4402-90C3-DE47187C343B}"/>
              </a:ext>
            </a:extLst>
          </p:cNvPr>
          <p:cNvSpPr>
            <a:spLocks noGrp="1"/>
          </p:cNvSpPr>
          <p:nvPr>
            <p:ph type="title"/>
          </p:nvPr>
        </p:nvSpPr>
        <p:spPr/>
        <p:txBody>
          <a:bodyPr/>
          <a:lstStyle/>
          <a:p>
            <a:r>
              <a:rPr lang="nb-NO" dirty="0" err="1"/>
              <a:t>cOAlition</a:t>
            </a:r>
            <a:r>
              <a:rPr lang="nb-NO" dirty="0"/>
              <a:t> S </a:t>
            </a:r>
            <a:r>
              <a:rPr lang="nb-NO" dirty="0" err="1"/>
              <a:t>aims</a:t>
            </a:r>
            <a:r>
              <a:rPr lang="nb-NO" dirty="0"/>
              <a:t> for:</a:t>
            </a:r>
          </a:p>
        </p:txBody>
      </p:sp>
    </p:spTree>
    <p:extLst>
      <p:ext uri="{BB962C8B-B14F-4D97-AF65-F5344CB8AC3E}">
        <p14:creationId xmlns:p14="http://schemas.microsoft.com/office/powerpoint/2010/main" val="35782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528" y="5583865"/>
            <a:ext cx="2640373" cy="1080929"/>
          </a:xfrm>
          <a:prstGeom prst="rect">
            <a:avLst/>
          </a:prstGeom>
          <a:noFill/>
          <a:ln w="9525">
            <a:noFill/>
            <a:miter lim="800000"/>
            <a:headEnd/>
            <a:tailEnd/>
          </a:ln>
        </p:spPr>
      </p:pic>
      <p:graphicFrame>
        <p:nvGraphicFramePr>
          <p:cNvPr id="6" name="Content Placeholder 4"/>
          <p:cNvGraphicFramePr>
            <a:graphicFrameLocks/>
          </p:cNvGraphicFramePr>
          <p:nvPr>
            <p:extLst/>
          </p:nvPr>
        </p:nvGraphicFramePr>
        <p:xfrm>
          <a:off x="341175" y="992932"/>
          <a:ext cx="8692308" cy="5671862"/>
        </p:xfrm>
        <a:graphic>
          <a:graphicData uri="http://schemas.openxmlformats.org/drawingml/2006/table">
            <a:tbl>
              <a:tblPr firstRow="1" bandRow="1">
                <a:tableStyleId>{5C22544A-7EE6-4342-B048-85BDC9FD1C3A}</a:tableStyleId>
              </a:tblPr>
              <a:tblGrid>
                <a:gridCol w="4605051">
                  <a:extLst>
                    <a:ext uri="{9D8B030D-6E8A-4147-A177-3AD203B41FA5}">
                      <a16:colId xmlns="" xmlns:a16="http://schemas.microsoft.com/office/drawing/2014/main" val="20000"/>
                    </a:ext>
                  </a:extLst>
                </a:gridCol>
                <a:gridCol w="4087257">
                  <a:extLst>
                    <a:ext uri="{9D8B030D-6E8A-4147-A177-3AD203B41FA5}">
                      <a16:colId xmlns="" xmlns:a16="http://schemas.microsoft.com/office/drawing/2014/main" val="20001"/>
                    </a:ext>
                  </a:extLst>
                </a:gridCol>
              </a:tblGrid>
              <a:tr h="805838">
                <a:tc gridSpan="2">
                  <a:txBody>
                    <a:bodyPr/>
                    <a:lstStyle/>
                    <a:p>
                      <a:pPr marL="0" indent="0">
                        <a:buFontTx/>
                        <a:buNone/>
                      </a:pPr>
                      <a:endParaRPr lang="en-GB" sz="2200" b="0" dirty="0">
                        <a:solidFill>
                          <a:schemeClr val="tx1"/>
                        </a:solidFill>
                      </a:endParaRPr>
                    </a:p>
                  </a:txBody>
                  <a:tcPr>
                    <a:noFill/>
                  </a:tcPr>
                </a:tc>
                <a:tc hMerge="1">
                  <a:txBody>
                    <a:bodyPr/>
                    <a:lstStyle/>
                    <a:p>
                      <a:pPr marL="0" indent="0">
                        <a:buFontTx/>
                        <a:buNone/>
                      </a:pPr>
                      <a:endParaRPr lang="en-GB" sz="2200" b="1" kern="1200" dirty="0">
                        <a:solidFill>
                          <a:schemeClr val="tx1"/>
                        </a:solidFill>
                        <a:latin typeface="+mn-lt"/>
                        <a:ea typeface="+mn-ea"/>
                        <a:cs typeface="+mn-cs"/>
                      </a:endParaRPr>
                    </a:p>
                  </a:txBody>
                  <a:tcPr>
                    <a:noFill/>
                  </a:tcPr>
                </a:tc>
                <a:extLst>
                  <a:ext uri="{0D108BD9-81ED-4DB2-BD59-A6C34878D82A}">
                    <a16:rowId xmlns="" xmlns:a16="http://schemas.microsoft.com/office/drawing/2014/main" val="480707563"/>
                  </a:ext>
                </a:extLst>
              </a:tr>
              <a:tr h="4866024">
                <a:tc>
                  <a:txBody>
                    <a:bodyPr/>
                    <a:lstStyle/>
                    <a:p>
                      <a:pPr marL="342900" indent="-342900">
                        <a:buFontTx/>
                        <a:buBlip>
                          <a:blip r:embed="rId3"/>
                        </a:buBlip>
                      </a:pPr>
                      <a:r>
                        <a:rPr lang="en-US" sz="2200" b="0" dirty="0">
                          <a:solidFill>
                            <a:schemeClr val="tx1"/>
                          </a:solidFill>
                        </a:rPr>
                        <a:t>Austria: FWF</a:t>
                      </a:r>
                    </a:p>
                    <a:p>
                      <a:pPr marL="342900" indent="-342900">
                        <a:buFontTx/>
                        <a:buBlip>
                          <a:blip r:embed="rId3"/>
                        </a:buBlip>
                      </a:pPr>
                      <a:r>
                        <a:rPr lang="en-US" sz="2200" b="0" dirty="0">
                          <a:solidFill>
                            <a:schemeClr val="tx1"/>
                          </a:solidFill>
                        </a:rPr>
                        <a:t>France: ANR</a:t>
                      </a:r>
                    </a:p>
                    <a:p>
                      <a:pPr marL="342900" indent="-342900">
                        <a:buFontTx/>
                        <a:buBlip>
                          <a:blip r:embed="rId3"/>
                        </a:buBlip>
                      </a:pPr>
                      <a:r>
                        <a:rPr lang="en-US" sz="2200" b="0" dirty="0">
                          <a:solidFill>
                            <a:schemeClr val="tx1"/>
                          </a:solidFill>
                        </a:rPr>
                        <a:t>Finland: Academy</a:t>
                      </a:r>
                    </a:p>
                    <a:p>
                      <a:pPr marL="342900" indent="-342900">
                        <a:buFontTx/>
                        <a:buBlip>
                          <a:blip r:embed="rId3"/>
                        </a:buBlip>
                      </a:pPr>
                      <a:r>
                        <a:rPr lang="en-US" sz="2200" b="0" dirty="0">
                          <a:solidFill>
                            <a:schemeClr val="tx1"/>
                          </a:solidFill>
                        </a:rPr>
                        <a:t>Ireland: SFI</a:t>
                      </a:r>
                    </a:p>
                    <a:p>
                      <a:pPr marL="342900" indent="-342900">
                        <a:buFontTx/>
                        <a:buBlip>
                          <a:blip r:embed="rId3"/>
                        </a:buBlip>
                      </a:pPr>
                      <a:r>
                        <a:rPr lang="en-US" sz="2200" b="0" dirty="0">
                          <a:solidFill>
                            <a:schemeClr val="tx1"/>
                          </a:solidFill>
                        </a:rPr>
                        <a:t>Italy: INFN</a:t>
                      </a:r>
                    </a:p>
                    <a:p>
                      <a:pPr marL="342900" indent="-342900">
                        <a:buFontTx/>
                        <a:buBlip>
                          <a:blip r:embed="rId3"/>
                        </a:buBlip>
                      </a:pPr>
                      <a:r>
                        <a:rPr lang="en-US" sz="2200" b="0" dirty="0">
                          <a:solidFill>
                            <a:schemeClr val="tx1"/>
                          </a:solidFill>
                        </a:rPr>
                        <a:t>Luxembourg: FNR</a:t>
                      </a:r>
                    </a:p>
                    <a:p>
                      <a:pPr marL="342900" indent="-342900">
                        <a:buFontTx/>
                        <a:buBlip>
                          <a:blip r:embed="rId3"/>
                        </a:buBlip>
                      </a:pPr>
                      <a:r>
                        <a:rPr lang="en-US" sz="2200" b="0" dirty="0">
                          <a:solidFill>
                            <a:schemeClr val="tx1"/>
                          </a:solidFill>
                        </a:rPr>
                        <a:t>Netherlands: NWO</a:t>
                      </a:r>
                    </a:p>
                    <a:p>
                      <a:pPr marL="342900" indent="-342900">
                        <a:buFontTx/>
                        <a:buBlip>
                          <a:blip r:embed="rId3"/>
                        </a:buBlip>
                      </a:pPr>
                      <a:r>
                        <a:rPr lang="en-US" sz="2200" b="0" dirty="0">
                          <a:solidFill>
                            <a:schemeClr val="tx1"/>
                          </a:solidFill>
                        </a:rPr>
                        <a:t>Norway: RCN</a:t>
                      </a:r>
                    </a:p>
                    <a:p>
                      <a:pPr marL="342900" indent="-342900">
                        <a:buFontTx/>
                        <a:buBlip>
                          <a:blip r:embed="rId3"/>
                        </a:buBlip>
                      </a:pPr>
                      <a:r>
                        <a:rPr lang="en-US" sz="2200" b="0" dirty="0">
                          <a:solidFill>
                            <a:schemeClr val="tx1"/>
                          </a:solidFill>
                        </a:rPr>
                        <a:t>Poland: NCN </a:t>
                      </a:r>
                    </a:p>
                    <a:p>
                      <a:pPr marL="342900" indent="-342900">
                        <a:buFontTx/>
                        <a:buBlip>
                          <a:blip r:embed="rId3"/>
                        </a:buBlip>
                      </a:pPr>
                      <a:r>
                        <a:rPr lang="en-US" sz="2200" b="0" dirty="0">
                          <a:solidFill>
                            <a:schemeClr val="tx1"/>
                          </a:solidFill>
                        </a:rPr>
                        <a:t>Slovenia: ARRS</a:t>
                      </a:r>
                    </a:p>
                    <a:p>
                      <a:pPr marL="342900" indent="-342900">
                        <a:buFontTx/>
                        <a:buBlip>
                          <a:blip r:embed="rId3"/>
                        </a:buBlip>
                      </a:pPr>
                      <a:r>
                        <a:rPr lang="en-US" sz="2200" b="0" dirty="0">
                          <a:solidFill>
                            <a:schemeClr val="tx1"/>
                          </a:solidFill>
                        </a:rPr>
                        <a:t>Sweden: FORMAS, FORTE</a:t>
                      </a:r>
                    </a:p>
                    <a:p>
                      <a:pPr marL="342900" indent="-342900">
                        <a:buFontTx/>
                        <a:buBlip>
                          <a:blip r:embed="rId3"/>
                        </a:buBlip>
                      </a:pPr>
                      <a:r>
                        <a:rPr lang="en-US" sz="2200" b="0" dirty="0">
                          <a:solidFill>
                            <a:schemeClr val="tx1"/>
                          </a:solidFill>
                        </a:rPr>
                        <a:t>UK: UKRI</a:t>
                      </a:r>
                    </a:p>
                    <a:p>
                      <a:pPr marL="0" indent="0">
                        <a:buFontTx/>
                        <a:buNone/>
                      </a:pPr>
                      <a:endParaRPr lang="en-GB" sz="2200" b="0" dirty="0">
                        <a:solidFill>
                          <a:schemeClr val="tx1"/>
                        </a:solidFill>
                      </a:endParaRPr>
                    </a:p>
                  </a:txBody>
                  <a:tcPr>
                    <a:noFill/>
                  </a:tcPr>
                </a:tc>
                <a:tc>
                  <a:txBody>
                    <a:bodyPr/>
                    <a:lstStyle/>
                    <a:p>
                      <a:pPr marL="285750" indent="-285750">
                        <a:buFontTx/>
                        <a:buBlip>
                          <a:blip r:embed="rId3"/>
                        </a:buBlip>
                      </a:pPr>
                      <a:r>
                        <a:rPr lang="en-US" sz="2200" b="0" dirty="0" err="1" smtClean="0">
                          <a:solidFill>
                            <a:schemeClr val="tx1"/>
                          </a:solidFill>
                        </a:rPr>
                        <a:t>Wellcome</a:t>
                      </a:r>
                      <a:r>
                        <a:rPr lang="en-US" sz="2200" b="0" dirty="0" smtClean="0">
                          <a:solidFill>
                            <a:schemeClr val="tx1"/>
                          </a:solidFill>
                        </a:rPr>
                        <a:t> Trust</a:t>
                      </a:r>
                    </a:p>
                    <a:p>
                      <a:pPr marL="285750" indent="-285750">
                        <a:buFontTx/>
                        <a:buBlip>
                          <a:blip r:embed="rId3"/>
                        </a:buBlip>
                      </a:pPr>
                      <a:r>
                        <a:rPr lang="en-US" sz="2200" b="0" dirty="0" smtClean="0">
                          <a:solidFill>
                            <a:schemeClr val="tx1"/>
                          </a:solidFill>
                        </a:rPr>
                        <a:t>Bill and Melinda Gates Foundation</a:t>
                      </a:r>
                    </a:p>
                    <a:p>
                      <a:pPr marL="285750" indent="-285750">
                        <a:buFontTx/>
                        <a:buBlip>
                          <a:blip r:embed="rId3"/>
                        </a:buBlip>
                      </a:pPr>
                      <a:r>
                        <a:rPr lang="en-US" sz="2200" b="0" dirty="0" err="1" smtClean="0">
                          <a:solidFill>
                            <a:schemeClr val="tx1"/>
                          </a:solidFill>
                        </a:rPr>
                        <a:t>Rijksbankens</a:t>
                      </a:r>
                      <a:r>
                        <a:rPr lang="en-US" sz="2200" b="0" baseline="0" dirty="0" smtClean="0">
                          <a:solidFill>
                            <a:schemeClr val="tx1"/>
                          </a:solidFill>
                        </a:rPr>
                        <a:t> </a:t>
                      </a:r>
                      <a:r>
                        <a:rPr lang="en-US" sz="2200" b="0" baseline="0" dirty="0" err="1" smtClean="0">
                          <a:solidFill>
                            <a:schemeClr val="tx1"/>
                          </a:solidFill>
                        </a:rPr>
                        <a:t>Jubileumsfond</a:t>
                      </a:r>
                      <a:r>
                        <a:rPr lang="en-US" sz="2200" b="0" baseline="0" dirty="0" smtClean="0">
                          <a:solidFill>
                            <a:schemeClr val="tx1"/>
                          </a:solidFill>
                        </a:rPr>
                        <a:t> (Sweden)</a:t>
                      </a:r>
                    </a:p>
                    <a:p>
                      <a:pPr marL="0" indent="0">
                        <a:buFontTx/>
                        <a:buNone/>
                      </a:pPr>
                      <a:endParaRPr lang="en-US" sz="2200" b="0" dirty="0" smtClean="0">
                        <a:solidFill>
                          <a:schemeClr val="tx1"/>
                        </a:solidFill>
                      </a:endParaRPr>
                    </a:p>
                    <a:p>
                      <a:pPr marL="0" indent="0">
                        <a:buFontTx/>
                        <a:buNone/>
                      </a:pPr>
                      <a:r>
                        <a:rPr lang="en-US" sz="2200" b="1" dirty="0" smtClean="0">
                          <a:solidFill>
                            <a:schemeClr val="tx1"/>
                          </a:solidFill>
                        </a:rPr>
                        <a:t>Supported by:</a:t>
                      </a:r>
                    </a:p>
                    <a:p>
                      <a:pPr marL="285750" indent="-285750">
                        <a:buFontTx/>
                        <a:buBlip>
                          <a:blip r:embed="rId3"/>
                        </a:buBlip>
                      </a:pPr>
                      <a:r>
                        <a:rPr lang="en-US" sz="2200" b="0" dirty="0" smtClean="0">
                          <a:solidFill>
                            <a:schemeClr val="tx1"/>
                          </a:solidFill>
                        </a:rPr>
                        <a:t>European </a:t>
                      </a:r>
                      <a:r>
                        <a:rPr lang="en-US" sz="2200" b="0" dirty="0">
                          <a:solidFill>
                            <a:schemeClr val="tx1"/>
                          </a:solidFill>
                        </a:rPr>
                        <a:t>Research Council </a:t>
                      </a:r>
                    </a:p>
                    <a:p>
                      <a:pPr marL="285750" indent="-285750">
                        <a:buFontTx/>
                        <a:buBlip>
                          <a:blip r:embed="rId3"/>
                        </a:buBlip>
                      </a:pPr>
                      <a:r>
                        <a:rPr lang="en-US" sz="2200" b="0" dirty="0">
                          <a:solidFill>
                            <a:schemeClr val="tx1"/>
                          </a:solidFill>
                        </a:rPr>
                        <a:t>European Commission</a:t>
                      </a:r>
                    </a:p>
                    <a:p>
                      <a:pPr marL="0" indent="0">
                        <a:buFontTx/>
                        <a:buNone/>
                      </a:pPr>
                      <a:endParaRPr lang="en-US" sz="2000" b="1" dirty="0" smtClean="0">
                        <a:solidFill>
                          <a:schemeClr val="tx1"/>
                        </a:solidFill>
                      </a:endParaRPr>
                    </a:p>
                    <a:p>
                      <a:pPr marL="0" indent="0">
                        <a:buFontTx/>
                        <a:buNone/>
                      </a:pPr>
                      <a:endParaRPr lang="en-US" sz="2000" b="1" dirty="0" smtClean="0">
                        <a:solidFill>
                          <a:schemeClr val="tx1"/>
                        </a:solidFill>
                      </a:endParaRPr>
                    </a:p>
                    <a:p>
                      <a:pPr marL="0" indent="0">
                        <a:buFontTx/>
                        <a:buNone/>
                      </a:pPr>
                      <a:r>
                        <a:rPr lang="en-US" sz="2000" b="1" dirty="0" smtClean="0">
                          <a:solidFill>
                            <a:schemeClr val="tx1"/>
                          </a:solidFill>
                        </a:rPr>
                        <a:t>Coordinated </a:t>
                      </a:r>
                      <a:r>
                        <a:rPr lang="en-US" sz="2000" b="1" dirty="0">
                          <a:solidFill>
                            <a:schemeClr val="tx1"/>
                          </a:solidFill>
                        </a:rPr>
                        <a:t>by:</a:t>
                      </a:r>
                    </a:p>
                    <a:p>
                      <a:pPr marL="0" indent="0">
                        <a:buFontTx/>
                        <a:buNone/>
                      </a:pPr>
                      <a:endParaRPr lang="en-GB" sz="2200" b="1" kern="1200" dirty="0">
                        <a:solidFill>
                          <a:schemeClr val="tx1"/>
                        </a:solidFill>
                        <a:latin typeface="+mn-lt"/>
                        <a:ea typeface="+mn-ea"/>
                        <a:cs typeface="+mn-cs"/>
                      </a:endParaRPr>
                    </a:p>
                    <a:p>
                      <a:pPr marL="0" indent="0">
                        <a:buFontTx/>
                        <a:buNone/>
                      </a:pPr>
                      <a:endParaRPr lang="en-GB" sz="2200" b="1" kern="1200" dirty="0">
                        <a:solidFill>
                          <a:schemeClr val="tx1"/>
                        </a:solidFill>
                        <a:latin typeface="+mn-lt"/>
                        <a:ea typeface="+mn-ea"/>
                        <a:cs typeface="+mn-cs"/>
                      </a:endParaRPr>
                    </a:p>
                  </a:txBody>
                  <a:tcPr>
                    <a:noFill/>
                  </a:tcPr>
                </a:tc>
                <a:extLst>
                  <a:ext uri="{0D108BD9-81ED-4DB2-BD59-A6C34878D82A}">
                    <a16:rowId xmlns="" xmlns:a16="http://schemas.microsoft.com/office/drawing/2014/main" val="10000"/>
                  </a:ext>
                </a:extLst>
              </a:tr>
            </a:tbl>
          </a:graphicData>
        </a:graphic>
      </p:graphicFrame>
      <p:sp>
        <p:nvSpPr>
          <p:cNvPr id="4" name="Title 3"/>
          <p:cNvSpPr>
            <a:spLocks noGrp="1"/>
          </p:cNvSpPr>
          <p:nvPr>
            <p:ph type="title"/>
          </p:nvPr>
        </p:nvSpPr>
        <p:spPr/>
        <p:txBody>
          <a:bodyPr/>
          <a:lstStyle/>
          <a:p>
            <a:r>
              <a:rPr lang="nl-BE" dirty="0"/>
              <a:t>Who </a:t>
            </a:r>
            <a:r>
              <a:rPr lang="nl-BE" dirty="0" smtClean="0"/>
              <a:t>is cOAlition S</a:t>
            </a:r>
            <a:r>
              <a:rPr lang="nl-BE" dirty="0"/>
              <a:t>?</a:t>
            </a:r>
          </a:p>
        </p:txBody>
      </p:sp>
    </p:spTree>
    <p:extLst>
      <p:ext uri="{BB962C8B-B14F-4D97-AF65-F5344CB8AC3E}">
        <p14:creationId xmlns:p14="http://schemas.microsoft.com/office/powerpoint/2010/main" val="32835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endParaRPr lang="en-US" b="1" dirty="0"/>
          </a:p>
          <a:p>
            <a:pPr marL="0" indent="0">
              <a:buNone/>
            </a:pPr>
            <a:endParaRPr lang="en-US" b="1" dirty="0"/>
          </a:p>
          <a:p>
            <a:pPr marL="0" indent="0" algn="just">
              <a:buNone/>
            </a:pPr>
            <a:r>
              <a:rPr lang="en-US" b="1" dirty="0"/>
              <a:t>“After 1 January 2020 scientific publications on the results from research funded by public grants provided by national and European research councils and funding bodies, must be published in compliant Open Access Journals or on compliant Open Access Platforms.”</a:t>
            </a:r>
            <a:endParaRPr lang="en-GB" dirty="0"/>
          </a:p>
          <a:p>
            <a:pPr marL="0" indent="0">
              <a:buNone/>
            </a:pPr>
            <a:endParaRPr lang="nl-BE" dirty="0"/>
          </a:p>
        </p:txBody>
      </p:sp>
      <p:sp>
        <p:nvSpPr>
          <p:cNvPr id="4" name="Title 3"/>
          <p:cNvSpPr>
            <a:spLocks noGrp="1"/>
          </p:cNvSpPr>
          <p:nvPr>
            <p:ph type="title"/>
          </p:nvPr>
        </p:nvSpPr>
        <p:spPr/>
        <p:txBody>
          <a:bodyPr/>
          <a:lstStyle/>
          <a:p>
            <a:r>
              <a:rPr lang="nl-BE" dirty="0"/>
              <a:t>The main principle of Plan S – </a:t>
            </a:r>
            <a:br>
              <a:rPr lang="nl-BE" dirty="0"/>
            </a:br>
            <a:r>
              <a:rPr lang="nl-BE" dirty="0"/>
              <a:t>launched Sept 4 2018</a:t>
            </a:r>
          </a:p>
        </p:txBody>
      </p:sp>
    </p:spTree>
    <p:extLst>
      <p:ext uri="{BB962C8B-B14F-4D97-AF65-F5344CB8AC3E}">
        <p14:creationId xmlns:p14="http://schemas.microsoft.com/office/powerpoint/2010/main" val="405626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The 10 Principles of Plan S</a:t>
            </a:r>
          </a:p>
        </p:txBody>
      </p:sp>
      <p:graphicFrame>
        <p:nvGraphicFramePr>
          <p:cNvPr id="6" name="Content Placeholder 4"/>
          <p:cNvGraphicFramePr>
            <a:graphicFrameLocks/>
          </p:cNvGraphicFramePr>
          <p:nvPr>
            <p:extLst/>
          </p:nvPr>
        </p:nvGraphicFramePr>
        <p:xfrm>
          <a:off x="414131" y="1891083"/>
          <a:ext cx="8319052" cy="4846320"/>
        </p:xfrm>
        <a:graphic>
          <a:graphicData uri="http://schemas.openxmlformats.org/drawingml/2006/table">
            <a:tbl>
              <a:tblPr firstRow="1" bandRow="1">
                <a:tableStyleId>{5C22544A-7EE6-4342-B048-85BDC9FD1C3A}</a:tableStyleId>
              </a:tblPr>
              <a:tblGrid>
                <a:gridCol w="4159526">
                  <a:extLst>
                    <a:ext uri="{9D8B030D-6E8A-4147-A177-3AD203B41FA5}">
                      <a16:colId xmlns:a16="http://schemas.microsoft.com/office/drawing/2014/main" xmlns="" val="20000"/>
                    </a:ext>
                  </a:extLst>
                </a:gridCol>
                <a:gridCol w="4159526">
                  <a:extLst>
                    <a:ext uri="{9D8B030D-6E8A-4147-A177-3AD203B41FA5}">
                      <a16:colId xmlns:a16="http://schemas.microsoft.com/office/drawing/2014/main" xmlns="" val="20001"/>
                    </a:ext>
                  </a:extLst>
                </a:gridCol>
              </a:tblGrid>
              <a:tr h="4707159">
                <a:tc>
                  <a:txBody>
                    <a:bodyPr/>
                    <a:lstStyle/>
                    <a:p>
                      <a:pPr marL="342900" indent="-342900">
                        <a:buFontTx/>
                        <a:buBlip>
                          <a:blip r:embed="rId2"/>
                        </a:buBlip>
                      </a:pPr>
                      <a:r>
                        <a:rPr lang="en-US" sz="1300" b="0" dirty="0">
                          <a:solidFill>
                            <a:schemeClr val="tx1"/>
                          </a:solidFill>
                        </a:rPr>
                        <a:t>Authors retain copyright of their publication with no restrictions. All publications must be published under an open license, preferably the Creative Commons Attribution </a:t>
                      </a:r>
                      <a:r>
                        <a:rPr lang="en-US" sz="1300" b="0" dirty="0" err="1">
                          <a:solidFill>
                            <a:schemeClr val="tx1"/>
                          </a:solidFill>
                        </a:rPr>
                        <a:t>Licence</a:t>
                      </a:r>
                      <a:r>
                        <a:rPr lang="en-US" sz="1300" b="0" dirty="0">
                          <a:solidFill>
                            <a:schemeClr val="tx1"/>
                          </a:solidFill>
                        </a:rPr>
                        <a:t> CC BY. In all cases, the license applied should fulfil the requirements defined by the Berlin Declaration; </a:t>
                      </a:r>
                    </a:p>
                    <a:p>
                      <a:pPr marL="342900" indent="-342900">
                        <a:buFontTx/>
                        <a:buBlip>
                          <a:blip r:embed="rId2"/>
                        </a:buBlip>
                      </a:pPr>
                      <a:r>
                        <a:rPr lang="en-US" sz="1300" b="0" dirty="0">
                          <a:solidFill>
                            <a:schemeClr val="tx1"/>
                          </a:solidFill>
                        </a:rPr>
                        <a:t>The Funders will ensure jointly the establishment of robust criteria and requirements for the services that compliant high quality Open Access journals and Open Access platforms must provide;</a:t>
                      </a:r>
                    </a:p>
                    <a:p>
                      <a:pPr marL="342900" indent="-342900">
                        <a:buFontTx/>
                        <a:buBlip>
                          <a:blip r:embed="rId2"/>
                        </a:buBlip>
                      </a:pPr>
                      <a:r>
                        <a:rPr lang="en-US" sz="1300" b="0" dirty="0">
                          <a:solidFill>
                            <a:schemeClr val="tx1"/>
                          </a:solidFill>
                        </a:rPr>
                        <a:t>In case such high quality Open Access journals or platforms do not yet exist, the Funders will, in a coordinated way, provide incentives to establish and support them when appropriate; support will also be provided for Open Access infrastructures where necessary; </a:t>
                      </a:r>
                    </a:p>
                    <a:p>
                      <a:pPr marL="342900" indent="-342900">
                        <a:buFontTx/>
                        <a:buBlip>
                          <a:blip r:embed="rId2"/>
                        </a:buBlip>
                      </a:pPr>
                      <a:r>
                        <a:rPr lang="en-US" sz="1300" b="0" dirty="0">
                          <a:solidFill>
                            <a:schemeClr val="tx1"/>
                          </a:solidFill>
                        </a:rPr>
                        <a:t>Where applicable, Open Access publication fees are covered by the Funders or universities, not by individual researchers; it is acknowledged that all scientists should be able to publish their work Open Access even if their institutions have limited means;</a:t>
                      </a:r>
                    </a:p>
                    <a:p>
                      <a:pPr marL="171450" indent="-171450">
                        <a:buFontTx/>
                        <a:buBlip>
                          <a:blip r:embed="rId2"/>
                        </a:buBlip>
                      </a:pPr>
                      <a:endParaRPr lang="en-US" sz="1300" b="0" dirty="0">
                        <a:solidFill>
                          <a:schemeClr val="tx1"/>
                        </a:solidFill>
                      </a:endParaRPr>
                    </a:p>
                  </a:txBody>
                  <a:tcPr>
                    <a:noFill/>
                  </a:tcPr>
                </a:tc>
                <a:tc>
                  <a:txBody>
                    <a:bodyPr/>
                    <a:lstStyle/>
                    <a:p>
                      <a:pPr marL="228600" indent="-228600">
                        <a:buFontTx/>
                        <a:buBlip>
                          <a:blip r:embed="rId2"/>
                        </a:buBlip>
                      </a:pPr>
                      <a:r>
                        <a:rPr lang="en-US" sz="1300" b="0" kern="1200" dirty="0">
                          <a:solidFill>
                            <a:schemeClr val="tx1"/>
                          </a:solidFill>
                          <a:latin typeface="+mn-lt"/>
                          <a:ea typeface="+mn-ea"/>
                          <a:cs typeface="+mn-cs"/>
                        </a:rPr>
                        <a:t>When Open Access publication fees are applied, their funding is </a:t>
                      </a:r>
                      <a:r>
                        <a:rPr lang="en-US" sz="1300" b="0" kern="1200" dirty="0" err="1">
                          <a:solidFill>
                            <a:schemeClr val="tx1"/>
                          </a:solidFill>
                          <a:latin typeface="+mn-lt"/>
                          <a:ea typeface="+mn-ea"/>
                          <a:cs typeface="+mn-cs"/>
                        </a:rPr>
                        <a:t>standardised</a:t>
                      </a:r>
                      <a:r>
                        <a:rPr lang="en-US" sz="1300" b="0" kern="1200" dirty="0">
                          <a:solidFill>
                            <a:schemeClr val="tx1"/>
                          </a:solidFill>
                          <a:latin typeface="+mn-lt"/>
                          <a:ea typeface="+mn-ea"/>
                          <a:cs typeface="+mn-cs"/>
                        </a:rPr>
                        <a:t> and capped (across Europe); </a:t>
                      </a:r>
                    </a:p>
                    <a:p>
                      <a:pPr marL="228600" indent="-228600">
                        <a:buFontTx/>
                        <a:buBlip>
                          <a:blip r:embed="rId2"/>
                        </a:buBlip>
                      </a:pPr>
                      <a:r>
                        <a:rPr lang="en-US" sz="1300" b="0" kern="1200" dirty="0">
                          <a:solidFill>
                            <a:schemeClr val="tx1"/>
                          </a:solidFill>
                          <a:latin typeface="+mn-lt"/>
                          <a:ea typeface="+mn-ea"/>
                          <a:cs typeface="+mn-cs"/>
                        </a:rPr>
                        <a:t>The Funders will ask universities, research </a:t>
                      </a:r>
                      <a:r>
                        <a:rPr lang="en-US" sz="1300" b="0" kern="1200" dirty="0" err="1">
                          <a:solidFill>
                            <a:schemeClr val="tx1"/>
                          </a:solidFill>
                          <a:latin typeface="+mn-lt"/>
                          <a:ea typeface="+mn-ea"/>
                          <a:cs typeface="+mn-cs"/>
                        </a:rPr>
                        <a:t>organisations</a:t>
                      </a:r>
                      <a:r>
                        <a:rPr lang="en-US" sz="1300" b="0" kern="1200" dirty="0">
                          <a:solidFill>
                            <a:schemeClr val="tx1"/>
                          </a:solidFill>
                          <a:latin typeface="+mn-lt"/>
                          <a:ea typeface="+mn-ea"/>
                          <a:cs typeface="+mn-cs"/>
                        </a:rPr>
                        <a:t>, and libraries to align their policies and strategies, notably to ensure transparency; </a:t>
                      </a:r>
                    </a:p>
                    <a:p>
                      <a:pPr marL="228600" indent="-228600">
                        <a:buFontTx/>
                        <a:buBlip>
                          <a:blip r:embed="rId2"/>
                        </a:buBlip>
                      </a:pPr>
                      <a:r>
                        <a:rPr lang="en-US" sz="1300" b="0" kern="1200" dirty="0">
                          <a:solidFill>
                            <a:schemeClr val="tx1"/>
                          </a:solidFill>
                          <a:latin typeface="+mn-lt"/>
                          <a:ea typeface="+mn-ea"/>
                          <a:cs typeface="+mn-cs"/>
                        </a:rPr>
                        <a:t>The above principles shall apply to all types of scholarly publications, but it is understood that the timeline to achieve Open Access for monographs and books may be longer than 1 January 2020; </a:t>
                      </a:r>
                    </a:p>
                    <a:p>
                      <a:pPr marL="228600" indent="-228600">
                        <a:buFontTx/>
                        <a:buBlip>
                          <a:blip r:embed="rId2"/>
                        </a:buBlip>
                      </a:pPr>
                      <a:r>
                        <a:rPr lang="en-US" sz="1300" b="0" kern="1200" dirty="0">
                          <a:solidFill>
                            <a:schemeClr val="tx1"/>
                          </a:solidFill>
                          <a:latin typeface="+mn-lt"/>
                          <a:ea typeface="+mn-ea"/>
                          <a:cs typeface="+mn-cs"/>
                        </a:rPr>
                        <a:t>The importance of open archives and repositories for hosting research outputs is acknowledged because of their long-term archiving function and their potential for editorial innovation; </a:t>
                      </a:r>
                    </a:p>
                    <a:p>
                      <a:pPr marL="228600" indent="-228600">
                        <a:buFontTx/>
                        <a:buBlip>
                          <a:blip r:embed="rId2"/>
                        </a:buBlip>
                      </a:pPr>
                      <a:r>
                        <a:rPr lang="en-US" sz="1300" b="0" kern="1200" dirty="0">
                          <a:solidFill>
                            <a:schemeClr val="tx1"/>
                          </a:solidFill>
                          <a:latin typeface="+mn-lt"/>
                          <a:ea typeface="+mn-ea"/>
                          <a:cs typeface="+mn-cs"/>
                        </a:rPr>
                        <a:t>The ‘hybrid’ model of publishing is not compliant with the above principles; </a:t>
                      </a:r>
                    </a:p>
                    <a:p>
                      <a:pPr marL="228600" indent="-228600">
                        <a:buFontTx/>
                        <a:buBlip>
                          <a:blip r:embed="rId2"/>
                        </a:buBlip>
                      </a:pPr>
                      <a:r>
                        <a:rPr lang="en-US" sz="1300" b="0" kern="1200" dirty="0">
                          <a:solidFill>
                            <a:schemeClr val="tx1"/>
                          </a:solidFill>
                          <a:latin typeface="+mn-lt"/>
                          <a:ea typeface="+mn-ea"/>
                          <a:cs typeface="+mn-cs"/>
                        </a:rPr>
                        <a:t>The Funders will monitor compliance and sanction non-compliance.</a:t>
                      </a:r>
                      <a:endParaRPr lang="en-GB" sz="1300" b="0" kern="1200" dirty="0">
                        <a:solidFill>
                          <a:schemeClr val="tx1"/>
                        </a:solidFill>
                        <a:latin typeface="+mn-lt"/>
                        <a:ea typeface="+mn-ea"/>
                        <a:cs typeface="+mn-cs"/>
                      </a:endParaRPr>
                    </a:p>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xmlns=""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59154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Is Plan S different from other initiatives?</a:t>
            </a:r>
          </a:p>
        </p:txBody>
      </p:sp>
      <p:graphicFrame>
        <p:nvGraphicFramePr>
          <p:cNvPr id="6" name="Content Placeholder 4"/>
          <p:cNvGraphicFramePr>
            <a:graphicFrameLocks/>
          </p:cNvGraphicFramePr>
          <p:nvPr>
            <p:extLst/>
          </p:nvPr>
        </p:nvGraphicFramePr>
        <p:xfrm>
          <a:off x="220338" y="2405642"/>
          <a:ext cx="8792484" cy="2834640"/>
        </p:xfrm>
        <a:graphic>
          <a:graphicData uri="http://schemas.openxmlformats.org/drawingml/2006/table">
            <a:tbl>
              <a:tblPr firstRow="1" bandRow="1">
                <a:tableStyleId>{5C22544A-7EE6-4342-B048-85BDC9FD1C3A}</a:tableStyleId>
              </a:tblPr>
              <a:tblGrid>
                <a:gridCol w="8423256">
                  <a:extLst>
                    <a:ext uri="{9D8B030D-6E8A-4147-A177-3AD203B41FA5}">
                      <a16:colId xmlns="" xmlns:a16="http://schemas.microsoft.com/office/drawing/2014/main" val="20000"/>
                    </a:ext>
                  </a:extLst>
                </a:gridCol>
                <a:gridCol w="369228">
                  <a:extLst>
                    <a:ext uri="{9D8B030D-6E8A-4147-A177-3AD203B41FA5}">
                      <a16:colId xmlns="" xmlns:a16="http://schemas.microsoft.com/office/drawing/2014/main" val="20001"/>
                    </a:ext>
                  </a:extLst>
                </a:gridCol>
              </a:tblGrid>
              <a:tr h="2562966">
                <a:tc>
                  <a:txBody>
                    <a:bodyPr/>
                    <a:lstStyle/>
                    <a:p>
                      <a:pPr marL="171450" indent="-171450">
                        <a:buFontTx/>
                        <a:buBlip>
                          <a:blip r:embed="rId2"/>
                        </a:buBlip>
                      </a:pPr>
                      <a:r>
                        <a:rPr lang="en-US" sz="2000" b="0" dirty="0">
                          <a:solidFill>
                            <a:schemeClr val="tx1"/>
                          </a:solidFill>
                        </a:rPr>
                        <a:t> Plan S aims to </a:t>
                      </a:r>
                      <a:r>
                        <a:rPr lang="en-US" sz="2000" b="1" dirty="0">
                          <a:solidFill>
                            <a:schemeClr val="tx1"/>
                          </a:solidFill>
                        </a:rPr>
                        <a:t>align national OA policies</a:t>
                      </a:r>
                    </a:p>
                    <a:p>
                      <a:pPr marL="171450" indent="-171450">
                        <a:buFontTx/>
                        <a:buBlip>
                          <a:blip r:embed="rId2"/>
                        </a:buBlip>
                      </a:pPr>
                      <a:endParaRPr lang="en-US" sz="2000" b="1" dirty="0">
                        <a:solidFill>
                          <a:schemeClr val="tx1"/>
                        </a:solidFill>
                      </a:endParaRPr>
                    </a:p>
                    <a:p>
                      <a:pPr marL="171450" indent="-171450">
                        <a:buFontTx/>
                        <a:buBlip>
                          <a:blip r:embed="rId2"/>
                        </a:buBlip>
                      </a:pPr>
                      <a:r>
                        <a:rPr lang="en-US" sz="2000" b="0" dirty="0">
                          <a:solidFill>
                            <a:schemeClr val="tx1"/>
                          </a:solidFill>
                        </a:rPr>
                        <a:t> Plan S entails </a:t>
                      </a:r>
                      <a:r>
                        <a:rPr lang="en-US" sz="2000" b="1" dirty="0">
                          <a:solidFill>
                            <a:schemeClr val="tx1"/>
                          </a:solidFill>
                        </a:rPr>
                        <a:t>mandating</a:t>
                      </a:r>
                      <a:r>
                        <a:rPr lang="en-US" sz="2000" b="0" dirty="0">
                          <a:solidFill>
                            <a:schemeClr val="tx1"/>
                          </a:solidFill>
                        </a:rPr>
                        <a:t> OA by funders</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Funders </a:t>
                      </a:r>
                      <a:r>
                        <a:rPr lang="en-US" sz="2000" b="1" dirty="0">
                          <a:solidFill>
                            <a:schemeClr val="tx1"/>
                          </a:solidFill>
                        </a:rPr>
                        <a:t>commit to cover costs </a:t>
                      </a:r>
                      <a:r>
                        <a:rPr lang="en-US" sz="2000" b="0" dirty="0">
                          <a:solidFill>
                            <a:schemeClr val="tx1"/>
                          </a:solidFill>
                        </a:rPr>
                        <a:t>(APCs, platforms, journal flipping)</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Plan S sets a clear</a:t>
                      </a:r>
                      <a:r>
                        <a:rPr lang="en-US" sz="2000" b="1" dirty="0">
                          <a:solidFill>
                            <a:schemeClr val="tx1"/>
                          </a:solidFill>
                        </a:rPr>
                        <a:t> timeline: 2020</a:t>
                      </a:r>
                      <a:r>
                        <a:rPr lang="en-US" sz="2000" b="0" dirty="0">
                          <a:solidFill>
                            <a:schemeClr val="tx1"/>
                          </a:solidFill>
                        </a:rPr>
                        <a:t>, with transition periods</a:t>
                      </a:r>
                    </a:p>
                    <a:p>
                      <a:pPr marL="171450" indent="-171450">
                        <a:buFontTx/>
                        <a:buBlip>
                          <a:blip r:embed="rId2"/>
                        </a:buBlip>
                      </a:pPr>
                      <a:endParaRPr lang="en-US" sz="2000" b="1" dirty="0">
                        <a:solidFill>
                          <a:schemeClr val="tx1"/>
                        </a:solidFill>
                      </a:endParaRPr>
                    </a:p>
                    <a:p>
                      <a:pPr marL="171450" indent="-171450">
                        <a:buFontTx/>
                        <a:buBlip>
                          <a:blip r:embed="rId2"/>
                        </a:buBlip>
                      </a:pPr>
                      <a:r>
                        <a:rPr lang="en-US" sz="2000" b="0" dirty="0">
                          <a:solidFill>
                            <a:schemeClr val="tx1"/>
                          </a:solidFill>
                        </a:rPr>
                        <a:t> Plan S is about</a:t>
                      </a:r>
                      <a:r>
                        <a:rPr lang="en-US" sz="2000" b="1" dirty="0">
                          <a:solidFill>
                            <a:schemeClr val="tx1"/>
                          </a:solidFill>
                        </a:rPr>
                        <a:t> principles</a:t>
                      </a:r>
                      <a:r>
                        <a:rPr lang="en-US" sz="2000" b="0" dirty="0">
                          <a:solidFill>
                            <a:schemeClr val="tx1"/>
                          </a:solidFill>
                        </a:rPr>
                        <a:t>, not about particular publication models</a:t>
                      </a:r>
                    </a:p>
                  </a:txBody>
                  <a:tcPr>
                    <a:noFill/>
                  </a:tcPr>
                </a:tc>
                <a:tc>
                  <a:txBody>
                    <a:bodyPr/>
                    <a:lstStyle/>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98510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Plan S : Strong principles</a:t>
            </a:r>
          </a:p>
        </p:txBody>
      </p:sp>
      <p:graphicFrame>
        <p:nvGraphicFramePr>
          <p:cNvPr id="6" name="Content Placeholder 4"/>
          <p:cNvGraphicFramePr>
            <a:graphicFrameLocks/>
          </p:cNvGraphicFramePr>
          <p:nvPr>
            <p:extLst/>
          </p:nvPr>
        </p:nvGraphicFramePr>
        <p:xfrm>
          <a:off x="325996" y="2405642"/>
          <a:ext cx="8598690" cy="2562966"/>
        </p:xfrm>
        <a:graphic>
          <a:graphicData uri="http://schemas.openxmlformats.org/drawingml/2006/table">
            <a:tbl>
              <a:tblPr firstRow="1" bandRow="1">
                <a:tableStyleId>{5C22544A-7EE6-4342-B048-85BDC9FD1C3A}</a:tableStyleId>
              </a:tblPr>
              <a:tblGrid>
                <a:gridCol w="8237600">
                  <a:extLst>
                    <a:ext uri="{9D8B030D-6E8A-4147-A177-3AD203B41FA5}">
                      <a16:colId xmlns="" xmlns:a16="http://schemas.microsoft.com/office/drawing/2014/main" val="20000"/>
                    </a:ext>
                  </a:extLst>
                </a:gridCol>
                <a:gridCol w="361090">
                  <a:extLst>
                    <a:ext uri="{9D8B030D-6E8A-4147-A177-3AD203B41FA5}">
                      <a16:colId xmlns="" xmlns:a16="http://schemas.microsoft.com/office/drawing/2014/main" val="20001"/>
                    </a:ext>
                  </a:extLst>
                </a:gridCol>
              </a:tblGrid>
              <a:tr h="2562966">
                <a:tc>
                  <a:txBody>
                    <a:bodyPr/>
                    <a:lstStyle/>
                    <a:p>
                      <a:pPr marL="171450" indent="-171450">
                        <a:buFontTx/>
                        <a:buBlip>
                          <a:blip r:embed="rId2"/>
                        </a:buBlip>
                      </a:pPr>
                      <a:r>
                        <a:rPr lang="en-US" sz="2000" b="0" dirty="0">
                          <a:solidFill>
                            <a:schemeClr val="tx1"/>
                          </a:solidFill>
                        </a:rPr>
                        <a:t> </a:t>
                      </a:r>
                      <a:r>
                        <a:rPr lang="en-US" sz="2000" b="1" dirty="0">
                          <a:solidFill>
                            <a:schemeClr val="tx1"/>
                          </a:solidFill>
                        </a:rPr>
                        <a:t>No</a:t>
                      </a:r>
                      <a:r>
                        <a:rPr lang="en-US" sz="2000" b="0" dirty="0">
                          <a:solidFill>
                            <a:schemeClr val="tx1"/>
                          </a:solidFill>
                        </a:rPr>
                        <a:t> publication should be locked behind a </a:t>
                      </a:r>
                      <a:r>
                        <a:rPr lang="en-US" sz="2000" b="1" dirty="0">
                          <a:solidFill>
                            <a:schemeClr val="tx1"/>
                          </a:solidFill>
                        </a:rPr>
                        <a:t>paywall</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OA must be immediate, </a:t>
                      </a:r>
                      <a:r>
                        <a:rPr lang="en-US" sz="2000" b="0" i="1" dirty="0">
                          <a:solidFill>
                            <a:schemeClr val="tx1"/>
                          </a:solidFill>
                        </a:rPr>
                        <a:t>i.e</a:t>
                      </a:r>
                      <a:r>
                        <a:rPr lang="en-US" sz="2000" b="0" dirty="0">
                          <a:solidFill>
                            <a:schemeClr val="tx1"/>
                          </a:solidFill>
                        </a:rPr>
                        <a:t>. </a:t>
                      </a:r>
                      <a:r>
                        <a:rPr lang="en-US" sz="2000" b="1" dirty="0">
                          <a:solidFill>
                            <a:schemeClr val="tx1"/>
                          </a:solidFill>
                        </a:rPr>
                        <a:t>no embargo periods</a:t>
                      </a:r>
                    </a:p>
                    <a:p>
                      <a:pPr marL="171450" indent="-171450">
                        <a:buFontTx/>
                        <a:buBlip>
                          <a:blip r:embed="rId2"/>
                        </a:buBlip>
                      </a:pPr>
                      <a:endParaRPr lang="en-US" sz="2000" b="1" dirty="0">
                        <a:solidFill>
                          <a:schemeClr val="tx1"/>
                        </a:solidFill>
                      </a:endParaRPr>
                    </a:p>
                    <a:p>
                      <a:pPr marL="171450" indent="-171450">
                        <a:buFontTx/>
                        <a:buBlip>
                          <a:blip r:embed="rId2"/>
                        </a:buBlip>
                      </a:pPr>
                      <a:r>
                        <a:rPr lang="en-US" sz="2000" b="0" dirty="0">
                          <a:solidFill>
                            <a:schemeClr val="tx1"/>
                          </a:solidFill>
                        </a:rPr>
                        <a:t> Publication under an </a:t>
                      </a:r>
                      <a:r>
                        <a:rPr lang="en-US" sz="2000" b="1" dirty="0">
                          <a:solidFill>
                            <a:schemeClr val="tx1"/>
                          </a:solidFill>
                        </a:rPr>
                        <a:t>open license</a:t>
                      </a:r>
                      <a:r>
                        <a:rPr lang="en-US" sz="2000" b="0" dirty="0">
                          <a:solidFill>
                            <a:schemeClr val="tx1"/>
                          </a:solidFill>
                        </a:rPr>
                        <a:t>; no transfer/licensing of copyright</a:t>
                      </a:r>
                      <a:endParaRPr lang="en-US" sz="2000" b="1" dirty="0">
                        <a:solidFill>
                          <a:schemeClr val="tx1"/>
                        </a:solidFill>
                      </a:endParaRPr>
                    </a:p>
                    <a:p>
                      <a:pPr marL="171450" indent="-171450">
                        <a:buFontTx/>
                        <a:buBlip>
                          <a:blip r:embed="rId2"/>
                        </a:buBlip>
                      </a:pPr>
                      <a:endParaRPr lang="en-US" sz="2000" b="1" dirty="0">
                        <a:solidFill>
                          <a:schemeClr val="tx1"/>
                        </a:solidFill>
                      </a:endParaRPr>
                    </a:p>
                    <a:p>
                      <a:pPr marL="171450" indent="-171450">
                        <a:buFontTx/>
                        <a:buBlip>
                          <a:blip r:embed="rId2"/>
                        </a:buBlip>
                      </a:pPr>
                      <a:r>
                        <a:rPr lang="en-US" sz="2000" b="0" dirty="0">
                          <a:solidFill>
                            <a:schemeClr val="tx1"/>
                          </a:solidFill>
                        </a:rPr>
                        <a:t> </a:t>
                      </a:r>
                      <a:r>
                        <a:rPr lang="en-US" sz="2000" b="1" dirty="0">
                          <a:solidFill>
                            <a:schemeClr val="tx1"/>
                          </a:solidFill>
                        </a:rPr>
                        <a:t>No hybrid </a:t>
                      </a:r>
                      <a:r>
                        <a:rPr lang="en-US" sz="2000" b="0" dirty="0">
                          <a:solidFill>
                            <a:schemeClr val="tx1"/>
                          </a:solidFill>
                        </a:rPr>
                        <a:t>model of publication, except as a transitional arrangement with a clearly defined endpoint</a:t>
                      </a:r>
                    </a:p>
                  </a:txBody>
                  <a:tcPr>
                    <a:noFill/>
                  </a:tcPr>
                </a:tc>
                <a:tc>
                  <a:txBody>
                    <a:bodyPr/>
                    <a:lstStyle/>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283946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xmlns="" id="{6CE15F6B-04F4-41B6-9FE0-3A120F03DDE6}"/>
              </a:ext>
            </a:extLst>
          </p:cNvPr>
          <p:cNvSpPr>
            <a:spLocks noGrp="1"/>
          </p:cNvSpPr>
          <p:nvPr>
            <p:ph sz="quarter" idx="10"/>
          </p:nvPr>
        </p:nvSpPr>
        <p:spPr>
          <a:xfrm>
            <a:off x="720000" y="2033749"/>
            <a:ext cx="7704000" cy="4503538"/>
          </a:xfrm>
        </p:spPr>
        <p:txBody>
          <a:bodyPr/>
          <a:lstStyle/>
          <a:p>
            <a:endParaRPr lang="nb-NO" dirty="0"/>
          </a:p>
          <a:p>
            <a:endParaRPr lang="nb-NO" dirty="0"/>
          </a:p>
          <a:p>
            <a:endParaRPr lang="nb-NO" dirty="0"/>
          </a:p>
          <a:p>
            <a:endParaRPr lang="nb-NO" dirty="0"/>
          </a:p>
          <a:p>
            <a:endParaRPr lang="nb-NO" dirty="0"/>
          </a:p>
          <a:p>
            <a:r>
              <a:rPr lang="en-GB" sz="2000" dirty="0" err="1"/>
              <a:t>cOAlition</a:t>
            </a:r>
            <a:r>
              <a:rPr lang="en-GB" sz="2000" dirty="0"/>
              <a:t> S «Guidance to Implementation» specify the roads to compliance</a:t>
            </a:r>
          </a:p>
          <a:p>
            <a:r>
              <a:rPr lang="en-GB" sz="2000" dirty="0" err="1"/>
              <a:t>cOAlition</a:t>
            </a:r>
            <a:r>
              <a:rPr lang="en-GB" sz="2000" dirty="0"/>
              <a:t> S members will ensure financial support for OA publishing via the prescribed routes to compliance</a:t>
            </a:r>
          </a:p>
          <a:p>
            <a:r>
              <a:rPr lang="en-GB" sz="2000" dirty="0"/>
              <a:t>In 2023 </a:t>
            </a:r>
            <a:r>
              <a:rPr lang="en-GB" sz="2000" dirty="0" err="1"/>
              <a:t>cOAlition</a:t>
            </a:r>
            <a:r>
              <a:rPr lang="en-GB" sz="2000" dirty="0"/>
              <a:t> S will review the effects of Plan S on achieving a transition to full and immediate OA</a:t>
            </a:r>
          </a:p>
        </p:txBody>
      </p:sp>
      <p:sp>
        <p:nvSpPr>
          <p:cNvPr id="3" name="Tittel 2">
            <a:extLst>
              <a:ext uri="{FF2B5EF4-FFF2-40B4-BE49-F238E27FC236}">
                <a16:creationId xmlns:a16="http://schemas.microsoft.com/office/drawing/2014/main" xmlns="" id="{32046164-6339-480E-9547-7F299D7539A9}"/>
              </a:ext>
            </a:extLst>
          </p:cNvPr>
          <p:cNvSpPr>
            <a:spLocks noGrp="1"/>
          </p:cNvSpPr>
          <p:nvPr>
            <p:ph type="title"/>
          </p:nvPr>
        </p:nvSpPr>
        <p:spPr/>
        <p:txBody>
          <a:bodyPr/>
          <a:lstStyle/>
          <a:p>
            <a:r>
              <a:rPr lang="nl-BE" dirty="0"/>
              <a:t>Roads to compliance with Plan S</a:t>
            </a:r>
          </a:p>
        </p:txBody>
      </p:sp>
      <p:graphicFrame>
        <p:nvGraphicFramePr>
          <p:cNvPr id="7" name="Tabell 6">
            <a:extLst>
              <a:ext uri="{FF2B5EF4-FFF2-40B4-BE49-F238E27FC236}">
                <a16:creationId xmlns:a16="http://schemas.microsoft.com/office/drawing/2014/main" xmlns="" id="{C6518F20-0C5F-4454-BA84-BEBE5563E3C9}"/>
              </a:ext>
            </a:extLst>
          </p:cNvPr>
          <p:cNvGraphicFramePr>
            <a:graphicFrameLocks noGrp="1"/>
          </p:cNvGraphicFramePr>
          <p:nvPr>
            <p:extLst>
              <p:ext uri="{D42A27DB-BD31-4B8C-83A1-F6EECF244321}">
                <p14:modId xmlns:p14="http://schemas.microsoft.com/office/powerpoint/2010/main" val="2087912957"/>
              </p:ext>
            </p:extLst>
          </p:nvPr>
        </p:nvGraphicFramePr>
        <p:xfrm>
          <a:off x="639531" y="2296972"/>
          <a:ext cx="7648592" cy="1737360"/>
        </p:xfrm>
        <a:graphic>
          <a:graphicData uri="http://schemas.openxmlformats.org/drawingml/2006/table">
            <a:tbl>
              <a:tblPr firstRow="1" bandRow="1">
                <a:tableStyleId>{16D9F66E-5EB9-4882-86FB-DCBF35E3C3E4}</a:tableStyleId>
              </a:tblPr>
              <a:tblGrid>
                <a:gridCol w="2527637">
                  <a:extLst>
                    <a:ext uri="{9D8B030D-6E8A-4147-A177-3AD203B41FA5}">
                      <a16:colId xmlns:a16="http://schemas.microsoft.com/office/drawing/2014/main" xmlns="" val="3727276007"/>
                    </a:ext>
                  </a:extLst>
                </a:gridCol>
                <a:gridCol w="2571424">
                  <a:extLst>
                    <a:ext uri="{9D8B030D-6E8A-4147-A177-3AD203B41FA5}">
                      <a16:colId xmlns:a16="http://schemas.microsoft.com/office/drawing/2014/main" xmlns="" val="1621524999"/>
                    </a:ext>
                  </a:extLst>
                </a:gridCol>
                <a:gridCol w="2549531">
                  <a:extLst>
                    <a:ext uri="{9D8B030D-6E8A-4147-A177-3AD203B41FA5}">
                      <a16:colId xmlns:a16="http://schemas.microsoft.com/office/drawing/2014/main" xmlns="" val="4263392160"/>
                    </a:ext>
                  </a:extLst>
                </a:gridCol>
              </a:tblGrid>
              <a:tr h="1353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Open Access journals or Open Access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none" strike="noStrike"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none" strike="noStrike" kern="1200" baseline="0" dirty="0"/>
                    </a:p>
                    <a:p>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Deposition of scholarly articles in Open Access repositories without embargo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u="none" strike="noStrike" kern="1200" baseline="0" dirty="0"/>
                        <a:t>Hybrid journals under Transformative </a:t>
                      </a:r>
                      <a:r>
                        <a:rPr lang="nb-NO" sz="1800" u="none" strike="noStrike" kern="1200" baseline="0" dirty="0" err="1"/>
                        <a:t>agreements</a:t>
                      </a:r>
                      <a:endParaRPr lang="nb-NO" sz="1800" u="none" strike="noStrike" kern="1200" baseline="0" dirty="0"/>
                    </a:p>
                  </a:txBody>
                  <a:tcPr/>
                </a:tc>
                <a:extLst>
                  <a:ext uri="{0D108BD9-81ED-4DB2-BD59-A6C34878D82A}">
                    <a16:rowId xmlns:a16="http://schemas.microsoft.com/office/drawing/2014/main" xmlns="" val="3386345641"/>
                  </a:ext>
                </a:extLst>
              </a:tr>
            </a:tbl>
          </a:graphicData>
        </a:graphic>
      </p:graphicFrame>
    </p:spTree>
    <p:extLst>
      <p:ext uri="{BB962C8B-B14F-4D97-AF65-F5344CB8AC3E}">
        <p14:creationId xmlns:p14="http://schemas.microsoft.com/office/powerpoint/2010/main" val="7423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 Title Slides">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Front">
      <a:majorFont>
        <a:latin typeface="Arial"/>
        <a:ea typeface=""/>
        <a:cs typeface="Arial"/>
      </a:majorFont>
      <a:minorFont>
        <a:latin typeface="Arial"/>
        <a:ea typeface=""/>
        <a:cs typeface="Arial"/>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Fro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Fro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Fro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Fro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Fro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Fro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Fro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Fro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Fro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Fro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Fro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Fro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4E067862-2CE4-4B72-8CEE-AEB53477CEC3}"/>
    </a:ext>
  </a:extLst>
</a:theme>
</file>

<file path=ppt/theme/theme10.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3.xml><?xml version="1.0" encoding="utf-8"?>
<a:theme xmlns:a="http://schemas.openxmlformats.org/drawingml/2006/main" name="cOAlition S Content Slides 2">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9C426209-AD6E-4E31-93AE-4D9F66A8B14A}"/>
    </a:ext>
  </a:extLst>
</a:theme>
</file>

<file path=ppt/theme/theme4.xml><?xml version="1.0" encoding="utf-8"?>
<a:theme xmlns:a="http://schemas.openxmlformats.org/drawingml/2006/main" name="cOAlition S Slides 3">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Title">
      <a:majorFont>
        <a:latin typeface="HelveticaNeueLT Std Med Cn"/>
        <a:ea typeface="ＭＳ Ｐゴシック"/>
        <a:cs typeface=""/>
      </a:majorFont>
      <a:minorFont>
        <a:latin typeface="HelveticaNeueLT Std Lt"/>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480A5F3E-04AD-416E-977C-6A8B2DA5D7C1}"/>
    </a:ext>
  </a:extLst>
</a:theme>
</file>

<file path=ppt/theme/theme5.xml><?xml version="1.0" encoding="utf-8"?>
<a:theme xmlns:a="http://schemas.openxmlformats.org/drawingml/2006/main" name="cOAlition S Content Slides 4">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Title">
      <a:majorFont>
        <a:latin typeface="HelveticaNeueLT Std Med Cn"/>
        <a:ea typeface="ＭＳ Ｐゴシック"/>
        <a:cs typeface=""/>
      </a:majorFont>
      <a:minorFont>
        <a:latin typeface="HelveticaNeueLT Std Lt"/>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548B4809-0419-4A74-BB3E-BCEC685B7FC4}"/>
    </a:ext>
  </a:extLst>
</a:theme>
</file>

<file path=ppt/theme/theme6.xml><?xml version="1.0" encoding="utf-8"?>
<a:theme xmlns:a="http://schemas.openxmlformats.org/drawingml/2006/main" name="cOAlition S Content Slides 5">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3">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EF67E411-00D6-43B3-B080-060B59DD2869}"/>
    </a:ext>
  </a:extLst>
</a:theme>
</file>

<file path=ppt/theme/theme7.xml><?xml version="1.0" encoding="utf-8"?>
<a:theme xmlns:a="http://schemas.openxmlformats.org/drawingml/2006/main" name="cOAlition S Content Slides 6">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3">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88FD8353-F4E1-4095-9A25-F60C4F845382}"/>
    </a:ext>
  </a:extLst>
</a:theme>
</file>

<file path=ppt/theme/theme8.xml><?xml version="1.0" encoding="utf-8"?>
<a:theme xmlns:a="http://schemas.openxmlformats.org/drawingml/2006/main" name="cOAlition S Content Slides 7">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4">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10E971B4-0754-4009-B9B1-63E36672A160}"/>
    </a:ext>
  </a:extLst>
</a:theme>
</file>

<file path=ppt/theme/theme9.xml><?xml version="1.0" encoding="utf-8"?>
<a:theme xmlns:a="http://schemas.openxmlformats.org/drawingml/2006/main" name="cOAlition S Content Slides 8">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4">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163AA38A-4D95-4469-99F3-8DF6985A78CC}"/>
    </a:ext>
  </a:extLst>
</a:theme>
</file>

<file path=docProps/app.xml><?xml version="1.0" encoding="utf-8"?>
<Properties xmlns="http://schemas.openxmlformats.org/officeDocument/2006/extended-properties" xmlns:vt="http://schemas.openxmlformats.org/officeDocument/2006/docPropsVTypes">
  <Template>Science Europe PPT blank slides</Template>
  <TotalTime>1822</TotalTime>
  <Words>1372</Words>
  <Application>Microsoft Office PowerPoint</Application>
  <PresentationFormat>On-screen Show (4:3)</PresentationFormat>
  <Paragraphs>142</Paragraphs>
  <Slides>18</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18</vt:i4>
      </vt:variant>
    </vt:vector>
  </HeadingPairs>
  <TitlesOfParts>
    <vt:vector size="35" baseType="lpstr">
      <vt:lpstr>ＭＳ Ｐゴシック</vt:lpstr>
      <vt:lpstr>Arial</vt:lpstr>
      <vt:lpstr>Calibri</vt:lpstr>
      <vt:lpstr>HelveticaNeueLT Std Blk Cn</vt:lpstr>
      <vt:lpstr>HelveticaNeueLT Std Cn</vt:lpstr>
      <vt:lpstr>HelveticaNeueLT Std Lt</vt:lpstr>
      <vt:lpstr>HelveticaNeueLT Std Med Cn</vt:lpstr>
      <vt:lpstr>Times New Roman</vt:lpstr>
      <vt:lpstr>SE Title Slides</vt:lpstr>
      <vt:lpstr>cOAlition S Content Slides 1</vt:lpstr>
      <vt:lpstr>cOAlition S Content Slides 2</vt:lpstr>
      <vt:lpstr>cOAlition S Slides 3</vt:lpstr>
      <vt:lpstr>cOAlition S Content Slides 4</vt:lpstr>
      <vt:lpstr>cOAlition S Content Slides 5</vt:lpstr>
      <vt:lpstr>cOAlition S Content Slides 6</vt:lpstr>
      <vt:lpstr>cOAlition S Content Slides 7</vt:lpstr>
      <vt:lpstr>cOAlition S Content Slides 8</vt:lpstr>
      <vt:lpstr>cOAlition S: Making full and immediate Open Access a reality </vt:lpstr>
      <vt:lpstr>The Reality after 30 years of Open Access</vt:lpstr>
      <vt:lpstr>cOAlition S aims for:</vt:lpstr>
      <vt:lpstr>Who is cOAlition S?</vt:lpstr>
      <vt:lpstr>The main principle of Plan S –  launched Sept 4 2018</vt:lpstr>
      <vt:lpstr>The 10 Principles of Plan S</vt:lpstr>
      <vt:lpstr>Is Plan S different from other initiatives?</vt:lpstr>
      <vt:lpstr>Plan S : Strong principles</vt:lpstr>
      <vt:lpstr>Roads to compliance with Plan S</vt:lpstr>
      <vt:lpstr>Requirements for compliance</vt:lpstr>
      <vt:lpstr>Authors retain copyright of their publication with no restrictions</vt:lpstr>
      <vt:lpstr>Robust criteria and requirements for the services provided by OA Journals and OA Platforms</vt:lpstr>
      <vt:lpstr>Support mechanisms for establishing  OA Journals/Platforms and open infrastructures</vt:lpstr>
      <vt:lpstr>Open Access Publication fees (APCs)</vt:lpstr>
      <vt:lpstr>Open archives and repositories - requirements for authors and publishers </vt:lpstr>
      <vt:lpstr>Hybrid model of publishing</vt:lpstr>
      <vt:lpstr>Timeline – options for cOAlition S members</vt:lpstr>
      <vt:lpstr>Public consultation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Stokes</dc:creator>
  <cp:lastModifiedBy>Stephan Kuster</cp:lastModifiedBy>
  <cp:revision>73</cp:revision>
  <dcterms:created xsi:type="dcterms:W3CDTF">2018-09-11T11:49:37Z</dcterms:created>
  <dcterms:modified xsi:type="dcterms:W3CDTF">2018-12-10T08:11:21Z</dcterms:modified>
</cp:coreProperties>
</file>