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7"/>
  </p:notesMasterIdLst>
  <p:handoutMasterIdLst>
    <p:handoutMasterId r:id="rId68"/>
  </p:handoutMasterIdLst>
  <p:sldIdLst>
    <p:sldId id="589" r:id="rId2"/>
    <p:sldId id="648" r:id="rId3"/>
    <p:sldId id="691" r:id="rId4"/>
    <p:sldId id="546" r:id="rId5"/>
    <p:sldId id="692" r:id="rId6"/>
    <p:sldId id="693" r:id="rId7"/>
    <p:sldId id="651" r:id="rId8"/>
    <p:sldId id="548" r:id="rId9"/>
    <p:sldId id="501" r:id="rId10"/>
    <p:sldId id="489" r:id="rId11"/>
    <p:sldId id="386" r:id="rId12"/>
    <p:sldId id="726" r:id="rId13"/>
    <p:sldId id="727" r:id="rId14"/>
    <p:sldId id="728" r:id="rId15"/>
    <p:sldId id="695" r:id="rId16"/>
    <p:sldId id="725" r:id="rId17"/>
    <p:sldId id="696" r:id="rId18"/>
    <p:sldId id="697" r:id="rId19"/>
    <p:sldId id="699" r:id="rId20"/>
    <p:sldId id="700" r:id="rId21"/>
    <p:sldId id="701" r:id="rId22"/>
    <p:sldId id="704" r:id="rId23"/>
    <p:sldId id="703" r:id="rId24"/>
    <p:sldId id="706" r:id="rId25"/>
    <p:sldId id="707" r:id="rId26"/>
    <p:sldId id="709" r:id="rId27"/>
    <p:sldId id="710" r:id="rId28"/>
    <p:sldId id="711" r:id="rId29"/>
    <p:sldId id="712" r:id="rId30"/>
    <p:sldId id="713" r:id="rId31"/>
    <p:sldId id="714" r:id="rId32"/>
    <p:sldId id="715" r:id="rId33"/>
    <p:sldId id="716" r:id="rId34"/>
    <p:sldId id="717" r:id="rId35"/>
    <p:sldId id="718" r:id="rId36"/>
    <p:sldId id="719" r:id="rId37"/>
    <p:sldId id="720" r:id="rId38"/>
    <p:sldId id="721" r:id="rId39"/>
    <p:sldId id="664" r:id="rId40"/>
    <p:sldId id="729" r:id="rId41"/>
    <p:sldId id="681" r:id="rId42"/>
    <p:sldId id="313" r:id="rId43"/>
    <p:sldId id="673" r:id="rId44"/>
    <p:sldId id="488" r:id="rId45"/>
    <p:sldId id="752" r:id="rId46"/>
    <p:sldId id="733" r:id="rId47"/>
    <p:sldId id="734" r:id="rId48"/>
    <p:sldId id="735" r:id="rId49"/>
    <p:sldId id="736" r:id="rId50"/>
    <p:sldId id="737" r:id="rId51"/>
    <p:sldId id="738" r:id="rId52"/>
    <p:sldId id="751" r:id="rId53"/>
    <p:sldId id="740" r:id="rId54"/>
    <p:sldId id="741" r:id="rId55"/>
    <p:sldId id="743" r:id="rId56"/>
    <p:sldId id="742" r:id="rId57"/>
    <p:sldId id="744" r:id="rId58"/>
    <p:sldId id="745" r:id="rId59"/>
    <p:sldId id="635" r:id="rId60"/>
    <p:sldId id="675" r:id="rId61"/>
    <p:sldId id="677" r:id="rId62"/>
    <p:sldId id="750" r:id="rId63"/>
    <p:sldId id="689" r:id="rId64"/>
    <p:sldId id="690" r:id="rId65"/>
    <p:sldId id="670" r:id="rId66"/>
  </p:sldIdLst>
  <p:sldSz cx="9144000" cy="6858000" type="screen4x3"/>
  <p:notesSz cx="7099300" cy="10234613"/>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PEZ DE SAN ROMAN Alea (RTD)" initials="LDSRA" lastIdx="2" clrIdx="0">
    <p:extLst>
      <p:ext uri="{19B8F6BF-5375-455C-9EA6-DF929625EA0E}">
        <p15:presenceInfo xmlns:p15="http://schemas.microsoft.com/office/powerpoint/2012/main" userId="LOPEZ DE SAN ROMAN Alea (RTD)" providerId="None"/>
      </p:ext>
    </p:extLst>
  </p:cmAuthor>
  <p:cmAuthor id="2" name="Alea" initials="A" lastIdx="1" clrIdx="1">
    <p:extLst>
      <p:ext uri="{19B8F6BF-5375-455C-9EA6-DF929625EA0E}">
        <p15:presenceInfo xmlns:p15="http://schemas.microsoft.com/office/powerpoint/2012/main" userId="Al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63A"/>
    <a:srgbClr val="0F5494"/>
    <a:srgbClr val="BDDEFF"/>
    <a:srgbClr val="808080"/>
    <a:srgbClr val="FFD624"/>
    <a:srgbClr val="3166CF"/>
    <a:srgbClr val="3E6FD2"/>
    <a:srgbClr val="2D5EC1"/>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61977" autoAdjust="0"/>
  </p:normalViewPr>
  <p:slideViewPr>
    <p:cSldViewPr>
      <p:cViewPr varScale="1">
        <p:scale>
          <a:sx n="41" d="100"/>
          <a:sy n="41" d="100"/>
        </p:scale>
        <p:origin x="1412"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6" y="-108"/>
      </p:cViewPr>
      <p:guideLst>
        <p:guide orient="horz" pos="3222"/>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08EBA-AED8-46D8-879F-7BC409334197}" type="doc">
      <dgm:prSet loTypeId="urn:microsoft.com/office/officeart/2005/8/layout/chevron2" loCatId="list" qsTypeId="urn:microsoft.com/office/officeart/2005/8/quickstyle/simple4" qsCatId="simple" csTypeId="urn:microsoft.com/office/officeart/2005/8/colors/colorful5" csCatId="colorful" phldr="1"/>
      <dgm:spPr/>
      <dgm:t>
        <a:bodyPr/>
        <a:lstStyle/>
        <a:p>
          <a:endParaRPr lang="en-GB"/>
        </a:p>
      </dgm:t>
    </dgm:pt>
    <dgm:pt modelId="{039F0B5B-C8D0-4CAB-B9F3-4E12BD251D2D}">
      <dgm:prSet phldrT="[Text]" custT="1"/>
      <dgm:spPr/>
      <dgm:t>
        <a:bodyPr/>
        <a:lstStyle/>
        <a:p>
          <a:r>
            <a:rPr lang="en-GB" sz="1000" dirty="0"/>
            <a:t>2007</a:t>
          </a:r>
        </a:p>
      </dgm:t>
    </dgm:pt>
    <dgm:pt modelId="{51DDB111-81AA-4D9B-90BF-63159702D78D}" type="parTrans" cxnId="{ABA1F647-B5F5-4F6B-84A2-147D98339E65}">
      <dgm:prSet/>
      <dgm:spPr/>
      <dgm:t>
        <a:bodyPr/>
        <a:lstStyle/>
        <a:p>
          <a:endParaRPr lang="en-GB" sz="2800"/>
        </a:p>
      </dgm:t>
    </dgm:pt>
    <dgm:pt modelId="{738FC45C-2EBF-4242-8334-C69D9C295B5A}" type="sibTrans" cxnId="{ABA1F647-B5F5-4F6B-84A2-147D98339E65}">
      <dgm:prSet/>
      <dgm:spPr/>
      <dgm:t>
        <a:bodyPr/>
        <a:lstStyle/>
        <a:p>
          <a:endParaRPr lang="en-GB" sz="2800"/>
        </a:p>
      </dgm:t>
    </dgm:pt>
    <dgm:pt modelId="{D07E0897-E0A5-4C82-B3E3-C4C8D6FB030C}">
      <dgm:prSet phldrT="[Text]" custT="1"/>
      <dgm:spPr/>
      <dgm:t>
        <a:bodyPr/>
        <a:lstStyle/>
        <a:p>
          <a:r>
            <a:rPr lang="en-GB" sz="1600" dirty="0"/>
            <a:t>EC Communication on Scientific Information </a:t>
          </a:r>
        </a:p>
      </dgm:t>
    </dgm:pt>
    <dgm:pt modelId="{8C9FD910-00F9-4950-B778-B31E5049F356}" type="parTrans" cxnId="{A06804C5-8FED-4125-A3F7-B8C368520E9F}">
      <dgm:prSet/>
      <dgm:spPr/>
      <dgm:t>
        <a:bodyPr/>
        <a:lstStyle/>
        <a:p>
          <a:endParaRPr lang="en-GB" sz="2800"/>
        </a:p>
      </dgm:t>
    </dgm:pt>
    <dgm:pt modelId="{093E76DF-41A4-46B4-83E0-D6DC36340BC6}" type="sibTrans" cxnId="{A06804C5-8FED-4125-A3F7-B8C368520E9F}">
      <dgm:prSet/>
      <dgm:spPr/>
      <dgm:t>
        <a:bodyPr/>
        <a:lstStyle/>
        <a:p>
          <a:endParaRPr lang="en-GB" sz="2800"/>
        </a:p>
      </dgm:t>
    </dgm:pt>
    <dgm:pt modelId="{5F3A0645-81C6-443E-B400-D7827B340063}">
      <dgm:prSet phldrT="[Text]" custT="1"/>
      <dgm:spPr/>
      <dgm:t>
        <a:bodyPr/>
        <a:lstStyle/>
        <a:p>
          <a:r>
            <a:rPr lang="en-GB" sz="1000" dirty="0"/>
            <a:t>2008</a:t>
          </a:r>
        </a:p>
      </dgm:t>
    </dgm:pt>
    <dgm:pt modelId="{ED7C43AD-055D-4860-B6AA-698618491A00}" type="parTrans" cxnId="{0F0D802E-4A04-4FB4-A090-1C69B99B72D3}">
      <dgm:prSet/>
      <dgm:spPr/>
      <dgm:t>
        <a:bodyPr/>
        <a:lstStyle/>
        <a:p>
          <a:endParaRPr lang="en-GB" sz="2800"/>
        </a:p>
      </dgm:t>
    </dgm:pt>
    <dgm:pt modelId="{86A20487-82C4-452E-B2E8-365DFD9C39BD}" type="sibTrans" cxnId="{0F0D802E-4A04-4FB4-A090-1C69B99B72D3}">
      <dgm:prSet/>
      <dgm:spPr/>
      <dgm:t>
        <a:bodyPr/>
        <a:lstStyle/>
        <a:p>
          <a:endParaRPr lang="en-GB" sz="2800"/>
        </a:p>
      </dgm:t>
    </dgm:pt>
    <dgm:pt modelId="{654C1F99-071B-429E-85CD-53246111A395}">
      <dgm:prSet phldrT="[Text]" custT="1"/>
      <dgm:spPr/>
      <dgm:t>
        <a:bodyPr/>
        <a:lstStyle/>
        <a:p>
          <a:r>
            <a:rPr lang="en-GB" sz="1600" dirty="0"/>
            <a:t>FP7 OA Pilot</a:t>
          </a:r>
        </a:p>
      </dgm:t>
    </dgm:pt>
    <dgm:pt modelId="{4627FDAD-BCD6-48EE-9DF3-308403F56A99}" type="parTrans" cxnId="{A8961047-98F1-4D0D-BBDE-3EEEA635787A}">
      <dgm:prSet/>
      <dgm:spPr/>
      <dgm:t>
        <a:bodyPr/>
        <a:lstStyle/>
        <a:p>
          <a:endParaRPr lang="en-GB" sz="2800"/>
        </a:p>
      </dgm:t>
    </dgm:pt>
    <dgm:pt modelId="{E09122D4-9D5C-45FD-A7F9-A70E0F5EF8CB}" type="sibTrans" cxnId="{A8961047-98F1-4D0D-BBDE-3EEEA635787A}">
      <dgm:prSet/>
      <dgm:spPr/>
      <dgm:t>
        <a:bodyPr/>
        <a:lstStyle/>
        <a:p>
          <a:endParaRPr lang="en-GB" sz="2800"/>
        </a:p>
      </dgm:t>
    </dgm:pt>
    <dgm:pt modelId="{071573DA-F8CB-4A5E-A908-1F068A24AA19}">
      <dgm:prSet phldrT="[Text]" custT="1"/>
      <dgm:spPr/>
      <dgm:t>
        <a:bodyPr/>
        <a:lstStyle/>
        <a:p>
          <a:r>
            <a:rPr lang="en-GB" sz="1000" dirty="0"/>
            <a:t>2012</a:t>
          </a:r>
        </a:p>
      </dgm:t>
    </dgm:pt>
    <dgm:pt modelId="{5E151DAB-8D00-41AD-800F-48982AD15ECF}" type="parTrans" cxnId="{EDDB351B-B7AC-4F33-9DC0-FB0EADA884A2}">
      <dgm:prSet/>
      <dgm:spPr/>
      <dgm:t>
        <a:bodyPr/>
        <a:lstStyle/>
        <a:p>
          <a:endParaRPr lang="en-GB" sz="2800"/>
        </a:p>
      </dgm:t>
    </dgm:pt>
    <dgm:pt modelId="{5A8F78A1-FD05-4A77-A412-78B9DB1DF1BF}" type="sibTrans" cxnId="{EDDB351B-B7AC-4F33-9DC0-FB0EADA884A2}">
      <dgm:prSet/>
      <dgm:spPr/>
      <dgm:t>
        <a:bodyPr/>
        <a:lstStyle/>
        <a:p>
          <a:endParaRPr lang="en-GB" sz="2800"/>
        </a:p>
      </dgm:t>
    </dgm:pt>
    <dgm:pt modelId="{396E4BFD-81D7-4D25-9BE3-7EBFA7BD7F39}">
      <dgm:prSet phldrT="[Text]" custT="1"/>
      <dgm:spPr/>
      <dgm:t>
        <a:bodyPr/>
        <a:lstStyle/>
        <a:p>
          <a:r>
            <a:rPr lang="en-GB" sz="1600" dirty="0"/>
            <a:t>Recommendation on OA to and preservation of scientific information</a:t>
          </a:r>
        </a:p>
      </dgm:t>
    </dgm:pt>
    <dgm:pt modelId="{05C86F13-067A-46DD-88BA-0A21903E0739}" type="parTrans" cxnId="{F09E4DFA-CEF6-4899-A055-1E717FC229B0}">
      <dgm:prSet/>
      <dgm:spPr/>
      <dgm:t>
        <a:bodyPr/>
        <a:lstStyle/>
        <a:p>
          <a:endParaRPr lang="en-GB" sz="2800"/>
        </a:p>
      </dgm:t>
    </dgm:pt>
    <dgm:pt modelId="{7F0F3D5E-263A-4715-9C6C-5975EED890DC}" type="sibTrans" cxnId="{F09E4DFA-CEF6-4899-A055-1E717FC229B0}">
      <dgm:prSet/>
      <dgm:spPr/>
      <dgm:t>
        <a:bodyPr/>
        <a:lstStyle/>
        <a:p>
          <a:endParaRPr lang="en-GB" sz="2800"/>
        </a:p>
      </dgm:t>
    </dgm:pt>
    <dgm:pt modelId="{87462B80-F756-4BEF-B6BC-3E5357BADE0D}">
      <dgm:prSet custT="1"/>
      <dgm:spPr/>
      <dgm:t>
        <a:bodyPr/>
        <a:lstStyle/>
        <a:p>
          <a:endParaRPr lang="en-GB" sz="1000" dirty="0"/>
        </a:p>
        <a:p>
          <a:r>
            <a:rPr lang="en-GB" sz="1000" dirty="0"/>
            <a:t>2014-		</a:t>
          </a:r>
        </a:p>
      </dgm:t>
    </dgm:pt>
    <dgm:pt modelId="{DD387FED-C779-4B39-B8B1-9A07218B4C7A}" type="parTrans" cxnId="{5F87556D-9DBA-4F6C-A537-32D79FAD7F4F}">
      <dgm:prSet/>
      <dgm:spPr/>
      <dgm:t>
        <a:bodyPr/>
        <a:lstStyle/>
        <a:p>
          <a:endParaRPr lang="en-GB" sz="2800"/>
        </a:p>
      </dgm:t>
    </dgm:pt>
    <dgm:pt modelId="{9678EA61-5B63-4762-A7B4-0FA6877CD5CF}" type="sibTrans" cxnId="{5F87556D-9DBA-4F6C-A537-32D79FAD7F4F}">
      <dgm:prSet/>
      <dgm:spPr/>
      <dgm:t>
        <a:bodyPr/>
        <a:lstStyle/>
        <a:p>
          <a:endParaRPr lang="en-GB" sz="2800"/>
        </a:p>
      </dgm:t>
    </dgm:pt>
    <dgm:pt modelId="{BAA5C174-96DF-4380-8F49-5BA35E07E5AC}">
      <dgm:prSet phldrT="[Text]" custT="1"/>
      <dgm:spPr/>
      <dgm:t>
        <a:bodyPr/>
        <a:lstStyle/>
        <a:p>
          <a:r>
            <a:rPr lang="en-GB" sz="1600" dirty="0"/>
            <a:t>Communication on European Research Area (ERA)	</a:t>
          </a:r>
        </a:p>
      </dgm:t>
    </dgm:pt>
    <dgm:pt modelId="{5C88DC64-765D-4C9F-95BC-FCFE1F4D6C9E}" type="parTrans" cxnId="{E908899F-0A28-4F02-85F3-CC8F3441867A}">
      <dgm:prSet/>
      <dgm:spPr/>
      <dgm:t>
        <a:bodyPr/>
        <a:lstStyle/>
        <a:p>
          <a:endParaRPr lang="en-GB" sz="2800"/>
        </a:p>
      </dgm:t>
    </dgm:pt>
    <dgm:pt modelId="{F75ABC5F-EA31-4039-B1FE-2860DA7E32F2}" type="sibTrans" cxnId="{E908899F-0A28-4F02-85F3-CC8F3441867A}">
      <dgm:prSet/>
      <dgm:spPr/>
      <dgm:t>
        <a:bodyPr/>
        <a:lstStyle/>
        <a:p>
          <a:endParaRPr lang="en-GB" sz="2800"/>
        </a:p>
      </dgm:t>
    </dgm:pt>
    <dgm:pt modelId="{F38B3CE2-BA93-4734-86E1-2C8782B5657A}">
      <dgm:prSet custT="1"/>
      <dgm:spPr/>
      <dgm:t>
        <a:bodyPr/>
        <a:lstStyle/>
        <a:p>
          <a:r>
            <a:rPr lang="en-GB" sz="1600" dirty="0"/>
            <a:t>Horizon 2020 OA and Open Research Data (ORD) policies 	</a:t>
          </a:r>
        </a:p>
      </dgm:t>
    </dgm:pt>
    <dgm:pt modelId="{5D410887-7697-4A8B-AF0D-0665FEA1DCA2}" type="parTrans" cxnId="{A00751BD-E1FF-45E2-840A-CF7209206D26}">
      <dgm:prSet/>
      <dgm:spPr/>
      <dgm:t>
        <a:bodyPr/>
        <a:lstStyle/>
        <a:p>
          <a:endParaRPr lang="en-GB" sz="2800"/>
        </a:p>
      </dgm:t>
    </dgm:pt>
    <dgm:pt modelId="{28ACD665-0922-4433-A9E4-4AF28F173CCB}" type="sibTrans" cxnId="{A00751BD-E1FF-45E2-840A-CF7209206D26}">
      <dgm:prSet/>
      <dgm:spPr/>
      <dgm:t>
        <a:bodyPr/>
        <a:lstStyle/>
        <a:p>
          <a:endParaRPr lang="en-GB" sz="2800"/>
        </a:p>
      </dgm:t>
    </dgm:pt>
    <dgm:pt modelId="{1F8C6CA0-2AED-497B-8B5A-73F048327A25}">
      <dgm:prSet custT="1"/>
      <dgm:spPr/>
      <dgm:t>
        <a:bodyPr/>
        <a:lstStyle/>
        <a:p>
          <a:r>
            <a:rPr lang="en-GB" sz="1000" dirty="0"/>
            <a:t>2015</a:t>
          </a:r>
        </a:p>
      </dgm:t>
    </dgm:pt>
    <dgm:pt modelId="{8DFBE1EF-4B9F-49F9-A7DF-1A501207C41F}" type="parTrans" cxnId="{E9FF0A38-2EA8-4A09-9EC6-EC5A1D356E55}">
      <dgm:prSet/>
      <dgm:spPr/>
      <dgm:t>
        <a:bodyPr/>
        <a:lstStyle/>
        <a:p>
          <a:endParaRPr lang="en-GB" sz="2800"/>
        </a:p>
      </dgm:t>
    </dgm:pt>
    <dgm:pt modelId="{990AB759-2D09-4FA2-955E-C290D52B2FDF}" type="sibTrans" cxnId="{E9FF0A38-2EA8-4A09-9EC6-EC5A1D356E55}">
      <dgm:prSet/>
      <dgm:spPr/>
      <dgm:t>
        <a:bodyPr/>
        <a:lstStyle/>
        <a:p>
          <a:endParaRPr lang="en-GB" sz="2800"/>
        </a:p>
      </dgm:t>
    </dgm:pt>
    <dgm:pt modelId="{E7A1AE42-37B8-4508-9FA8-1020F973DB05}">
      <dgm:prSet custT="1"/>
      <dgm:spPr/>
      <dgm:t>
        <a:bodyPr/>
        <a:lstStyle/>
        <a:p>
          <a:r>
            <a:rPr lang="en-GB" sz="1600" dirty="0"/>
            <a:t>Digital Single Market (DSM) strategy</a:t>
          </a:r>
        </a:p>
      </dgm:t>
    </dgm:pt>
    <dgm:pt modelId="{6BE3F405-47BF-46F4-A0FE-D8924BEA89A8}" type="parTrans" cxnId="{9D884BC5-7BF1-4179-9E10-FA1425C60950}">
      <dgm:prSet/>
      <dgm:spPr/>
      <dgm:t>
        <a:bodyPr/>
        <a:lstStyle/>
        <a:p>
          <a:endParaRPr lang="en-GB" sz="2800"/>
        </a:p>
      </dgm:t>
    </dgm:pt>
    <dgm:pt modelId="{19B5E526-E69B-416B-9611-DA66DE8A5069}" type="sibTrans" cxnId="{9D884BC5-7BF1-4179-9E10-FA1425C60950}">
      <dgm:prSet/>
      <dgm:spPr/>
      <dgm:t>
        <a:bodyPr/>
        <a:lstStyle/>
        <a:p>
          <a:endParaRPr lang="en-GB" sz="2800"/>
        </a:p>
      </dgm:t>
    </dgm:pt>
    <dgm:pt modelId="{033D8466-54E1-4B6F-9E0C-BC2F6765EF58}">
      <dgm:prSet custT="1"/>
      <dgm:spPr/>
      <dgm:t>
        <a:bodyPr/>
        <a:lstStyle/>
        <a:p>
          <a:r>
            <a:rPr lang="en-GB" sz="1000" dirty="0"/>
            <a:t>2016</a:t>
          </a:r>
        </a:p>
      </dgm:t>
    </dgm:pt>
    <dgm:pt modelId="{F6886839-BB30-45AA-8FA6-E0B8B759EB20}" type="parTrans" cxnId="{2D3DB892-F9F3-4A30-AD0D-05A5ACEEB031}">
      <dgm:prSet/>
      <dgm:spPr/>
      <dgm:t>
        <a:bodyPr/>
        <a:lstStyle/>
        <a:p>
          <a:endParaRPr lang="en-GB" sz="2800"/>
        </a:p>
      </dgm:t>
    </dgm:pt>
    <dgm:pt modelId="{4E246E87-A57C-4046-BAA7-349E2907ED13}" type="sibTrans" cxnId="{2D3DB892-F9F3-4A30-AD0D-05A5ACEEB031}">
      <dgm:prSet/>
      <dgm:spPr/>
      <dgm:t>
        <a:bodyPr/>
        <a:lstStyle/>
        <a:p>
          <a:endParaRPr lang="en-GB" sz="2800"/>
        </a:p>
      </dgm:t>
    </dgm:pt>
    <dgm:pt modelId="{FE2CD9CA-C6D1-49CD-AB3D-E5E7DC5361C2}">
      <dgm:prSet custT="1"/>
      <dgm:spPr/>
      <dgm:t>
        <a:bodyPr/>
        <a:lstStyle/>
        <a:p>
          <a:r>
            <a:rPr lang="en-GB" sz="1600" dirty="0"/>
            <a:t>European Cloud Initiative Communication (ECI)- The European Open Science Cloud	</a:t>
          </a:r>
        </a:p>
      </dgm:t>
    </dgm:pt>
    <dgm:pt modelId="{43685D86-6E7D-48A5-BB5B-527F71E4AC33}" type="parTrans" cxnId="{8730BCEF-751C-446B-9656-F115340C4647}">
      <dgm:prSet/>
      <dgm:spPr/>
      <dgm:t>
        <a:bodyPr/>
        <a:lstStyle/>
        <a:p>
          <a:endParaRPr lang="en-GB" sz="2800"/>
        </a:p>
      </dgm:t>
    </dgm:pt>
    <dgm:pt modelId="{A99E8A40-017B-49D3-951B-A4037D0D803B}" type="sibTrans" cxnId="{8730BCEF-751C-446B-9656-F115340C4647}">
      <dgm:prSet/>
      <dgm:spPr/>
      <dgm:t>
        <a:bodyPr/>
        <a:lstStyle/>
        <a:p>
          <a:endParaRPr lang="en-GB" sz="2800"/>
        </a:p>
      </dgm:t>
    </dgm:pt>
    <dgm:pt modelId="{5D0213D8-3602-4D4E-BF8B-7D7FDF3E7636}">
      <dgm:prSet/>
      <dgm:spPr/>
      <dgm:t>
        <a:bodyPr/>
        <a:lstStyle/>
        <a:p>
          <a:r>
            <a:rPr lang="en-GB" dirty="0"/>
            <a:t>2018</a:t>
          </a:r>
        </a:p>
      </dgm:t>
    </dgm:pt>
    <dgm:pt modelId="{2181CD6D-104C-4A08-85E0-BD9A848A68AB}" type="parTrans" cxnId="{46C93352-5119-4ADC-AF48-75C603D5D194}">
      <dgm:prSet/>
      <dgm:spPr/>
      <dgm:t>
        <a:bodyPr/>
        <a:lstStyle/>
        <a:p>
          <a:endParaRPr lang="en-GB"/>
        </a:p>
      </dgm:t>
    </dgm:pt>
    <dgm:pt modelId="{0AB64029-4628-4065-9286-9C649A2D3AFA}" type="sibTrans" cxnId="{46C93352-5119-4ADC-AF48-75C603D5D194}">
      <dgm:prSet/>
      <dgm:spPr/>
      <dgm:t>
        <a:bodyPr/>
        <a:lstStyle/>
        <a:p>
          <a:endParaRPr lang="en-GB"/>
        </a:p>
      </dgm:t>
    </dgm:pt>
    <dgm:pt modelId="{76DF237D-66E8-40F9-A324-CFDF694894C8}">
      <dgm:prSet custT="1"/>
      <dgm:spPr/>
      <dgm:t>
        <a:bodyPr/>
        <a:lstStyle/>
        <a:p>
          <a:r>
            <a:rPr lang="en-GB" sz="1600" dirty="0"/>
            <a:t>Revision of the 2012 Recommendation in conjunction with recast of PSI Directive </a:t>
          </a:r>
        </a:p>
      </dgm:t>
    </dgm:pt>
    <dgm:pt modelId="{75EBC20E-B906-4D2A-8B71-59B9BEE5672B}" type="parTrans" cxnId="{C24D12FA-DBD0-4131-8F23-75DD2085039E}">
      <dgm:prSet/>
      <dgm:spPr/>
      <dgm:t>
        <a:bodyPr/>
        <a:lstStyle/>
        <a:p>
          <a:endParaRPr lang="en-GB"/>
        </a:p>
      </dgm:t>
    </dgm:pt>
    <dgm:pt modelId="{9A71BC16-9EA1-4CEF-B6DC-E5836DC4F082}" type="sibTrans" cxnId="{C24D12FA-DBD0-4131-8F23-75DD2085039E}">
      <dgm:prSet/>
      <dgm:spPr/>
      <dgm:t>
        <a:bodyPr/>
        <a:lstStyle/>
        <a:p>
          <a:endParaRPr lang="en-GB"/>
        </a:p>
      </dgm:t>
    </dgm:pt>
    <dgm:pt modelId="{5D74CA59-A981-40BB-AA3C-BDC5DA767993}">
      <dgm:prSet/>
      <dgm:spPr/>
      <dgm:t>
        <a:bodyPr/>
        <a:lstStyle/>
        <a:p>
          <a:r>
            <a:rPr lang="en-GB" dirty="0"/>
            <a:t>2018-</a:t>
          </a:r>
        </a:p>
      </dgm:t>
    </dgm:pt>
    <dgm:pt modelId="{72C4DA97-7135-45B2-BE08-C919BCDCF560}" type="parTrans" cxnId="{04579763-B55F-4599-8840-C8D36067D98B}">
      <dgm:prSet/>
      <dgm:spPr/>
      <dgm:t>
        <a:bodyPr/>
        <a:lstStyle/>
        <a:p>
          <a:endParaRPr lang="en-GB"/>
        </a:p>
      </dgm:t>
    </dgm:pt>
    <dgm:pt modelId="{0EA45F75-EA20-4215-A56B-837F0BDEE361}" type="sibTrans" cxnId="{04579763-B55F-4599-8840-C8D36067D98B}">
      <dgm:prSet/>
      <dgm:spPr/>
      <dgm:t>
        <a:bodyPr/>
        <a:lstStyle/>
        <a:p>
          <a:endParaRPr lang="en-GB"/>
        </a:p>
      </dgm:t>
    </dgm:pt>
    <dgm:pt modelId="{99527E4D-9C4B-4A84-ABB4-0559213467D0}">
      <dgm:prSet custT="1"/>
      <dgm:spPr/>
      <dgm:t>
        <a:bodyPr/>
        <a:lstStyle/>
        <a:p>
          <a:r>
            <a:rPr lang="en-GB" sz="1600" dirty="0"/>
            <a:t>Preparing Open Science for Horizon Europe</a:t>
          </a:r>
        </a:p>
      </dgm:t>
    </dgm:pt>
    <dgm:pt modelId="{1F88BF8B-A19F-40EC-8B15-B175AF71C3EF}" type="parTrans" cxnId="{74DEB483-7F95-4E73-B573-9A0E7A77D9B8}">
      <dgm:prSet/>
      <dgm:spPr/>
      <dgm:t>
        <a:bodyPr/>
        <a:lstStyle/>
        <a:p>
          <a:endParaRPr lang="en-GB"/>
        </a:p>
      </dgm:t>
    </dgm:pt>
    <dgm:pt modelId="{0E8763B9-6491-4CC1-9F11-981146F1F93F}" type="sibTrans" cxnId="{74DEB483-7F95-4E73-B573-9A0E7A77D9B8}">
      <dgm:prSet/>
      <dgm:spPr/>
      <dgm:t>
        <a:bodyPr/>
        <a:lstStyle/>
        <a:p>
          <a:endParaRPr lang="en-GB"/>
        </a:p>
      </dgm:t>
    </dgm:pt>
    <dgm:pt modelId="{7C07DFD4-AEF1-4607-8D9F-855DE377F3D0}">
      <dgm:prSet/>
      <dgm:spPr/>
      <dgm:t>
        <a:bodyPr/>
        <a:lstStyle/>
        <a:p>
          <a:r>
            <a:rPr lang="en-GB" dirty="0"/>
            <a:t>2018</a:t>
          </a:r>
        </a:p>
      </dgm:t>
    </dgm:pt>
    <dgm:pt modelId="{6E8E24FD-B83C-4905-A3F4-B8A09F21FAAA}" type="parTrans" cxnId="{7BEEB83B-B0C6-4416-8FDC-8932662B7555}">
      <dgm:prSet/>
      <dgm:spPr/>
      <dgm:t>
        <a:bodyPr/>
        <a:lstStyle/>
        <a:p>
          <a:endParaRPr lang="en-US"/>
        </a:p>
      </dgm:t>
    </dgm:pt>
    <dgm:pt modelId="{4E50A87A-2CC2-44BF-96BB-AD16837554A4}" type="sibTrans" cxnId="{7BEEB83B-B0C6-4416-8FDC-8932662B7555}">
      <dgm:prSet/>
      <dgm:spPr/>
      <dgm:t>
        <a:bodyPr/>
        <a:lstStyle/>
        <a:p>
          <a:endParaRPr lang="en-US"/>
        </a:p>
      </dgm:t>
    </dgm:pt>
    <dgm:pt modelId="{6FBDCDAE-791C-40D6-9E77-A4D050CE10EB}">
      <dgm:prSet custT="1"/>
      <dgm:spPr/>
      <dgm:t>
        <a:bodyPr/>
        <a:lstStyle/>
        <a:p>
          <a:r>
            <a:rPr lang="en-GB" sz="1600" dirty="0"/>
            <a:t>Launch of the first phase of the EOSC </a:t>
          </a:r>
        </a:p>
      </dgm:t>
    </dgm:pt>
    <dgm:pt modelId="{B6C37C25-4618-4F32-AFCC-4B5DA9688D10}" type="parTrans" cxnId="{034C79B9-8454-4F19-A22E-F855F4AEF0C2}">
      <dgm:prSet/>
      <dgm:spPr/>
      <dgm:t>
        <a:bodyPr/>
        <a:lstStyle/>
        <a:p>
          <a:endParaRPr lang="en-US"/>
        </a:p>
      </dgm:t>
    </dgm:pt>
    <dgm:pt modelId="{A48AE608-F15C-4CE6-B0B3-918B51ACEDAF}" type="sibTrans" cxnId="{034C79B9-8454-4F19-A22E-F855F4AEF0C2}">
      <dgm:prSet/>
      <dgm:spPr/>
      <dgm:t>
        <a:bodyPr/>
        <a:lstStyle/>
        <a:p>
          <a:endParaRPr lang="en-US"/>
        </a:p>
      </dgm:t>
    </dgm:pt>
    <dgm:pt modelId="{A2AD1B58-6CD1-4B25-9D91-E437ABE74885}" type="pres">
      <dgm:prSet presAssocID="{AB408EBA-AED8-46D8-879F-7BC409334197}" presName="linearFlow" presStyleCnt="0">
        <dgm:presLayoutVars>
          <dgm:dir/>
          <dgm:animLvl val="lvl"/>
          <dgm:resizeHandles val="exact"/>
        </dgm:presLayoutVars>
      </dgm:prSet>
      <dgm:spPr/>
    </dgm:pt>
    <dgm:pt modelId="{B8DF48B6-68F7-4D79-B502-F3409DA4FED5}" type="pres">
      <dgm:prSet presAssocID="{039F0B5B-C8D0-4CAB-B9F3-4E12BD251D2D}" presName="composite" presStyleCnt="0"/>
      <dgm:spPr/>
    </dgm:pt>
    <dgm:pt modelId="{D3A612FA-E7A5-4E51-A0B9-2511CD0E141C}" type="pres">
      <dgm:prSet presAssocID="{039F0B5B-C8D0-4CAB-B9F3-4E12BD251D2D}" presName="parentText" presStyleLbl="alignNode1" presStyleIdx="0" presStyleCnt="9">
        <dgm:presLayoutVars>
          <dgm:chMax val="1"/>
          <dgm:bulletEnabled val="1"/>
        </dgm:presLayoutVars>
      </dgm:prSet>
      <dgm:spPr/>
    </dgm:pt>
    <dgm:pt modelId="{8FBBAD37-70E3-4BFB-ADC5-5022F04F753B}" type="pres">
      <dgm:prSet presAssocID="{039F0B5B-C8D0-4CAB-B9F3-4E12BD251D2D}" presName="descendantText" presStyleLbl="alignAcc1" presStyleIdx="0" presStyleCnt="9">
        <dgm:presLayoutVars>
          <dgm:bulletEnabled val="1"/>
        </dgm:presLayoutVars>
      </dgm:prSet>
      <dgm:spPr/>
    </dgm:pt>
    <dgm:pt modelId="{36B64C93-A0EB-4A9F-BDBB-87AB20195736}" type="pres">
      <dgm:prSet presAssocID="{738FC45C-2EBF-4242-8334-C69D9C295B5A}" presName="sp" presStyleCnt="0"/>
      <dgm:spPr/>
    </dgm:pt>
    <dgm:pt modelId="{01EC24BA-DBCA-407D-B9BB-EBC9C479A99B}" type="pres">
      <dgm:prSet presAssocID="{5F3A0645-81C6-443E-B400-D7827B340063}" presName="composite" presStyleCnt="0"/>
      <dgm:spPr/>
    </dgm:pt>
    <dgm:pt modelId="{7858A4D3-1D5F-4324-AF01-F608320F2615}" type="pres">
      <dgm:prSet presAssocID="{5F3A0645-81C6-443E-B400-D7827B340063}" presName="parentText" presStyleLbl="alignNode1" presStyleIdx="1" presStyleCnt="9">
        <dgm:presLayoutVars>
          <dgm:chMax val="1"/>
          <dgm:bulletEnabled val="1"/>
        </dgm:presLayoutVars>
      </dgm:prSet>
      <dgm:spPr/>
    </dgm:pt>
    <dgm:pt modelId="{21D9199F-C0E6-42BD-9174-E129CE02EFE2}" type="pres">
      <dgm:prSet presAssocID="{5F3A0645-81C6-443E-B400-D7827B340063}" presName="descendantText" presStyleLbl="alignAcc1" presStyleIdx="1" presStyleCnt="9">
        <dgm:presLayoutVars>
          <dgm:bulletEnabled val="1"/>
        </dgm:presLayoutVars>
      </dgm:prSet>
      <dgm:spPr/>
    </dgm:pt>
    <dgm:pt modelId="{B879A078-CA4E-4D30-B622-94AEB136E256}" type="pres">
      <dgm:prSet presAssocID="{86A20487-82C4-452E-B2E8-365DFD9C39BD}" presName="sp" presStyleCnt="0"/>
      <dgm:spPr/>
    </dgm:pt>
    <dgm:pt modelId="{7130AD04-1B9B-48F1-A92C-BF0A6F9BCCD8}" type="pres">
      <dgm:prSet presAssocID="{071573DA-F8CB-4A5E-A908-1F068A24AA19}" presName="composite" presStyleCnt="0"/>
      <dgm:spPr/>
    </dgm:pt>
    <dgm:pt modelId="{9FE86E2C-B8AF-4806-ABCB-4153135B1082}" type="pres">
      <dgm:prSet presAssocID="{071573DA-F8CB-4A5E-A908-1F068A24AA19}" presName="parentText" presStyleLbl="alignNode1" presStyleIdx="2" presStyleCnt="9" custLinFactNeighborX="-1" custLinFactNeighborY="-14036">
        <dgm:presLayoutVars>
          <dgm:chMax val="1"/>
          <dgm:bulletEnabled val="1"/>
        </dgm:presLayoutVars>
      </dgm:prSet>
      <dgm:spPr/>
    </dgm:pt>
    <dgm:pt modelId="{2719A687-2D8E-4E14-B1BD-8CFD7E18F14A}" type="pres">
      <dgm:prSet presAssocID="{071573DA-F8CB-4A5E-A908-1F068A24AA19}" presName="descendantText" presStyleLbl="alignAcc1" presStyleIdx="2" presStyleCnt="9" custScaleY="163119">
        <dgm:presLayoutVars>
          <dgm:bulletEnabled val="1"/>
        </dgm:presLayoutVars>
      </dgm:prSet>
      <dgm:spPr/>
    </dgm:pt>
    <dgm:pt modelId="{75EA122C-F6AE-4E91-91D3-6691EA12ACD1}" type="pres">
      <dgm:prSet presAssocID="{5A8F78A1-FD05-4A77-A412-78B9DB1DF1BF}" presName="sp" presStyleCnt="0"/>
      <dgm:spPr/>
    </dgm:pt>
    <dgm:pt modelId="{6692691D-BA8C-441E-8D84-FBE6E7D83BF6}" type="pres">
      <dgm:prSet presAssocID="{87462B80-F756-4BEF-B6BC-3E5357BADE0D}" presName="composite" presStyleCnt="0"/>
      <dgm:spPr/>
    </dgm:pt>
    <dgm:pt modelId="{4DC1EDE2-47AF-4F33-AC16-4E9467F41EB2}" type="pres">
      <dgm:prSet presAssocID="{87462B80-F756-4BEF-B6BC-3E5357BADE0D}" presName="parentText" presStyleLbl="alignNode1" presStyleIdx="3" presStyleCnt="9" custLinFactNeighborX="0" custLinFactNeighborY="-116">
        <dgm:presLayoutVars>
          <dgm:chMax val="1"/>
          <dgm:bulletEnabled val="1"/>
        </dgm:presLayoutVars>
      </dgm:prSet>
      <dgm:spPr/>
    </dgm:pt>
    <dgm:pt modelId="{F60EC1F1-D7E5-48B6-BC50-584A10EF3639}" type="pres">
      <dgm:prSet presAssocID="{87462B80-F756-4BEF-B6BC-3E5357BADE0D}" presName="descendantText" presStyleLbl="alignAcc1" presStyleIdx="3" presStyleCnt="9" custLinFactNeighborX="172" custLinFactNeighborY="22907">
        <dgm:presLayoutVars>
          <dgm:bulletEnabled val="1"/>
        </dgm:presLayoutVars>
      </dgm:prSet>
      <dgm:spPr/>
    </dgm:pt>
    <dgm:pt modelId="{5F6096A8-059A-4BAB-AD10-7E8FC352042A}" type="pres">
      <dgm:prSet presAssocID="{9678EA61-5B63-4762-A7B4-0FA6877CD5CF}" presName="sp" presStyleCnt="0"/>
      <dgm:spPr/>
    </dgm:pt>
    <dgm:pt modelId="{65355B0C-DACE-4C1D-88D2-2092767A08C4}" type="pres">
      <dgm:prSet presAssocID="{1F8C6CA0-2AED-497B-8B5A-73F048327A25}" presName="composite" presStyleCnt="0"/>
      <dgm:spPr/>
    </dgm:pt>
    <dgm:pt modelId="{504BD2B2-0D30-4D1B-82AF-D5F97FFA671D}" type="pres">
      <dgm:prSet presAssocID="{1F8C6CA0-2AED-497B-8B5A-73F048327A25}" presName="parentText" presStyleLbl="alignNode1" presStyleIdx="4" presStyleCnt="9">
        <dgm:presLayoutVars>
          <dgm:chMax val="1"/>
          <dgm:bulletEnabled val="1"/>
        </dgm:presLayoutVars>
      </dgm:prSet>
      <dgm:spPr/>
    </dgm:pt>
    <dgm:pt modelId="{816C534F-3DF9-48CE-B395-043E5F6CDEF7}" type="pres">
      <dgm:prSet presAssocID="{1F8C6CA0-2AED-497B-8B5A-73F048327A25}" presName="descendantText" presStyleLbl="alignAcc1" presStyleIdx="4" presStyleCnt="9" custLinFactNeighborY="0">
        <dgm:presLayoutVars>
          <dgm:bulletEnabled val="1"/>
        </dgm:presLayoutVars>
      </dgm:prSet>
      <dgm:spPr/>
    </dgm:pt>
    <dgm:pt modelId="{676B22AB-D792-49EE-BFD5-1EA6645F50A6}" type="pres">
      <dgm:prSet presAssocID="{990AB759-2D09-4FA2-955E-C290D52B2FDF}" presName="sp" presStyleCnt="0"/>
      <dgm:spPr/>
    </dgm:pt>
    <dgm:pt modelId="{842CA2DE-0AAE-4624-93A2-A10FAD73D50A}" type="pres">
      <dgm:prSet presAssocID="{033D8466-54E1-4B6F-9E0C-BC2F6765EF58}" presName="composite" presStyleCnt="0"/>
      <dgm:spPr/>
    </dgm:pt>
    <dgm:pt modelId="{4A79C67D-A94E-4BCB-B661-C8CE019CFA18}" type="pres">
      <dgm:prSet presAssocID="{033D8466-54E1-4B6F-9E0C-BC2F6765EF58}" presName="parentText" presStyleLbl="alignNode1" presStyleIdx="5" presStyleCnt="9" custLinFactNeighborX="-1" custLinFactNeighborY="-24015">
        <dgm:presLayoutVars>
          <dgm:chMax val="1"/>
          <dgm:bulletEnabled val="1"/>
        </dgm:presLayoutVars>
      </dgm:prSet>
      <dgm:spPr/>
    </dgm:pt>
    <dgm:pt modelId="{59CFA862-5240-4386-A7AC-DE3B51D19899}" type="pres">
      <dgm:prSet presAssocID="{033D8466-54E1-4B6F-9E0C-BC2F6765EF58}" presName="descendantText" presStyleLbl="alignAcc1" presStyleIdx="5" presStyleCnt="9" custScaleY="173819" custLinFactNeighborX="172" custLinFactNeighborY="-22426">
        <dgm:presLayoutVars>
          <dgm:bulletEnabled val="1"/>
        </dgm:presLayoutVars>
      </dgm:prSet>
      <dgm:spPr/>
    </dgm:pt>
    <dgm:pt modelId="{84AB3079-823E-441E-9FD2-AF660249A963}" type="pres">
      <dgm:prSet presAssocID="{4E246E87-A57C-4046-BAA7-349E2907ED13}" presName="sp" presStyleCnt="0"/>
      <dgm:spPr/>
    </dgm:pt>
    <dgm:pt modelId="{C159D512-0AF1-41E9-B916-2E33645AB58A}" type="pres">
      <dgm:prSet presAssocID="{5D0213D8-3602-4D4E-BF8B-7D7FDF3E7636}" presName="composite" presStyleCnt="0"/>
      <dgm:spPr/>
    </dgm:pt>
    <dgm:pt modelId="{F4321F9B-9D79-408E-96CD-69BF50C879D7}" type="pres">
      <dgm:prSet presAssocID="{5D0213D8-3602-4D4E-BF8B-7D7FDF3E7636}" presName="parentText" presStyleLbl="alignNode1" presStyleIdx="6" presStyleCnt="9" custLinFactNeighborX="-1" custLinFactNeighborY="-15624">
        <dgm:presLayoutVars>
          <dgm:chMax val="1"/>
          <dgm:bulletEnabled val="1"/>
        </dgm:presLayoutVars>
      </dgm:prSet>
      <dgm:spPr/>
    </dgm:pt>
    <dgm:pt modelId="{1D9ACB94-0EFF-41D2-9057-D9751C2853FA}" type="pres">
      <dgm:prSet presAssocID="{5D0213D8-3602-4D4E-BF8B-7D7FDF3E7636}" presName="descendantText" presStyleLbl="alignAcc1" presStyleIdx="6" presStyleCnt="9" custScaleY="163183">
        <dgm:presLayoutVars>
          <dgm:bulletEnabled val="1"/>
        </dgm:presLayoutVars>
      </dgm:prSet>
      <dgm:spPr/>
    </dgm:pt>
    <dgm:pt modelId="{8C11D147-B8A2-47D6-AAA0-BE01EB782198}" type="pres">
      <dgm:prSet presAssocID="{0AB64029-4628-4065-9286-9C649A2D3AFA}" presName="sp" presStyleCnt="0"/>
      <dgm:spPr/>
    </dgm:pt>
    <dgm:pt modelId="{A0327D83-0515-4BAA-BC2D-7F7B201BE4E8}" type="pres">
      <dgm:prSet presAssocID="{7C07DFD4-AEF1-4607-8D9F-855DE377F3D0}" presName="composite" presStyleCnt="0"/>
      <dgm:spPr/>
    </dgm:pt>
    <dgm:pt modelId="{793AE990-7DF8-4BC4-8E12-2BBFD2F30035}" type="pres">
      <dgm:prSet presAssocID="{7C07DFD4-AEF1-4607-8D9F-855DE377F3D0}" presName="parentText" presStyleLbl="alignNode1" presStyleIdx="7" presStyleCnt="9">
        <dgm:presLayoutVars>
          <dgm:chMax val="1"/>
          <dgm:bulletEnabled val="1"/>
        </dgm:presLayoutVars>
      </dgm:prSet>
      <dgm:spPr/>
    </dgm:pt>
    <dgm:pt modelId="{9008D4EF-4B0C-45EC-BF80-5EF9478D635F}" type="pres">
      <dgm:prSet presAssocID="{7C07DFD4-AEF1-4607-8D9F-855DE377F3D0}" presName="descendantText" presStyleLbl="alignAcc1" presStyleIdx="7" presStyleCnt="9" custLinFactNeighborX="172" custLinFactNeighborY="20464">
        <dgm:presLayoutVars>
          <dgm:bulletEnabled val="1"/>
        </dgm:presLayoutVars>
      </dgm:prSet>
      <dgm:spPr/>
    </dgm:pt>
    <dgm:pt modelId="{D7A42539-1D75-4021-BBFD-43478ECF7B0C}" type="pres">
      <dgm:prSet presAssocID="{4E50A87A-2CC2-44BF-96BB-AD16837554A4}" presName="sp" presStyleCnt="0"/>
      <dgm:spPr/>
    </dgm:pt>
    <dgm:pt modelId="{8049391E-0CF0-4E9A-8E2D-3F6C20805615}" type="pres">
      <dgm:prSet presAssocID="{5D74CA59-A981-40BB-AA3C-BDC5DA767993}" presName="composite" presStyleCnt="0"/>
      <dgm:spPr/>
    </dgm:pt>
    <dgm:pt modelId="{C64967DC-CF0D-478C-A45E-CA75AAB0F4B8}" type="pres">
      <dgm:prSet presAssocID="{5D74CA59-A981-40BB-AA3C-BDC5DA767993}" presName="parentText" presStyleLbl="alignNode1" presStyleIdx="8" presStyleCnt="9">
        <dgm:presLayoutVars>
          <dgm:chMax val="1"/>
          <dgm:bulletEnabled val="1"/>
        </dgm:presLayoutVars>
      </dgm:prSet>
      <dgm:spPr/>
    </dgm:pt>
    <dgm:pt modelId="{A707696B-0DA3-49F6-A6D4-EED6E6D3F26B}" type="pres">
      <dgm:prSet presAssocID="{5D74CA59-A981-40BB-AA3C-BDC5DA767993}" presName="descendantText" presStyleLbl="alignAcc1" presStyleIdx="8" presStyleCnt="9">
        <dgm:presLayoutVars>
          <dgm:bulletEnabled val="1"/>
        </dgm:presLayoutVars>
      </dgm:prSet>
      <dgm:spPr/>
    </dgm:pt>
  </dgm:ptLst>
  <dgm:cxnLst>
    <dgm:cxn modelId="{577C6C11-5F97-4755-8380-2810DAFF126C}" type="presOf" srcId="{99527E4D-9C4B-4A84-ABB4-0559213467D0}" destId="{A707696B-0DA3-49F6-A6D4-EED6E6D3F26B}" srcOrd="0" destOrd="0" presId="urn:microsoft.com/office/officeart/2005/8/layout/chevron2"/>
    <dgm:cxn modelId="{3DF2AC18-306A-4409-B2EA-83EDC008540B}" type="presOf" srcId="{D07E0897-E0A5-4C82-B3E3-C4C8D6FB030C}" destId="{8FBBAD37-70E3-4BFB-ADC5-5022F04F753B}" srcOrd="0" destOrd="0" presId="urn:microsoft.com/office/officeart/2005/8/layout/chevron2"/>
    <dgm:cxn modelId="{5EBCA61A-F86D-4736-B724-C7885084AB74}" type="presOf" srcId="{87462B80-F756-4BEF-B6BC-3E5357BADE0D}" destId="{4DC1EDE2-47AF-4F33-AC16-4E9467F41EB2}" srcOrd="0" destOrd="0" presId="urn:microsoft.com/office/officeart/2005/8/layout/chevron2"/>
    <dgm:cxn modelId="{EDDB351B-B7AC-4F33-9DC0-FB0EADA884A2}" srcId="{AB408EBA-AED8-46D8-879F-7BC409334197}" destId="{071573DA-F8CB-4A5E-A908-1F068A24AA19}" srcOrd="2" destOrd="0" parTransId="{5E151DAB-8D00-41AD-800F-48982AD15ECF}" sibTransId="{5A8F78A1-FD05-4A77-A412-78B9DB1DF1BF}"/>
    <dgm:cxn modelId="{0804632D-C3AB-4158-97D1-2F1BF0FFF6BF}" type="presOf" srcId="{7C07DFD4-AEF1-4607-8D9F-855DE377F3D0}" destId="{793AE990-7DF8-4BC4-8E12-2BBFD2F30035}" srcOrd="0" destOrd="0" presId="urn:microsoft.com/office/officeart/2005/8/layout/chevron2"/>
    <dgm:cxn modelId="{0F0D802E-4A04-4FB4-A090-1C69B99B72D3}" srcId="{AB408EBA-AED8-46D8-879F-7BC409334197}" destId="{5F3A0645-81C6-443E-B400-D7827B340063}" srcOrd="1" destOrd="0" parTransId="{ED7C43AD-055D-4860-B6AA-698618491A00}" sibTransId="{86A20487-82C4-452E-B2E8-365DFD9C39BD}"/>
    <dgm:cxn modelId="{32B9F830-80BD-4EBD-A473-79F1BDB18C8A}" type="presOf" srcId="{E7A1AE42-37B8-4508-9FA8-1020F973DB05}" destId="{816C534F-3DF9-48CE-B395-043E5F6CDEF7}" srcOrd="0" destOrd="0" presId="urn:microsoft.com/office/officeart/2005/8/layout/chevron2"/>
    <dgm:cxn modelId="{E9FF0A38-2EA8-4A09-9EC6-EC5A1D356E55}" srcId="{AB408EBA-AED8-46D8-879F-7BC409334197}" destId="{1F8C6CA0-2AED-497B-8B5A-73F048327A25}" srcOrd="4" destOrd="0" parTransId="{8DFBE1EF-4B9F-49F9-A7DF-1A501207C41F}" sibTransId="{990AB759-2D09-4FA2-955E-C290D52B2FDF}"/>
    <dgm:cxn modelId="{7BEEB83B-B0C6-4416-8FDC-8932662B7555}" srcId="{AB408EBA-AED8-46D8-879F-7BC409334197}" destId="{7C07DFD4-AEF1-4607-8D9F-855DE377F3D0}" srcOrd="7" destOrd="0" parTransId="{6E8E24FD-B83C-4905-A3F4-B8A09F21FAAA}" sibTransId="{4E50A87A-2CC2-44BF-96BB-AD16837554A4}"/>
    <dgm:cxn modelId="{207B625C-112F-4574-9874-094D8B3655A7}" type="presOf" srcId="{F38B3CE2-BA93-4734-86E1-2C8782B5657A}" destId="{F60EC1F1-D7E5-48B6-BC50-584A10EF3639}" srcOrd="0" destOrd="0" presId="urn:microsoft.com/office/officeart/2005/8/layout/chevron2"/>
    <dgm:cxn modelId="{04579763-B55F-4599-8840-C8D36067D98B}" srcId="{AB408EBA-AED8-46D8-879F-7BC409334197}" destId="{5D74CA59-A981-40BB-AA3C-BDC5DA767993}" srcOrd="8" destOrd="0" parTransId="{72C4DA97-7135-45B2-BE08-C919BCDCF560}" sibTransId="{0EA45F75-EA20-4215-A56B-837F0BDEE361}"/>
    <dgm:cxn modelId="{00C55344-3D0B-4FA7-B4E3-4FE6E12B2DA9}" type="presOf" srcId="{071573DA-F8CB-4A5E-A908-1F068A24AA19}" destId="{9FE86E2C-B8AF-4806-ABCB-4153135B1082}" srcOrd="0" destOrd="0" presId="urn:microsoft.com/office/officeart/2005/8/layout/chevron2"/>
    <dgm:cxn modelId="{39C11746-FD03-4735-8707-74DA1C1582C9}" type="presOf" srcId="{6FBDCDAE-791C-40D6-9E77-A4D050CE10EB}" destId="{9008D4EF-4B0C-45EC-BF80-5EF9478D635F}" srcOrd="0" destOrd="0" presId="urn:microsoft.com/office/officeart/2005/8/layout/chevron2"/>
    <dgm:cxn modelId="{92ACB766-F833-472A-B017-357D64BD63CA}" type="presOf" srcId="{FE2CD9CA-C6D1-49CD-AB3D-E5E7DC5361C2}" destId="{59CFA862-5240-4386-A7AC-DE3B51D19899}" srcOrd="0" destOrd="0" presId="urn:microsoft.com/office/officeart/2005/8/layout/chevron2"/>
    <dgm:cxn modelId="{A8961047-98F1-4D0D-BBDE-3EEEA635787A}" srcId="{5F3A0645-81C6-443E-B400-D7827B340063}" destId="{654C1F99-071B-429E-85CD-53246111A395}" srcOrd="0" destOrd="0" parTransId="{4627FDAD-BCD6-48EE-9DF3-308403F56A99}" sibTransId="{E09122D4-9D5C-45FD-A7F9-A70E0F5EF8CB}"/>
    <dgm:cxn modelId="{ABA1F647-B5F5-4F6B-84A2-147D98339E65}" srcId="{AB408EBA-AED8-46D8-879F-7BC409334197}" destId="{039F0B5B-C8D0-4CAB-B9F3-4E12BD251D2D}" srcOrd="0" destOrd="0" parTransId="{51DDB111-81AA-4D9B-90BF-63159702D78D}" sibTransId="{738FC45C-2EBF-4242-8334-C69D9C295B5A}"/>
    <dgm:cxn modelId="{BDA8CC68-697C-4219-A3E7-DA6D972E9580}" type="presOf" srcId="{BAA5C174-96DF-4380-8F49-5BA35E07E5AC}" destId="{2719A687-2D8E-4E14-B1BD-8CFD7E18F14A}" srcOrd="0" destOrd="1" presId="urn:microsoft.com/office/officeart/2005/8/layout/chevron2"/>
    <dgm:cxn modelId="{D1CF1269-6282-49D3-B3B7-3F1ACCEBCB9C}" type="presOf" srcId="{AB408EBA-AED8-46D8-879F-7BC409334197}" destId="{A2AD1B58-6CD1-4B25-9D91-E437ABE74885}" srcOrd="0" destOrd="0" presId="urn:microsoft.com/office/officeart/2005/8/layout/chevron2"/>
    <dgm:cxn modelId="{5F87556D-9DBA-4F6C-A537-32D79FAD7F4F}" srcId="{AB408EBA-AED8-46D8-879F-7BC409334197}" destId="{87462B80-F756-4BEF-B6BC-3E5357BADE0D}" srcOrd="3" destOrd="0" parTransId="{DD387FED-C779-4B39-B8B1-9A07218B4C7A}" sibTransId="{9678EA61-5B63-4762-A7B4-0FA6877CD5CF}"/>
    <dgm:cxn modelId="{41A55971-4F42-4D47-8D60-FAB1A0228DB1}" type="presOf" srcId="{5F3A0645-81C6-443E-B400-D7827B340063}" destId="{7858A4D3-1D5F-4324-AF01-F608320F2615}" srcOrd="0" destOrd="0" presId="urn:microsoft.com/office/officeart/2005/8/layout/chevron2"/>
    <dgm:cxn modelId="{46C93352-5119-4ADC-AF48-75C603D5D194}" srcId="{AB408EBA-AED8-46D8-879F-7BC409334197}" destId="{5D0213D8-3602-4D4E-BF8B-7D7FDF3E7636}" srcOrd="6" destOrd="0" parTransId="{2181CD6D-104C-4A08-85E0-BD9A848A68AB}" sibTransId="{0AB64029-4628-4065-9286-9C649A2D3AFA}"/>
    <dgm:cxn modelId="{54235278-86DB-406F-AC81-F2DF9BD17B11}" type="presOf" srcId="{654C1F99-071B-429E-85CD-53246111A395}" destId="{21D9199F-C0E6-42BD-9174-E129CE02EFE2}" srcOrd="0" destOrd="0" presId="urn:microsoft.com/office/officeart/2005/8/layout/chevron2"/>
    <dgm:cxn modelId="{74DEB483-7F95-4E73-B573-9A0E7A77D9B8}" srcId="{5D74CA59-A981-40BB-AA3C-BDC5DA767993}" destId="{99527E4D-9C4B-4A84-ABB4-0559213467D0}" srcOrd="0" destOrd="0" parTransId="{1F88BF8B-A19F-40EC-8B15-B175AF71C3EF}" sibTransId="{0E8763B9-6491-4CC1-9F11-981146F1F93F}"/>
    <dgm:cxn modelId="{2D3DB892-F9F3-4A30-AD0D-05A5ACEEB031}" srcId="{AB408EBA-AED8-46D8-879F-7BC409334197}" destId="{033D8466-54E1-4B6F-9E0C-BC2F6765EF58}" srcOrd="5" destOrd="0" parTransId="{F6886839-BB30-45AA-8FA6-E0B8B759EB20}" sibTransId="{4E246E87-A57C-4046-BAA7-349E2907ED13}"/>
    <dgm:cxn modelId="{E908899F-0A28-4F02-85F3-CC8F3441867A}" srcId="{071573DA-F8CB-4A5E-A908-1F068A24AA19}" destId="{BAA5C174-96DF-4380-8F49-5BA35E07E5AC}" srcOrd="1" destOrd="0" parTransId="{5C88DC64-765D-4C9F-95BC-FCFE1F4D6C9E}" sibTransId="{F75ABC5F-EA31-4039-B1FE-2860DA7E32F2}"/>
    <dgm:cxn modelId="{034C79B9-8454-4F19-A22E-F855F4AEF0C2}" srcId="{7C07DFD4-AEF1-4607-8D9F-855DE377F3D0}" destId="{6FBDCDAE-791C-40D6-9E77-A4D050CE10EB}" srcOrd="0" destOrd="0" parTransId="{B6C37C25-4618-4F32-AFCC-4B5DA9688D10}" sibTransId="{A48AE608-F15C-4CE6-B0B3-918B51ACEDAF}"/>
    <dgm:cxn modelId="{F1F01CBB-47FF-4900-ACA5-A7A8480EE26A}" type="presOf" srcId="{76DF237D-66E8-40F9-A324-CFDF694894C8}" destId="{1D9ACB94-0EFF-41D2-9057-D9751C2853FA}" srcOrd="0" destOrd="0" presId="urn:microsoft.com/office/officeart/2005/8/layout/chevron2"/>
    <dgm:cxn modelId="{A00751BD-E1FF-45E2-840A-CF7209206D26}" srcId="{87462B80-F756-4BEF-B6BC-3E5357BADE0D}" destId="{F38B3CE2-BA93-4734-86E1-2C8782B5657A}" srcOrd="0" destOrd="0" parTransId="{5D410887-7697-4A8B-AF0D-0665FEA1DCA2}" sibTransId="{28ACD665-0922-4433-A9E4-4AF28F173CCB}"/>
    <dgm:cxn modelId="{A06804C5-8FED-4125-A3F7-B8C368520E9F}" srcId="{039F0B5B-C8D0-4CAB-B9F3-4E12BD251D2D}" destId="{D07E0897-E0A5-4C82-B3E3-C4C8D6FB030C}" srcOrd="0" destOrd="0" parTransId="{8C9FD910-00F9-4950-B778-B31E5049F356}" sibTransId="{093E76DF-41A4-46B4-83E0-D6DC36340BC6}"/>
    <dgm:cxn modelId="{9D884BC5-7BF1-4179-9E10-FA1425C60950}" srcId="{1F8C6CA0-2AED-497B-8B5A-73F048327A25}" destId="{E7A1AE42-37B8-4508-9FA8-1020F973DB05}" srcOrd="0" destOrd="0" parTransId="{6BE3F405-47BF-46F4-A0FE-D8924BEA89A8}" sibTransId="{19B5E526-E69B-416B-9611-DA66DE8A5069}"/>
    <dgm:cxn modelId="{7FC28DCF-9711-4C82-94EA-7D9C1C7D1120}" type="presOf" srcId="{1F8C6CA0-2AED-497B-8B5A-73F048327A25}" destId="{504BD2B2-0D30-4D1B-82AF-D5F97FFA671D}" srcOrd="0" destOrd="0" presId="urn:microsoft.com/office/officeart/2005/8/layout/chevron2"/>
    <dgm:cxn modelId="{03FDDDD1-A9BA-4BBA-8F9C-2F916C29DD03}" type="presOf" srcId="{5D74CA59-A981-40BB-AA3C-BDC5DA767993}" destId="{C64967DC-CF0D-478C-A45E-CA75AAB0F4B8}" srcOrd="0" destOrd="0" presId="urn:microsoft.com/office/officeart/2005/8/layout/chevron2"/>
    <dgm:cxn modelId="{05A56DE4-A970-4D1E-A1CA-B4114EAFCF0B}" type="presOf" srcId="{396E4BFD-81D7-4D25-9BE3-7EBFA7BD7F39}" destId="{2719A687-2D8E-4E14-B1BD-8CFD7E18F14A}" srcOrd="0" destOrd="0" presId="urn:microsoft.com/office/officeart/2005/8/layout/chevron2"/>
    <dgm:cxn modelId="{8A73CAE4-2180-4C29-81A2-0F27FB1D9099}" type="presOf" srcId="{5D0213D8-3602-4D4E-BF8B-7D7FDF3E7636}" destId="{F4321F9B-9D79-408E-96CD-69BF50C879D7}" srcOrd="0" destOrd="0" presId="urn:microsoft.com/office/officeart/2005/8/layout/chevron2"/>
    <dgm:cxn modelId="{6702A6E6-4FDA-430F-9034-AB42DB1B4E2B}" type="presOf" srcId="{033D8466-54E1-4B6F-9E0C-BC2F6765EF58}" destId="{4A79C67D-A94E-4BCB-B661-C8CE019CFA18}" srcOrd="0" destOrd="0" presId="urn:microsoft.com/office/officeart/2005/8/layout/chevron2"/>
    <dgm:cxn modelId="{8730BCEF-751C-446B-9656-F115340C4647}" srcId="{033D8466-54E1-4B6F-9E0C-BC2F6765EF58}" destId="{FE2CD9CA-C6D1-49CD-AB3D-E5E7DC5361C2}" srcOrd="0" destOrd="0" parTransId="{43685D86-6E7D-48A5-BB5B-527F71E4AC33}" sibTransId="{A99E8A40-017B-49D3-951B-A4037D0D803B}"/>
    <dgm:cxn modelId="{AE2531F9-45FC-4DB0-983C-82833077C56A}" type="presOf" srcId="{039F0B5B-C8D0-4CAB-B9F3-4E12BD251D2D}" destId="{D3A612FA-E7A5-4E51-A0B9-2511CD0E141C}" srcOrd="0" destOrd="0" presId="urn:microsoft.com/office/officeart/2005/8/layout/chevron2"/>
    <dgm:cxn modelId="{C24D12FA-DBD0-4131-8F23-75DD2085039E}" srcId="{5D0213D8-3602-4D4E-BF8B-7D7FDF3E7636}" destId="{76DF237D-66E8-40F9-A324-CFDF694894C8}" srcOrd="0" destOrd="0" parTransId="{75EBC20E-B906-4D2A-8B71-59B9BEE5672B}" sibTransId="{9A71BC16-9EA1-4CEF-B6DC-E5836DC4F082}"/>
    <dgm:cxn modelId="{F09E4DFA-CEF6-4899-A055-1E717FC229B0}" srcId="{071573DA-F8CB-4A5E-A908-1F068A24AA19}" destId="{396E4BFD-81D7-4D25-9BE3-7EBFA7BD7F39}" srcOrd="0" destOrd="0" parTransId="{05C86F13-067A-46DD-88BA-0A21903E0739}" sibTransId="{7F0F3D5E-263A-4715-9C6C-5975EED890DC}"/>
    <dgm:cxn modelId="{9AC7E43C-5345-4C98-8B0D-76346ABE53DE}" type="presParOf" srcId="{A2AD1B58-6CD1-4B25-9D91-E437ABE74885}" destId="{B8DF48B6-68F7-4D79-B502-F3409DA4FED5}" srcOrd="0" destOrd="0" presId="urn:microsoft.com/office/officeart/2005/8/layout/chevron2"/>
    <dgm:cxn modelId="{D79B406A-1DE3-4B78-B4B5-C1415A331789}" type="presParOf" srcId="{B8DF48B6-68F7-4D79-B502-F3409DA4FED5}" destId="{D3A612FA-E7A5-4E51-A0B9-2511CD0E141C}" srcOrd="0" destOrd="0" presId="urn:microsoft.com/office/officeart/2005/8/layout/chevron2"/>
    <dgm:cxn modelId="{7879ED4D-B404-4001-B29E-C828971D63DF}" type="presParOf" srcId="{B8DF48B6-68F7-4D79-B502-F3409DA4FED5}" destId="{8FBBAD37-70E3-4BFB-ADC5-5022F04F753B}" srcOrd="1" destOrd="0" presId="urn:microsoft.com/office/officeart/2005/8/layout/chevron2"/>
    <dgm:cxn modelId="{2B10BD5D-B2D5-4600-B7BE-519EE93CFED4}" type="presParOf" srcId="{A2AD1B58-6CD1-4B25-9D91-E437ABE74885}" destId="{36B64C93-A0EB-4A9F-BDBB-87AB20195736}" srcOrd="1" destOrd="0" presId="urn:microsoft.com/office/officeart/2005/8/layout/chevron2"/>
    <dgm:cxn modelId="{40AE8B1F-1311-414E-93FE-AE145A48181C}" type="presParOf" srcId="{A2AD1B58-6CD1-4B25-9D91-E437ABE74885}" destId="{01EC24BA-DBCA-407D-B9BB-EBC9C479A99B}" srcOrd="2" destOrd="0" presId="urn:microsoft.com/office/officeart/2005/8/layout/chevron2"/>
    <dgm:cxn modelId="{9EA90D32-8504-4005-BA15-D57877A0416F}" type="presParOf" srcId="{01EC24BA-DBCA-407D-B9BB-EBC9C479A99B}" destId="{7858A4D3-1D5F-4324-AF01-F608320F2615}" srcOrd="0" destOrd="0" presId="urn:microsoft.com/office/officeart/2005/8/layout/chevron2"/>
    <dgm:cxn modelId="{F5793E9A-ED32-4436-B73C-FC4E8F65F724}" type="presParOf" srcId="{01EC24BA-DBCA-407D-B9BB-EBC9C479A99B}" destId="{21D9199F-C0E6-42BD-9174-E129CE02EFE2}" srcOrd="1" destOrd="0" presId="urn:microsoft.com/office/officeart/2005/8/layout/chevron2"/>
    <dgm:cxn modelId="{A105EEED-CD08-4818-BDA8-D84A1F708F48}" type="presParOf" srcId="{A2AD1B58-6CD1-4B25-9D91-E437ABE74885}" destId="{B879A078-CA4E-4D30-B622-94AEB136E256}" srcOrd="3" destOrd="0" presId="urn:microsoft.com/office/officeart/2005/8/layout/chevron2"/>
    <dgm:cxn modelId="{73DF93FE-357B-452D-9AD4-53435C2FFE6B}" type="presParOf" srcId="{A2AD1B58-6CD1-4B25-9D91-E437ABE74885}" destId="{7130AD04-1B9B-48F1-A92C-BF0A6F9BCCD8}" srcOrd="4" destOrd="0" presId="urn:microsoft.com/office/officeart/2005/8/layout/chevron2"/>
    <dgm:cxn modelId="{A6819D72-9E39-4472-8FA9-445D932EE187}" type="presParOf" srcId="{7130AD04-1B9B-48F1-A92C-BF0A6F9BCCD8}" destId="{9FE86E2C-B8AF-4806-ABCB-4153135B1082}" srcOrd="0" destOrd="0" presId="urn:microsoft.com/office/officeart/2005/8/layout/chevron2"/>
    <dgm:cxn modelId="{5F72F789-EEC0-4BFA-99A4-780A65ED1B73}" type="presParOf" srcId="{7130AD04-1B9B-48F1-A92C-BF0A6F9BCCD8}" destId="{2719A687-2D8E-4E14-B1BD-8CFD7E18F14A}" srcOrd="1" destOrd="0" presId="urn:microsoft.com/office/officeart/2005/8/layout/chevron2"/>
    <dgm:cxn modelId="{B57EACE2-AF69-4EF9-BDE6-A614DC7061F9}" type="presParOf" srcId="{A2AD1B58-6CD1-4B25-9D91-E437ABE74885}" destId="{75EA122C-F6AE-4E91-91D3-6691EA12ACD1}" srcOrd="5" destOrd="0" presId="urn:microsoft.com/office/officeart/2005/8/layout/chevron2"/>
    <dgm:cxn modelId="{E55338C0-DA8B-49B5-BA13-726E561E51C2}" type="presParOf" srcId="{A2AD1B58-6CD1-4B25-9D91-E437ABE74885}" destId="{6692691D-BA8C-441E-8D84-FBE6E7D83BF6}" srcOrd="6" destOrd="0" presId="urn:microsoft.com/office/officeart/2005/8/layout/chevron2"/>
    <dgm:cxn modelId="{639FA56F-E7B8-43B6-9EFE-33F08C41784C}" type="presParOf" srcId="{6692691D-BA8C-441E-8D84-FBE6E7D83BF6}" destId="{4DC1EDE2-47AF-4F33-AC16-4E9467F41EB2}" srcOrd="0" destOrd="0" presId="urn:microsoft.com/office/officeart/2005/8/layout/chevron2"/>
    <dgm:cxn modelId="{68C51AD6-DC54-46CD-B8D8-BC97D5255A2F}" type="presParOf" srcId="{6692691D-BA8C-441E-8D84-FBE6E7D83BF6}" destId="{F60EC1F1-D7E5-48B6-BC50-584A10EF3639}" srcOrd="1" destOrd="0" presId="urn:microsoft.com/office/officeart/2005/8/layout/chevron2"/>
    <dgm:cxn modelId="{6F6D9867-69FA-43D6-94D3-F79D5032E5EE}" type="presParOf" srcId="{A2AD1B58-6CD1-4B25-9D91-E437ABE74885}" destId="{5F6096A8-059A-4BAB-AD10-7E8FC352042A}" srcOrd="7" destOrd="0" presId="urn:microsoft.com/office/officeart/2005/8/layout/chevron2"/>
    <dgm:cxn modelId="{D00CC553-D7CA-45C7-A54F-7D1AE700F96C}" type="presParOf" srcId="{A2AD1B58-6CD1-4B25-9D91-E437ABE74885}" destId="{65355B0C-DACE-4C1D-88D2-2092767A08C4}" srcOrd="8" destOrd="0" presId="urn:microsoft.com/office/officeart/2005/8/layout/chevron2"/>
    <dgm:cxn modelId="{4FF9B5BC-5F2A-4120-A196-0847BB20F74A}" type="presParOf" srcId="{65355B0C-DACE-4C1D-88D2-2092767A08C4}" destId="{504BD2B2-0D30-4D1B-82AF-D5F97FFA671D}" srcOrd="0" destOrd="0" presId="urn:microsoft.com/office/officeart/2005/8/layout/chevron2"/>
    <dgm:cxn modelId="{7F6C6FD3-4366-42CA-AE0D-377ECBBEC2A7}" type="presParOf" srcId="{65355B0C-DACE-4C1D-88D2-2092767A08C4}" destId="{816C534F-3DF9-48CE-B395-043E5F6CDEF7}" srcOrd="1" destOrd="0" presId="urn:microsoft.com/office/officeart/2005/8/layout/chevron2"/>
    <dgm:cxn modelId="{0537CA2E-3A7E-4770-A3CD-FFE8594A392B}" type="presParOf" srcId="{A2AD1B58-6CD1-4B25-9D91-E437ABE74885}" destId="{676B22AB-D792-49EE-BFD5-1EA6645F50A6}" srcOrd="9" destOrd="0" presId="urn:microsoft.com/office/officeart/2005/8/layout/chevron2"/>
    <dgm:cxn modelId="{2A2B3171-65DC-497B-80C7-2437BD0C4224}" type="presParOf" srcId="{A2AD1B58-6CD1-4B25-9D91-E437ABE74885}" destId="{842CA2DE-0AAE-4624-93A2-A10FAD73D50A}" srcOrd="10" destOrd="0" presId="urn:microsoft.com/office/officeart/2005/8/layout/chevron2"/>
    <dgm:cxn modelId="{49A41E01-F279-47CE-BAFD-0F068DB05F98}" type="presParOf" srcId="{842CA2DE-0AAE-4624-93A2-A10FAD73D50A}" destId="{4A79C67D-A94E-4BCB-B661-C8CE019CFA18}" srcOrd="0" destOrd="0" presId="urn:microsoft.com/office/officeart/2005/8/layout/chevron2"/>
    <dgm:cxn modelId="{7C5A84DB-9DBC-49CB-969E-64EA7AC4AE5C}" type="presParOf" srcId="{842CA2DE-0AAE-4624-93A2-A10FAD73D50A}" destId="{59CFA862-5240-4386-A7AC-DE3B51D19899}" srcOrd="1" destOrd="0" presId="urn:microsoft.com/office/officeart/2005/8/layout/chevron2"/>
    <dgm:cxn modelId="{C7656052-2E2D-48B2-A576-5F5B22380FB9}" type="presParOf" srcId="{A2AD1B58-6CD1-4B25-9D91-E437ABE74885}" destId="{84AB3079-823E-441E-9FD2-AF660249A963}" srcOrd="11" destOrd="0" presId="urn:microsoft.com/office/officeart/2005/8/layout/chevron2"/>
    <dgm:cxn modelId="{6238845E-939F-48A4-BCA0-12E656CD8003}" type="presParOf" srcId="{A2AD1B58-6CD1-4B25-9D91-E437ABE74885}" destId="{C159D512-0AF1-41E9-B916-2E33645AB58A}" srcOrd="12" destOrd="0" presId="urn:microsoft.com/office/officeart/2005/8/layout/chevron2"/>
    <dgm:cxn modelId="{95BE4591-B71E-43D1-8EE9-D8956484937E}" type="presParOf" srcId="{C159D512-0AF1-41E9-B916-2E33645AB58A}" destId="{F4321F9B-9D79-408E-96CD-69BF50C879D7}" srcOrd="0" destOrd="0" presId="urn:microsoft.com/office/officeart/2005/8/layout/chevron2"/>
    <dgm:cxn modelId="{A34EA861-20AE-4C81-872C-9B5D7B6592AE}" type="presParOf" srcId="{C159D512-0AF1-41E9-B916-2E33645AB58A}" destId="{1D9ACB94-0EFF-41D2-9057-D9751C2853FA}" srcOrd="1" destOrd="0" presId="urn:microsoft.com/office/officeart/2005/8/layout/chevron2"/>
    <dgm:cxn modelId="{D37CFBB2-4339-4E13-BC17-8BF0BE1B5DD2}" type="presParOf" srcId="{A2AD1B58-6CD1-4B25-9D91-E437ABE74885}" destId="{8C11D147-B8A2-47D6-AAA0-BE01EB782198}" srcOrd="13" destOrd="0" presId="urn:microsoft.com/office/officeart/2005/8/layout/chevron2"/>
    <dgm:cxn modelId="{6B02D565-6E58-4385-8013-D0E60AEA690F}" type="presParOf" srcId="{A2AD1B58-6CD1-4B25-9D91-E437ABE74885}" destId="{A0327D83-0515-4BAA-BC2D-7F7B201BE4E8}" srcOrd="14" destOrd="0" presId="urn:microsoft.com/office/officeart/2005/8/layout/chevron2"/>
    <dgm:cxn modelId="{272E81A6-895C-40C7-8C20-70D4D7AC02D1}" type="presParOf" srcId="{A0327D83-0515-4BAA-BC2D-7F7B201BE4E8}" destId="{793AE990-7DF8-4BC4-8E12-2BBFD2F30035}" srcOrd="0" destOrd="0" presId="urn:microsoft.com/office/officeart/2005/8/layout/chevron2"/>
    <dgm:cxn modelId="{BEC6A792-5E7F-45A3-A886-296745A21140}" type="presParOf" srcId="{A0327D83-0515-4BAA-BC2D-7F7B201BE4E8}" destId="{9008D4EF-4B0C-45EC-BF80-5EF9478D635F}" srcOrd="1" destOrd="0" presId="urn:microsoft.com/office/officeart/2005/8/layout/chevron2"/>
    <dgm:cxn modelId="{0CC627DD-A0BE-4F8D-919A-C8BD513F5341}" type="presParOf" srcId="{A2AD1B58-6CD1-4B25-9D91-E437ABE74885}" destId="{D7A42539-1D75-4021-BBFD-43478ECF7B0C}" srcOrd="15" destOrd="0" presId="urn:microsoft.com/office/officeart/2005/8/layout/chevron2"/>
    <dgm:cxn modelId="{9D4FA65D-8022-4071-B590-5A5573362272}" type="presParOf" srcId="{A2AD1B58-6CD1-4B25-9D91-E437ABE74885}" destId="{8049391E-0CF0-4E9A-8E2D-3F6C20805615}" srcOrd="16" destOrd="0" presId="urn:microsoft.com/office/officeart/2005/8/layout/chevron2"/>
    <dgm:cxn modelId="{989753EF-6334-43AA-A702-0861EC79BE07}" type="presParOf" srcId="{8049391E-0CF0-4E9A-8E2D-3F6C20805615}" destId="{C64967DC-CF0D-478C-A45E-CA75AAB0F4B8}" srcOrd="0" destOrd="0" presId="urn:microsoft.com/office/officeart/2005/8/layout/chevron2"/>
    <dgm:cxn modelId="{19C78776-3465-4AF4-ACA6-C73F0B1722E8}" type="presParOf" srcId="{8049391E-0CF0-4E9A-8E2D-3F6C20805615}" destId="{A707696B-0DA3-49F6-A6D4-EED6E6D3F26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65FACB4-8969-4C17-8EDD-A7ED2113B5A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E13E2B98-0E31-4B6D-B33D-B1FF60D7C75C}">
      <dgm:prSet phldrT="[Text]" custT="1"/>
      <dgm:spPr/>
      <dgm:t>
        <a:bodyPr/>
        <a:lstStyle/>
        <a:p>
          <a:r>
            <a:rPr lang="fr-BE" sz="1400" b="1" dirty="0">
              <a:solidFill>
                <a:srgbClr val="0F5494"/>
              </a:solidFill>
            </a:rPr>
            <a:t>FP7</a:t>
          </a:r>
        </a:p>
        <a:p>
          <a:r>
            <a:rPr lang="fr-BE" sz="1400" dirty="0">
              <a:solidFill>
                <a:srgbClr val="0F5494"/>
              </a:solidFill>
            </a:rPr>
            <a:t>OA </a:t>
          </a:r>
          <a:r>
            <a:rPr lang="fr-BE" sz="1400" b="1" dirty="0">
              <a:solidFill>
                <a:srgbClr val="00B0F0"/>
              </a:solidFill>
            </a:rPr>
            <a:t>Pilot</a:t>
          </a:r>
        </a:p>
        <a:p>
          <a:r>
            <a:rPr lang="fr-BE" sz="1400" b="0" dirty="0">
              <a:solidFill>
                <a:schemeClr val="accent6"/>
              </a:solidFill>
            </a:rPr>
            <a:t>Deposit and open access</a:t>
          </a:r>
          <a:endParaRPr lang="en-GB" sz="1400" b="0" dirty="0">
            <a:solidFill>
              <a:schemeClr val="accent6"/>
            </a:solidFill>
          </a:endParaRPr>
        </a:p>
      </dgm:t>
    </dgm:pt>
    <dgm:pt modelId="{E549E5BE-149C-4823-863C-10ECA627EE3B}" type="parTrans" cxnId="{0E95B327-E65C-4C64-959F-2DF726D85328}">
      <dgm:prSet/>
      <dgm:spPr/>
      <dgm:t>
        <a:bodyPr/>
        <a:lstStyle/>
        <a:p>
          <a:endParaRPr lang="en-GB"/>
        </a:p>
      </dgm:t>
    </dgm:pt>
    <dgm:pt modelId="{9932FCC9-7EC9-4B97-A75D-11612A5D56FE}" type="sibTrans" cxnId="{0E95B327-E65C-4C64-959F-2DF726D85328}">
      <dgm:prSet/>
      <dgm:spPr/>
      <dgm:t>
        <a:bodyPr/>
        <a:lstStyle/>
        <a:p>
          <a:endParaRPr lang="en-GB"/>
        </a:p>
      </dgm:t>
    </dgm:pt>
    <dgm:pt modelId="{FBE439DE-74BE-4E8B-8EA4-946F833CA123}">
      <dgm:prSet phldrT="[Text]" custT="1"/>
      <dgm:spPr/>
      <dgm:t>
        <a:bodyPr/>
        <a:lstStyle/>
        <a:p>
          <a:r>
            <a:rPr lang="fr-BE" sz="1400" b="1" dirty="0">
              <a:solidFill>
                <a:srgbClr val="0F5494"/>
              </a:solidFill>
            </a:rPr>
            <a:t>H2020</a:t>
          </a:r>
        </a:p>
        <a:p>
          <a:r>
            <a:rPr lang="fr-BE" sz="1400" dirty="0">
              <a:solidFill>
                <a:srgbClr val="0F5494"/>
              </a:solidFill>
            </a:rPr>
            <a:t>OA </a:t>
          </a:r>
          <a:r>
            <a:rPr lang="fr-BE" sz="1400" b="1" dirty="0">
              <a:solidFill>
                <a:srgbClr val="00B0F0"/>
              </a:solidFill>
            </a:rPr>
            <a:t>Mandatory</a:t>
          </a:r>
          <a:endParaRPr lang="fr-BE" sz="1400" b="1" dirty="0">
            <a:solidFill>
              <a:srgbClr val="BDDEFF"/>
            </a:solidFill>
          </a:endParaRPr>
        </a:p>
        <a:p>
          <a:r>
            <a:rPr lang="fr-BE" sz="1400" dirty="0">
              <a:solidFill>
                <a:srgbClr val="0F5494"/>
              </a:solidFill>
            </a:rPr>
            <a:t>Deposit and open access</a:t>
          </a:r>
        </a:p>
        <a:p>
          <a:endParaRPr lang="fr-BE" sz="1400" b="1" dirty="0">
            <a:solidFill>
              <a:srgbClr val="FFC000"/>
            </a:solidFill>
          </a:endParaRPr>
        </a:p>
        <a:p>
          <a:r>
            <a:rPr lang="fr-BE" sz="1400" dirty="0">
              <a:solidFill>
                <a:srgbClr val="0F5494"/>
              </a:solidFill>
            </a:rPr>
            <a:t>&amp; ORD/DMP </a:t>
          </a:r>
          <a:r>
            <a:rPr lang="fr-BE" sz="1400" b="1" dirty="0">
              <a:solidFill>
                <a:srgbClr val="00B0F0"/>
              </a:solidFill>
            </a:rPr>
            <a:t>Pilot</a:t>
          </a:r>
          <a:endParaRPr lang="en-GB" sz="1400" b="1" dirty="0">
            <a:solidFill>
              <a:srgbClr val="00B0F0"/>
            </a:solidFill>
          </a:endParaRPr>
        </a:p>
      </dgm:t>
    </dgm:pt>
    <dgm:pt modelId="{26167E22-B667-4347-A1D6-AC3D6E2611C5}" type="parTrans" cxnId="{9B095AB0-A72F-4567-A725-08B060DDD42C}">
      <dgm:prSet/>
      <dgm:spPr/>
      <dgm:t>
        <a:bodyPr/>
        <a:lstStyle/>
        <a:p>
          <a:endParaRPr lang="en-GB"/>
        </a:p>
      </dgm:t>
    </dgm:pt>
    <dgm:pt modelId="{1D9835A8-1455-4021-BF4C-4D26DD9783E0}" type="sibTrans" cxnId="{9B095AB0-A72F-4567-A725-08B060DDD42C}">
      <dgm:prSet/>
      <dgm:spPr/>
      <dgm:t>
        <a:bodyPr/>
        <a:lstStyle/>
        <a:p>
          <a:endParaRPr lang="en-GB"/>
        </a:p>
      </dgm:t>
    </dgm:pt>
    <dgm:pt modelId="{0DC698D1-0C48-4289-8DDA-6E3233970A0E}">
      <dgm:prSet phldrT="[Text]" custT="1"/>
      <dgm:spPr/>
      <dgm:t>
        <a:bodyPr/>
        <a:lstStyle/>
        <a:p>
          <a:pPr>
            <a:spcAft>
              <a:spcPct val="35000"/>
            </a:spcAft>
          </a:pPr>
          <a:r>
            <a:rPr lang="fr-BE" sz="1400" b="1" dirty="0">
              <a:solidFill>
                <a:srgbClr val="0F5494"/>
              </a:solidFill>
            </a:rPr>
            <a:t>H2020</a:t>
          </a:r>
        </a:p>
        <a:p>
          <a:pPr>
            <a:spcAft>
              <a:spcPct val="35000"/>
            </a:spcAft>
          </a:pPr>
          <a:r>
            <a:rPr lang="fr-BE" sz="1400" dirty="0">
              <a:solidFill>
                <a:srgbClr val="0F5494"/>
              </a:solidFill>
            </a:rPr>
            <a:t>OA </a:t>
          </a:r>
          <a:r>
            <a:rPr lang="fr-BE" sz="1400" b="1" dirty="0">
              <a:solidFill>
                <a:srgbClr val="00B0F0"/>
              </a:solidFill>
            </a:rPr>
            <a:t>Mandatory</a:t>
          </a:r>
          <a:endParaRPr lang="fr-BE" sz="1400" b="1" dirty="0">
            <a:solidFill>
              <a:srgbClr val="BDDEFF"/>
            </a:solidFill>
          </a:endParaRPr>
        </a:p>
        <a:p>
          <a:pPr>
            <a:spcAft>
              <a:spcPct val="35000"/>
            </a:spcAft>
          </a:pPr>
          <a:r>
            <a:rPr lang="fr-BE" sz="1400" dirty="0">
              <a:solidFill>
                <a:srgbClr val="0F5494"/>
              </a:solidFill>
            </a:rPr>
            <a:t>Deposit and open access</a:t>
          </a:r>
        </a:p>
        <a:p>
          <a:pPr>
            <a:spcAft>
              <a:spcPct val="35000"/>
            </a:spcAft>
          </a:pPr>
          <a:endParaRPr lang="fr-BE" sz="1400" b="1" dirty="0">
            <a:solidFill>
              <a:srgbClr val="FFC000"/>
            </a:solidFill>
          </a:endParaRPr>
        </a:p>
        <a:p>
          <a:pPr>
            <a:spcAft>
              <a:spcPts val="0"/>
            </a:spcAft>
          </a:pPr>
          <a:r>
            <a:rPr lang="fr-BE" sz="1400" dirty="0">
              <a:solidFill>
                <a:srgbClr val="0F5494"/>
              </a:solidFill>
            </a:rPr>
            <a:t>&amp; ORD/DMP </a:t>
          </a:r>
          <a:r>
            <a:rPr lang="fr-BE" sz="1400" b="1" dirty="0">
              <a:solidFill>
                <a:schemeClr val="accent6">
                  <a:lumMod val="60000"/>
                  <a:lumOff val="40000"/>
                </a:schemeClr>
              </a:solidFill>
            </a:rPr>
            <a:t>by </a:t>
          </a:r>
          <a:r>
            <a:rPr lang="fr-BE" sz="1400" b="1">
              <a:solidFill>
                <a:schemeClr val="accent6">
                  <a:lumMod val="60000"/>
                  <a:lumOff val="40000"/>
                </a:schemeClr>
              </a:solidFill>
            </a:rPr>
            <a:t>default </a:t>
          </a:r>
        </a:p>
        <a:p>
          <a:pPr>
            <a:spcAft>
              <a:spcPts val="0"/>
            </a:spcAft>
          </a:pPr>
          <a:r>
            <a:rPr lang="fr-BE" sz="1400" b="1">
              <a:solidFill>
                <a:schemeClr val="accent6">
                  <a:lumMod val="60000"/>
                  <a:lumOff val="40000"/>
                </a:schemeClr>
              </a:solidFill>
            </a:rPr>
            <a:t>(</a:t>
          </a:r>
          <a:r>
            <a:rPr lang="fr-BE" sz="1400" b="1" dirty="0" err="1">
              <a:solidFill>
                <a:schemeClr val="accent6">
                  <a:lumMod val="60000"/>
                  <a:lumOff val="40000"/>
                </a:schemeClr>
              </a:solidFill>
            </a:rPr>
            <a:t>opt</a:t>
          </a:r>
          <a:r>
            <a:rPr lang="fr-BE" sz="1400" b="1" dirty="0">
              <a:solidFill>
                <a:schemeClr val="accent6">
                  <a:lumMod val="60000"/>
                  <a:lumOff val="40000"/>
                </a:schemeClr>
              </a:solidFill>
            </a:rPr>
            <a:t>-out)</a:t>
          </a:r>
          <a:endParaRPr lang="en-GB" sz="1400" b="1" dirty="0">
            <a:solidFill>
              <a:schemeClr val="accent6">
                <a:lumMod val="60000"/>
                <a:lumOff val="40000"/>
              </a:schemeClr>
            </a:solidFill>
          </a:endParaRPr>
        </a:p>
      </dgm:t>
    </dgm:pt>
    <dgm:pt modelId="{7B853194-41FC-444C-908B-A7E26AB2F0D4}" type="parTrans" cxnId="{551AEE50-9D93-42DC-A81F-3D7F10B8BB5D}">
      <dgm:prSet/>
      <dgm:spPr/>
      <dgm:t>
        <a:bodyPr/>
        <a:lstStyle/>
        <a:p>
          <a:endParaRPr lang="en-GB"/>
        </a:p>
      </dgm:t>
    </dgm:pt>
    <dgm:pt modelId="{3C07DC83-3848-41B0-A68D-8F962CF84C3C}" type="sibTrans" cxnId="{551AEE50-9D93-42DC-A81F-3D7F10B8BB5D}">
      <dgm:prSet/>
      <dgm:spPr/>
      <dgm:t>
        <a:bodyPr/>
        <a:lstStyle/>
        <a:p>
          <a:endParaRPr lang="en-GB"/>
        </a:p>
      </dgm:t>
    </dgm:pt>
    <dgm:pt modelId="{BABB4441-26FD-47F1-B93A-6012AE95FB53}">
      <dgm:prSet/>
      <dgm:spPr/>
      <dgm:t>
        <a:bodyPr/>
        <a:lstStyle/>
        <a:p>
          <a:endParaRPr lang="en-GB" dirty="0"/>
        </a:p>
      </dgm:t>
    </dgm:pt>
    <dgm:pt modelId="{A3633E0D-4FDE-4982-8DE1-62DEF3C4EA71}" type="parTrans" cxnId="{A82F7B99-D43E-441A-BEA8-9EF158CEC3A6}">
      <dgm:prSet/>
      <dgm:spPr/>
      <dgm:t>
        <a:bodyPr/>
        <a:lstStyle/>
        <a:p>
          <a:endParaRPr lang="en-GB"/>
        </a:p>
      </dgm:t>
    </dgm:pt>
    <dgm:pt modelId="{BAC21ED4-348A-4305-9E4B-7EF31588801B}" type="sibTrans" cxnId="{A82F7B99-D43E-441A-BEA8-9EF158CEC3A6}">
      <dgm:prSet/>
      <dgm:spPr/>
      <dgm:t>
        <a:bodyPr/>
        <a:lstStyle/>
        <a:p>
          <a:endParaRPr lang="en-GB"/>
        </a:p>
      </dgm:t>
    </dgm:pt>
    <dgm:pt modelId="{B1B74C23-F771-4CEB-A78E-510788D9F43F}" type="pres">
      <dgm:prSet presAssocID="{265FACB4-8969-4C17-8EDD-A7ED2113B5A5}" presName="rootnode" presStyleCnt="0">
        <dgm:presLayoutVars>
          <dgm:chMax/>
          <dgm:chPref/>
          <dgm:dir/>
          <dgm:animLvl val="lvl"/>
        </dgm:presLayoutVars>
      </dgm:prSet>
      <dgm:spPr/>
    </dgm:pt>
    <dgm:pt modelId="{D1B692B9-E15E-4CAE-83F7-3AEE4BC7CE7D}" type="pres">
      <dgm:prSet presAssocID="{E13E2B98-0E31-4B6D-B33D-B1FF60D7C75C}" presName="composite" presStyleCnt="0"/>
      <dgm:spPr/>
    </dgm:pt>
    <dgm:pt modelId="{565D68B4-403F-48A1-B4D8-98727D0D8967}" type="pres">
      <dgm:prSet presAssocID="{E13E2B98-0E31-4B6D-B33D-B1FF60D7C75C}" presName="LShape" presStyleLbl="alignNode1" presStyleIdx="0" presStyleCnt="7"/>
      <dgm:spPr/>
    </dgm:pt>
    <dgm:pt modelId="{4A5C3141-D612-4D29-9C64-8E11F18AD33F}" type="pres">
      <dgm:prSet presAssocID="{E13E2B98-0E31-4B6D-B33D-B1FF60D7C75C}" presName="ParentText" presStyleLbl="revTx" presStyleIdx="0" presStyleCnt="4">
        <dgm:presLayoutVars>
          <dgm:chMax val="0"/>
          <dgm:chPref val="0"/>
          <dgm:bulletEnabled val="1"/>
        </dgm:presLayoutVars>
      </dgm:prSet>
      <dgm:spPr/>
    </dgm:pt>
    <dgm:pt modelId="{89D2BFD1-F5E2-448E-873D-BD4112695BC1}" type="pres">
      <dgm:prSet presAssocID="{E13E2B98-0E31-4B6D-B33D-B1FF60D7C75C}" presName="Triangle" presStyleLbl="alignNode1" presStyleIdx="1" presStyleCnt="7"/>
      <dgm:spPr/>
    </dgm:pt>
    <dgm:pt modelId="{C0F1B38D-0F91-479B-8807-0066B3829D41}" type="pres">
      <dgm:prSet presAssocID="{9932FCC9-7EC9-4B97-A75D-11612A5D56FE}" presName="sibTrans" presStyleCnt="0"/>
      <dgm:spPr/>
    </dgm:pt>
    <dgm:pt modelId="{59776241-E25D-416C-9E90-7244E667AE28}" type="pres">
      <dgm:prSet presAssocID="{9932FCC9-7EC9-4B97-A75D-11612A5D56FE}" presName="space" presStyleCnt="0"/>
      <dgm:spPr/>
    </dgm:pt>
    <dgm:pt modelId="{D2AE7E04-E772-474D-A539-B58D05AF740A}" type="pres">
      <dgm:prSet presAssocID="{FBE439DE-74BE-4E8B-8EA4-946F833CA123}" presName="composite" presStyleCnt="0"/>
      <dgm:spPr/>
    </dgm:pt>
    <dgm:pt modelId="{C19A2BD2-FDDE-45A9-9BB8-992F6CC2D038}" type="pres">
      <dgm:prSet presAssocID="{FBE439DE-74BE-4E8B-8EA4-946F833CA123}" presName="LShape" presStyleLbl="alignNode1" presStyleIdx="2" presStyleCnt="7"/>
      <dgm:spPr/>
    </dgm:pt>
    <dgm:pt modelId="{C3E04CB7-442A-437E-BCD0-E51137A49033}" type="pres">
      <dgm:prSet presAssocID="{FBE439DE-74BE-4E8B-8EA4-946F833CA123}" presName="ParentText" presStyleLbl="revTx" presStyleIdx="1" presStyleCnt="4">
        <dgm:presLayoutVars>
          <dgm:chMax val="0"/>
          <dgm:chPref val="0"/>
          <dgm:bulletEnabled val="1"/>
        </dgm:presLayoutVars>
      </dgm:prSet>
      <dgm:spPr/>
    </dgm:pt>
    <dgm:pt modelId="{5BD1A5A7-DF3D-4E91-8DA0-05F43D168E80}" type="pres">
      <dgm:prSet presAssocID="{FBE439DE-74BE-4E8B-8EA4-946F833CA123}" presName="Triangle" presStyleLbl="alignNode1" presStyleIdx="3" presStyleCnt="7"/>
      <dgm:spPr/>
    </dgm:pt>
    <dgm:pt modelId="{B71C8C35-64F7-4BF2-B9F6-5C684E2181E4}" type="pres">
      <dgm:prSet presAssocID="{1D9835A8-1455-4021-BF4C-4D26DD9783E0}" presName="sibTrans" presStyleCnt="0"/>
      <dgm:spPr/>
    </dgm:pt>
    <dgm:pt modelId="{7981E711-A535-40D7-8741-3F5E3A57363C}" type="pres">
      <dgm:prSet presAssocID="{1D9835A8-1455-4021-BF4C-4D26DD9783E0}" presName="space" presStyleCnt="0"/>
      <dgm:spPr/>
    </dgm:pt>
    <dgm:pt modelId="{597E94B1-4A86-4B26-8783-38860E6B0C5E}" type="pres">
      <dgm:prSet presAssocID="{0DC698D1-0C48-4289-8DDA-6E3233970A0E}" presName="composite" presStyleCnt="0"/>
      <dgm:spPr/>
    </dgm:pt>
    <dgm:pt modelId="{823B1718-8BCA-402D-8E35-77EBBA1D4AFE}" type="pres">
      <dgm:prSet presAssocID="{0DC698D1-0C48-4289-8DDA-6E3233970A0E}" presName="LShape" presStyleLbl="alignNode1" presStyleIdx="4" presStyleCnt="7" custLinFactNeighborX="753" custLinFactNeighborY="3721"/>
      <dgm:spPr/>
    </dgm:pt>
    <dgm:pt modelId="{5B85BB5C-8F27-45F9-954D-D44A942FEC49}" type="pres">
      <dgm:prSet presAssocID="{0DC698D1-0C48-4289-8DDA-6E3233970A0E}" presName="ParentText" presStyleLbl="revTx" presStyleIdx="2" presStyleCnt="4" custScaleX="99429" custLinFactNeighborX="155" custLinFactNeighborY="5715">
        <dgm:presLayoutVars>
          <dgm:chMax val="0"/>
          <dgm:chPref val="0"/>
          <dgm:bulletEnabled val="1"/>
        </dgm:presLayoutVars>
      </dgm:prSet>
      <dgm:spPr/>
    </dgm:pt>
    <dgm:pt modelId="{DC2C18E0-A8B7-431B-9F90-885E4B4A426B}" type="pres">
      <dgm:prSet presAssocID="{0DC698D1-0C48-4289-8DDA-6E3233970A0E}" presName="Triangle" presStyleLbl="alignNode1" presStyleIdx="5" presStyleCnt="7"/>
      <dgm:spPr/>
    </dgm:pt>
    <dgm:pt modelId="{99073267-8B78-45D4-88E6-DB05FF6E56CD}" type="pres">
      <dgm:prSet presAssocID="{3C07DC83-3848-41B0-A68D-8F962CF84C3C}" presName="sibTrans" presStyleCnt="0"/>
      <dgm:spPr/>
    </dgm:pt>
    <dgm:pt modelId="{81472A63-F552-4C7F-8CF8-C73023B9327D}" type="pres">
      <dgm:prSet presAssocID="{3C07DC83-3848-41B0-A68D-8F962CF84C3C}" presName="space" presStyleCnt="0"/>
      <dgm:spPr/>
    </dgm:pt>
    <dgm:pt modelId="{A8CEB2C6-7D55-48C7-85A9-29023DBA930C}" type="pres">
      <dgm:prSet presAssocID="{BABB4441-26FD-47F1-B93A-6012AE95FB53}" presName="composite" presStyleCnt="0"/>
      <dgm:spPr/>
    </dgm:pt>
    <dgm:pt modelId="{66795283-61C8-4927-864F-77B9DAB72824}" type="pres">
      <dgm:prSet presAssocID="{BABB4441-26FD-47F1-B93A-6012AE95FB53}" presName="LShape" presStyleLbl="alignNode1" presStyleIdx="6" presStyleCnt="7"/>
      <dgm:spPr/>
    </dgm:pt>
    <dgm:pt modelId="{99B82E22-B053-4E92-876B-DF794DB4385B}" type="pres">
      <dgm:prSet presAssocID="{BABB4441-26FD-47F1-B93A-6012AE95FB53}" presName="ParentText" presStyleLbl="revTx" presStyleIdx="3" presStyleCnt="4">
        <dgm:presLayoutVars>
          <dgm:chMax val="0"/>
          <dgm:chPref val="0"/>
          <dgm:bulletEnabled val="1"/>
        </dgm:presLayoutVars>
      </dgm:prSet>
      <dgm:spPr/>
    </dgm:pt>
  </dgm:ptLst>
  <dgm:cxnLst>
    <dgm:cxn modelId="{14C6B809-FFF6-4905-905F-DCFE7265A6FA}" type="presOf" srcId="{0DC698D1-0C48-4289-8DDA-6E3233970A0E}" destId="{5B85BB5C-8F27-45F9-954D-D44A942FEC49}" srcOrd="0" destOrd="0" presId="urn:microsoft.com/office/officeart/2009/3/layout/StepUpProcess"/>
    <dgm:cxn modelId="{0657D820-6978-42A1-A787-DDEDB1955D89}" type="presOf" srcId="{BABB4441-26FD-47F1-B93A-6012AE95FB53}" destId="{99B82E22-B053-4E92-876B-DF794DB4385B}" srcOrd="0" destOrd="0" presId="urn:microsoft.com/office/officeart/2009/3/layout/StepUpProcess"/>
    <dgm:cxn modelId="{0E95B327-E65C-4C64-959F-2DF726D85328}" srcId="{265FACB4-8969-4C17-8EDD-A7ED2113B5A5}" destId="{E13E2B98-0E31-4B6D-B33D-B1FF60D7C75C}" srcOrd="0" destOrd="0" parTransId="{E549E5BE-149C-4823-863C-10ECA627EE3B}" sibTransId="{9932FCC9-7EC9-4B97-A75D-11612A5D56FE}"/>
    <dgm:cxn modelId="{551AEE50-9D93-42DC-A81F-3D7F10B8BB5D}" srcId="{265FACB4-8969-4C17-8EDD-A7ED2113B5A5}" destId="{0DC698D1-0C48-4289-8DDA-6E3233970A0E}" srcOrd="2" destOrd="0" parTransId="{7B853194-41FC-444C-908B-A7E26AB2F0D4}" sibTransId="{3C07DC83-3848-41B0-A68D-8F962CF84C3C}"/>
    <dgm:cxn modelId="{26B0B07C-EB75-4457-B987-C3CB6FBB2FE8}" type="presOf" srcId="{E13E2B98-0E31-4B6D-B33D-B1FF60D7C75C}" destId="{4A5C3141-D612-4D29-9C64-8E11F18AD33F}" srcOrd="0" destOrd="0" presId="urn:microsoft.com/office/officeart/2009/3/layout/StepUpProcess"/>
    <dgm:cxn modelId="{A82F7B99-D43E-441A-BEA8-9EF158CEC3A6}" srcId="{265FACB4-8969-4C17-8EDD-A7ED2113B5A5}" destId="{BABB4441-26FD-47F1-B93A-6012AE95FB53}" srcOrd="3" destOrd="0" parTransId="{A3633E0D-4FDE-4982-8DE1-62DEF3C4EA71}" sibTransId="{BAC21ED4-348A-4305-9E4B-7EF31588801B}"/>
    <dgm:cxn modelId="{9B095AB0-A72F-4567-A725-08B060DDD42C}" srcId="{265FACB4-8969-4C17-8EDD-A7ED2113B5A5}" destId="{FBE439DE-74BE-4E8B-8EA4-946F833CA123}" srcOrd="1" destOrd="0" parTransId="{26167E22-B667-4347-A1D6-AC3D6E2611C5}" sibTransId="{1D9835A8-1455-4021-BF4C-4D26DD9783E0}"/>
    <dgm:cxn modelId="{533C00CA-2116-4A9F-9022-E5CB38B659B7}" type="presOf" srcId="{265FACB4-8969-4C17-8EDD-A7ED2113B5A5}" destId="{B1B74C23-F771-4CEB-A78E-510788D9F43F}" srcOrd="0" destOrd="0" presId="urn:microsoft.com/office/officeart/2009/3/layout/StepUpProcess"/>
    <dgm:cxn modelId="{1BE0E4CB-FD84-44E2-9EB6-173922728603}" type="presOf" srcId="{FBE439DE-74BE-4E8B-8EA4-946F833CA123}" destId="{C3E04CB7-442A-437E-BCD0-E51137A49033}" srcOrd="0" destOrd="0" presId="urn:microsoft.com/office/officeart/2009/3/layout/StepUpProcess"/>
    <dgm:cxn modelId="{F1BDD38B-EB65-4C6E-BFC5-796B046780CF}" type="presParOf" srcId="{B1B74C23-F771-4CEB-A78E-510788D9F43F}" destId="{D1B692B9-E15E-4CAE-83F7-3AEE4BC7CE7D}" srcOrd="0" destOrd="0" presId="urn:microsoft.com/office/officeart/2009/3/layout/StepUpProcess"/>
    <dgm:cxn modelId="{232F81D5-99AF-42E7-9BCA-C0E46C6E6DD1}" type="presParOf" srcId="{D1B692B9-E15E-4CAE-83F7-3AEE4BC7CE7D}" destId="{565D68B4-403F-48A1-B4D8-98727D0D8967}" srcOrd="0" destOrd="0" presId="urn:microsoft.com/office/officeart/2009/3/layout/StepUpProcess"/>
    <dgm:cxn modelId="{E92B1982-449B-472A-9EFA-AC821EF7CA8F}" type="presParOf" srcId="{D1B692B9-E15E-4CAE-83F7-3AEE4BC7CE7D}" destId="{4A5C3141-D612-4D29-9C64-8E11F18AD33F}" srcOrd="1" destOrd="0" presId="urn:microsoft.com/office/officeart/2009/3/layout/StepUpProcess"/>
    <dgm:cxn modelId="{54246B45-B00A-493F-A24B-8F4FF5D3BFEA}" type="presParOf" srcId="{D1B692B9-E15E-4CAE-83F7-3AEE4BC7CE7D}" destId="{89D2BFD1-F5E2-448E-873D-BD4112695BC1}" srcOrd="2" destOrd="0" presId="urn:microsoft.com/office/officeart/2009/3/layout/StepUpProcess"/>
    <dgm:cxn modelId="{67473CFA-3D33-44E1-936F-B1752EE1953E}" type="presParOf" srcId="{B1B74C23-F771-4CEB-A78E-510788D9F43F}" destId="{C0F1B38D-0F91-479B-8807-0066B3829D41}" srcOrd="1" destOrd="0" presId="urn:microsoft.com/office/officeart/2009/3/layout/StepUpProcess"/>
    <dgm:cxn modelId="{32BA22C6-7980-4F90-85DD-5B65060E7A61}" type="presParOf" srcId="{C0F1B38D-0F91-479B-8807-0066B3829D41}" destId="{59776241-E25D-416C-9E90-7244E667AE28}" srcOrd="0" destOrd="0" presId="urn:microsoft.com/office/officeart/2009/3/layout/StepUpProcess"/>
    <dgm:cxn modelId="{761E1F13-3854-41FF-B22E-B9806D399358}" type="presParOf" srcId="{B1B74C23-F771-4CEB-A78E-510788D9F43F}" destId="{D2AE7E04-E772-474D-A539-B58D05AF740A}" srcOrd="2" destOrd="0" presId="urn:microsoft.com/office/officeart/2009/3/layout/StepUpProcess"/>
    <dgm:cxn modelId="{0D333E06-909C-4E31-8E9B-5E0EB40489DB}" type="presParOf" srcId="{D2AE7E04-E772-474D-A539-B58D05AF740A}" destId="{C19A2BD2-FDDE-45A9-9BB8-992F6CC2D038}" srcOrd="0" destOrd="0" presId="urn:microsoft.com/office/officeart/2009/3/layout/StepUpProcess"/>
    <dgm:cxn modelId="{1D1E240E-9BB8-4919-B6EA-F3BB1867415A}" type="presParOf" srcId="{D2AE7E04-E772-474D-A539-B58D05AF740A}" destId="{C3E04CB7-442A-437E-BCD0-E51137A49033}" srcOrd="1" destOrd="0" presId="urn:microsoft.com/office/officeart/2009/3/layout/StepUpProcess"/>
    <dgm:cxn modelId="{C4BBEC97-5B09-45EB-9ABB-9EE170CE51D3}" type="presParOf" srcId="{D2AE7E04-E772-474D-A539-B58D05AF740A}" destId="{5BD1A5A7-DF3D-4E91-8DA0-05F43D168E80}" srcOrd="2" destOrd="0" presId="urn:microsoft.com/office/officeart/2009/3/layout/StepUpProcess"/>
    <dgm:cxn modelId="{68F83972-6D08-4E8A-9BAC-35632C32949B}" type="presParOf" srcId="{B1B74C23-F771-4CEB-A78E-510788D9F43F}" destId="{B71C8C35-64F7-4BF2-B9F6-5C684E2181E4}" srcOrd="3" destOrd="0" presId="urn:microsoft.com/office/officeart/2009/3/layout/StepUpProcess"/>
    <dgm:cxn modelId="{8239B05C-98A2-429D-8482-42A61F860D28}" type="presParOf" srcId="{B71C8C35-64F7-4BF2-B9F6-5C684E2181E4}" destId="{7981E711-A535-40D7-8741-3F5E3A57363C}" srcOrd="0" destOrd="0" presId="urn:microsoft.com/office/officeart/2009/3/layout/StepUpProcess"/>
    <dgm:cxn modelId="{E506D5CD-8723-4B9A-B68F-82FCE087465A}" type="presParOf" srcId="{B1B74C23-F771-4CEB-A78E-510788D9F43F}" destId="{597E94B1-4A86-4B26-8783-38860E6B0C5E}" srcOrd="4" destOrd="0" presId="urn:microsoft.com/office/officeart/2009/3/layout/StepUpProcess"/>
    <dgm:cxn modelId="{3C33A792-ABDA-4AD8-AB09-E2B5D491B601}" type="presParOf" srcId="{597E94B1-4A86-4B26-8783-38860E6B0C5E}" destId="{823B1718-8BCA-402D-8E35-77EBBA1D4AFE}" srcOrd="0" destOrd="0" presId="urn:microsoft.com/office/officeart/2009/3/layout/StepUpProcess"/>
    <dgm:cxn modelId="{6B4AFF5D-7B12-4EE3-A263-412731FC4D90}" type="presParOf" srcId="{597E94B1-4A86-4B26-8783-38860E6B0C5E}" destId="{5B85BB5C-8F27-45F9-954D-D44A942FEC49}" srcOrd="1" destOrd="0" presId="urn:microsoft.com/office/officeart/2009/3/layout/StepUpProcess"/>
    <dgm:cxn modelId="{D9745656-A921-4744-AD51-E96B532BF2B7}" type="presParOf" srcId="{597E94B1-4A86-4B26-8783-38860E6B0C5E}" destId="{DC2C18E0-A8B7-431B-9F90-885E4B4A426B}" srcOrd="2" destOrd="0" presId="urn:microsoft.com/office/officeart/2009/3/layout/StepUpProcess"/>
    <dgm:cxn modelId="{E272FF56-3CBD-4BDA-83F4-6A1E9F8F6B03}" type="presParOf" srcId="{B1B74C23-F771-4CEB-A78E-510788D9F43F}" destId="{99073267-8B78-45D4-88E6-DB05FF6E56CD}" srcOrd="5" destOrd="0" presId="urn:microsoft.com/office/officeart/2009/3/layout/StepUpProcess"/>
    <dgm:cxn modelId="{EF656443-0BD3-4364-BB99-4CC82958FBAC}" type="presParOf" srcId="{99073267-8B78-45D4-88E6-DB05FF6E56CD}" destId="{81472A63-F552-4C7F-8CF8-C73023B9327D}" srcOrd="0" destOrd="0" presId="urn:microsoft.com/office/officeart/2009/3/layout/StepUpProcess"/>
    <dgm:cxn modelId="{1B283A18-178D-44DE-856A-DC51FDA02A2C}" type="presParOf" srcId="{B1B74C23-F771-4CEB-A78E-510788D9F43F}" destId="{A8CEB2C6-7D55-48C7-85A9-29023DBA930C}" srcOrd="6" destOrd="0" presId="urn:microsoft.com/office/officeart/2009/3/layout/StepUpProcess"/>
    <dgm:cxn modelId="{F7F0C57E-40C3-4851-8387-6E2E5D6E0B1C}" type="presParOf" srcId="{A8CEB2C6-7D55-48C7-85A9-29023DBA930C}" destId="{66795283-61C8-4927-864F-77B9DAB72824}" srcOrd="0" destOrd="0" presId="urn:microsoft.com/office/officeart/2009/3/layout/StepUpProcess"/>
    <dgm:cxn modelId="{A3F781A5-D5E2-4E90-AC24-312E909CFDB4}" type="presParOf" srcId="{A8CEB2C6-7D55-48C7-85A9-29023DBA930C}" destId="{99B82E22-B053-4E92-876B-DF794DB4385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8F266A-18B8-4A24-853D-49760E6CB69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3650EEA9-BE9C-4A0E-A205-CA02A7FE0BC9}">
      <dgm:prSet phldrT="[Text]" custT="1"/>
      <dgm:spPr/>
      <dgm:t>
        <a:bodyPr/>
        <a:lstStyle/>
        <a:p>
          <a:r>
            <a:rPr lang="en-GB" sz="1400" b="1" dirty="0"/>
            <a:t>European</a:t>
          </a:r>
          <a:br>
            <a:rPr lang="en-GB" sz="1400" b="1" dirty="0"/>
          </a:br>
          <a:r>
            <a:rPr lang="en-GB" sz="1400" b="1" dirty="0"/>
            <a:t> Cloud initiative</a:t>
          </a:r>
          <a:endParaRPr lang="en-US" sz="1400" b="1" dirty="0"/>
        </a:p>
      </dgm:t>
    </dgm:pt>
    <dgm:pt modelId="{EB816AC6-FA33-4404-ACCC-F19B0121AF40}" type="parTrans" cxnId="{C381B3FA-A4FF-48F0-AA3D-86BE2C7ECDD8}">
      <dgm:prSet/>
      <dgm:spPr/>
      <dgm:t>
        <a:bodyPr/>
        <a:lstStyle/>
        <a:p>
          <a:endParaRPr lang="en-US"/>
        </a:p>
      </dgm:t>
    </dgm:pt>
    <dgm:pt modelId="{F07546E8-41FC-4911-9009-6323CC3631D8}" type="sibTrans" cxnId="{C381B3FA-A4FF-48F0-AA3D-86BE2C7ECDD8}">
      <dgm:prSet/>
      <dgm:spPr/>
      <dgm:t>
        <a:bodyPr/>
        <a:lstStyle/>
        <a:p>
          <a:endParaRPr lang="en-US"/>
        </a:p>
      </dgm:t>
    </dgm:pt>
    <dgm:pt modelId="{F0C43008-B9F9-4B47-8882-981AA94FB062}">
      <dgm:prSet custT="1"/>
      <dgm:spPr/>
      <dgm:t>
        <a:bodyPr/>
        <a:lstStyle/>
        <a:p>
          <a:r>
            <a:rPr lang="en-GB" sz="1400" b="1" dirty="0"/>
            <a:t>Implementation Roadmap</a:t>
          </a:r>
          <a:endParaRPr lang="en-US" sz="1400" b="1" dirty="0"/>
        </a:p>
      </dgm:t>
    </dgm:pt>
    <dgm:pt modelId="{377A64D9-89D5-4CC1-9090-40B4A132A90B}" type="parTrans" cxnId="{4A19B2A4-6143-4557-AB8D-3439ED0E6B0A}">
      <dgm:prSet/>
      <dgm:spPr/>
      <dgm:t>
        <a:bodyPr/>
        <a:lstStyle/>
        <a:p>
          <a:endParaRPr lang="en-US"/>
        </a:p>
      </dgm:t>
    </dgm:pt>
    <dgm:pt modelId="{2F63CE85-2923-461A-8E82-8A45BB507704}" type="sibTrans" cxnId="{4A19B2A4-6143-4557-AB8D-3439ED0E6B0A}">
      <dgm:prSet/>
      <dgm:spPr/>
      <dgm:t>
        <a:bodyPr/>
        <a:lstStyle/>
        <a:p>
          <a:endParaRPr lang="en-US"/>
        </a:p>
      </dgm:t>
    </dgm:pt>
    <dgm:pt modelId="{834ECD83-E221-486A-8ACF-6BE6E254E881}">
      <dgm:prSet custT="1"/>
      <dgm:spPr/>
      <dgm:t>
        <a:bodyPr/>
        <a:lstStyle/>
        <a:p>
          <a:r>
            <a:rPr lang="en-US" sz="1400" b="1" dirty="0"/>
            <a:t>Council conclusions</a:t>
          </a:r>
        </a:p>
      </dgm:t>
    </dgm:pt>
    <dgm:pt modelId="{20ADF0C2-00E0-485E-B748-B019AC21F9F2}" type="parTrans" cxnId="{EDD93526-DB43-4CC9-8778-BB87AB2EAEA2}">
      <dgm:prSet/>
      <dgm:spPr/>
      <dgm:t>
        <a:bodyPr/>
        <a:lstStyle/>
        <a:p>
          <a:endParaRPr lang="en-US"/>
        </a:p>
      </dgm:t>
    </dgm:pt>
    <dgm:pt modelId="{9A44128D-F78F-4CA9-AB5F-BE5B8B391226}" type="sibTrans" cxnId="{EDD93526-DB43-4CC9-8778-BB87AB2EAEA2}">
      <dgm:prSet/>
      <dgm:spPr/>
      <dgm:t>
        <a:bodyPr/>
        <a:lstStyle/>
        <a:p>
          <a:endParaRPr lang="en-US"/>
        </a:p>
      </dgm:t>
    </dgm:pt>
    <dgm:pt modelId="{F41AE4C4-4E65-4A6D-A5FB-908DA7F2C263}">
      <dgm:prSet phldrT="[Text]" custT="1"/>
      <dgm:spPr/>
      <dgm:t>
        <a:bodyPr/>
        <a:lstStyle/>
        <a:p>
          <a:r>
            <a:rPr lang="en-US" sz="1400" b="1" baseline="0" dirty="0"/>
            <a:t>H2020 – WP 2018-20</a:t>
          </a:r>
          <a:endParaRPr lang="en-US" sz="1400" b="1" dirty="0"/>
        </a:p>
      </dgm:t>
    </dgm:pt>
    <dgm:pt modelId="{87FC9E19-C1B3-4443-ACD4-EF3237D0ACDA}" type="parTrans" cxnId="{194B17FD-0F26-4E66-A64F-E4D97F2BA7CF}">
      <dgm:prSet/>
      <dgm:spPr/>
      <dgm:t>
        <a:bodyPr/>
        <a:lstStyle/>
        <a:p>
          <a:endParaRPr lang="en-US"/>
        </a:p>
      </dgm:t>
    </dgm:pt>
    <dgm:pt modelId="{991BAB2C-E6BB-4DF9-8923-834D0F902560}" type="sibTrans" cxnId="{194B17FD-0F26-4E66-A64F-E4D97F2BA7CF}">
      <dgm:prSet/>
      <dgm:spPr/>
      <dgm:t>
        <a:bodyPr/>
        <a:lstStyle/>
        <a:p>
          <a:endParaRPr lang="en-US"/>
        </a:p>
      </dgm:t>
    </dgm:pt>
    <dgm:pt modelId="{06001958-C3EC-4F5B-863D-A1E806969271}" type="pres">
      <dgm:prSet presAssocID="{A08F266A-18B8-4A24-853D-49760E6CB695}" presName="Name0" presStyleCnt="0">
        <dgm:presLayoutVars>
          <dgm:chMax val="7"/>
          <dgm:chPref val="7"/>
          <dgm:dir/>
          <dgm:animLvl val="lvl"/>
        </dgm:presLayoutVars>
      </dgm:prSet>
      <dgm:spPr/>
    </dgm:pt>
    <dgm:pt modelId="{D4548491-DA94-46C7-8DB1-E4DBC044F0DC}" type="pres">
      <dgm:prSet presAssocID="{3650EEA9-BE9C-4A0E-A205-CA02A7FE0BC9}" presName="Accent1" presStyleCnt="0"/>
      <dgm:spPr/>
    </dgm:pt>
    <dgm:pt modelId="{800FC85A-CA6C-4374-B9F1-CEFF344A4723}" type="pres">
      <dgm:prSet presAssocID="{3650EEA9-BE9C-4A0E-A205-CA02A7FE0BC9}" presName="Accent" presStyleLbl="node1" presStyleIdx="0" presStyleCnt="4" custLinFactX="-918" custLinFactNeighborX="-100000"/>
      <dgm:spPr/>
    </dgm:pt>
    <dgm:pt modelId="{01746814-77B0-45C0-AE14-3FCF9B7F1226}" type="pres">
      <dgm:prSet presAssocID="{3650EEA9-BE9C-4A0E-A205-CA02A7FE0BC9}" presName="Parent1" presStyleLbl="revTx" presStyleIdx="0" presStyleCnt="4" custScaleX="138511" custLinFactX="-80831" custLinFactNeighborX="-100000" custLinFactNeighborY="-22240">
        <dgm:presLayoutVars>
          <dgm:chMax val="1"/>
          <dgm:chPref val="1"/>
          <dgm:bulletEnabled val="1"/>
        </dgm:presLayoutVars>
      </dgm:prSet>
      <dgm:spPr/>
    </dgm:pt>
    <dgm:pt modelId="{96754007-0AD9-49EA-BCEC-CE78F9F8BFC4}" type="pres">
      <dgm:prSet presAssocID="{F41AE4C4-4E65-4A6D-A5FB-908DA7F2C263}" presName="Accent2" presStyleCnt="0"/>
      <dgm:spPr/>
    </dgm:pt>
    <dgm:pt modelId="{6E168F0D-F0A6-45FD-B51A-679506CBDC48}" type="pres">
      <dgm:prSet presAssocID="{F41AE4C4-4E65-4A6D-A5FB-908DA7F2C263}" presName="Accent" presStyleLbl="node1" presStyleIdx="1" presStyleCnt="4" custLinFactX="-918" custLinFactNeighborX="-100000"/>
      <dgm:spPr/>
    </dgm:pt>
    <dgm:pt modelId="{3DA46C7D-0847-4DED-9B4E-C082D7633434}" type="pres">
      <dgm:prSet presAssocID="{F41AE4C4-4E65-4A6D-A5FB-908DA7F2C263}" presName="Parent2" presStyleLbl="revTx" presStyleIdx="1" presStyleCnt="4" custScaleX="116274" custLinFactX="-80831" custLinFactNeighborX="-100000">
        <dgm:presLayoutVars>
          <dgm:chMax val="1"/>
          <dgm:chPref val="1"/>
          <dgm:bulletEnabled val="1"/>
        </dgm:presLayoutVars>
      </dgm:prSet>
      <dgm:spPr/>
    </dgm:pt>
    <dgm:pt modelId="{D2FAE233-093A-45F8-9280-824C760927A3}" type="pres">
      <dgm:prSet presAssocID="{F0C43008-B9F9-4B47-8882-981AA94FB062}" presName="Accent3" presStyleCnt="0"/>
      <dgm:spPr/>
    </dgm:pt>
    <dgm:pt modelId="{02B4594C-389E-4F92-B418-4100F9B5F159}" type="pres">
      <dgm:prSet presAssocID="{F0C43008-B9F9-4B47-8882-981AA94FB062}" presName="Accent" presStyleLbl="node1" presStyleIdx="2" presStyleCnt="4" custLinFactX="-918" custLinFactNeighborX="-100000"/>
      <dgm:spPr/>
    </dgm:pt>
    <dgm:pt modelId="{98F33DE9-4B8A-42D9-9505-1046766165B8}" type="pres">
      <dgm:prSet presAssocID="{F0C43008-B9F9-4B47-8882-981AA94FB062}" presName="Parent3" presStyleLbl="revTx" presStyleIdx="2" presStyleCnt="4" custScaleX="152848" custLinFactX="-98090" custLinFactNeighborX="-100000">
        <dgm:presLayoutVars>
          <dgm:chMax val="1"/>
          <dgm:chPref val="1"/>
          <dgm:bulletEnabled val="1"/>
        </dgm:presLayoutVars>
      </dgm:prSet>
      <dgm:spPr/>
    </dgm:pt>
    <dgm:pt modelId="{779D0C67-A9F6-402B-B236-19071DED63AB}" type="pres">
      <dgm:prSet presAssocID="{834ECD83-E221-486A-8ACF-6BE6E254E881}" presName="Accent4" presStyleCnt="0"/>
      <dgm:spPr/>
    </dgm:pt>
    <dgm:pt modelId="{E0ACCBF6-8748-4A67-A574-8CD460C310BE}" type="pres">
      <dgm:prSet presAssocID="{834ECD83-E221-486A-8ACF-6BE6E254E881}" presName="Accent" presStyleLbl="node1" presStyleIdx="3" presStyleCnt="4" custLinFactX="-17462" custLinFactNeighborX="-100000"/>
      <dgm:spPr/>
    </dgm:pt>
    <dgm:pt modelId="{6F214559-9178-4072-B414-10AEACA71930}" type="pres">
      <dgm:prSet presAssocID="{834ECD83-E221-486A-8ACF-6BE6E254E881}" presName="Parent4" presStyleLbl="revTx" presStyleIdx="3" presStyleCnt="4" custScaleX="111895" custScaleY="127933" custLinFactX="-80831" custLinFactNeighborX="-100000">
        <dgm:presLayoutVars>
          <dgm:chMax val="1"/>
          <dgm:chPref val="1"/>
          <dgm:bulletEnabled val="1"/>
        </dgm:presLayoutVars>
      </dgm:prSet>
      <dgm:spPr/>
    </dgm:pt>
  </dgm:ptLst>
  <dgm:cxnLst>
    <dgm:cxn modelId="{EC84140F-8245-4ABF-85DB-7B59803AA1D6}" type="presOf" srcId="{F0C43008-B9F9-4B47-8882-981AA94FB062}" destId="{98F33DE9-4B8A-42D9-9505-1046766165B8}" srcOrd="0" destOrd="0" presId="urn:microsoft.com/office/officeart/2009/layout/CircleArrowProcess"/>
    <dgm:cxn modelId="{EDD93526-DB43-4CC9-8778-BB87AB2EAEA2}" srcId="{A08F266A-18B8-4A24-853D-49760E6CB695}" destId="{834ECD83-E221-486A-8ACF-6BE6E254E881}" srcOrd="3" destOrd="0" parTransId="{20ADF0C2-00E0-485E-B748-B019AC21F9F2}" sibTransId="{9A44128D-F78F-4CA9-AB5F-BE5B8B391226}"/>
    <dgm:cxn modelId="{49D5404E-E311-4612-BF8F-C8FC26364EF2}" type="presOf" srcId="{3650EEA9-BE9C-4A0E-A205-CA02A7FE0BC9}" destId="{01746814-77B0-45C0-AE14-3FCF9B7F1226}" srcOrd="0" destOrd="0" presId="urn:microsoft.com/office/officeart/2009/layout/CircleArrowProcess"/>
    <dgm:cxn modelId="{88AE0759-EBFE-4066-9525-0613126EC481}" type="presOf" srcId="{A08F266A-18B8-4A24-853D-49760E6CB695}" destId="{06001958-C3EC-4F5B-863D-A1E806969271}" srcOrd="0" destOrd="0" presId="urn:microsoft.com/office/officeart/2009/layout/CircleArrowProcess"/>
    <dgm:cxn modelId="{60A74F99-0123-4AB3-9B89-9A4D5213626D}" type="presOf" srcId="{F41AE4C4-4E65-4A6D-A5FB-908DA7F2C263}" destId="{3DA46C7D-0847-4DED-9B4E-C082D7633434}" srcOrd="0" destOrd="0" presId="urn:microsoft.com/office/officeart/2009/layout/CircleArrowProcess"/>
    <dgm:cxn modelId="{4A19B2A4-6143-4557-AB8D-3439ED0E6B0A}" srcId="{A08F266A-18B8-4A24-853D-49760E6CB695}" destId="{F0C43008-B9F9-4B47-8882-981AA94FB062}" srcOrd="2" destOrd="0" parTransId="{377A64D9-89D5-4CC1-9090-40B4A132A90B}" sibTransId="{2F63CE85-2923-461A-8E82-8A45BB507704}"/>
    <dgm:cxn modelId="{C5E6DAC4-5956-4C6E-88B2-DD58B060DD39}" type="presOf" srcId="{834ECD83-E221-486A-8ACF-6BE6E254E881}" destId="{6F214559-9178-4072-B414-10AEACA71930}" srcOrd="0" destOrd="0" presId="urn:microsoft.com/office/officeart/2009/layout/CircleArrowProcess"/>
    <dgm:cxn modelId="{C381B3FA-A4FF-48F0-AA3D-86BE2C7ECDD8}" srcId="{A08F266A-18B8-4A24-853D-49760E6CB695}" destId="{3650EEA9-BE9C-4A0E-A205-CA02A7FE0BC9}" srcOrd="0" destOrd="0" parTransId="{EB816AC6-FA33-4404-ACCC-F19B0121AF40}" sibTransId="{F07546E8-41FC-4911-9009-6323CC3631D8}"/>
    <dgm:cxn modelId="{194B17FD-0F26-4E66-A64F-E4D97F2BA7CF}" srcId="{A08F266A-18B8-4A24-853D-49760E6CB695}" destId="{F41AE4C4-4E65-4A6D-A5FB-908DA7F2C263}" srcOrd="1" destOrd="0" parTransId="{87FC9E19-C1B3-4443-ACD4-EF3237D0ACDA}" sibTransId="{991BAB2C-E6BB-4DF9-8923-834D0F902560}"/>
    <dgm:cxn modelId="{180590AB-0D00-429C-ABBE-A640736E42C4}" type="presParOf" srcId="{06001958-C3EC-4F5B-863D-A1E806969271}" destId="{D4548491-DA94-46C7-8DB1-E4DBC044F0DC}" srcOrd="0" destOrd="0" presId="urn:microsoft.com/office/officeart/2009/layout/CircleArrowProcess"/>
    <dgm:cxn modelId="{3A6A4240-C364-4B34-A078-E27E262EA2C3}" type="presParOf" srcId="{D4548491-DA94-46C7-8DB1-E4DBC044F0DC}" destId="{800FC85A-CA6C-4374-B9F1-CEFF344A4723}" srcOrd="0" destOrd="0" presId="urn:microsoft.com/office/officeart/2009/layout/CircleArrowProcess"/>
    <dgm:cxn modelId="{106B40A3-65BD-4740-B012-3550E013851F}" type="presParOf" srcId="{06001958-C3EC-4F5B-863D-A1E806969271}" destId="{01746814-77B0-45C0-AE14-3FCF9B7F1226}" srcOrd="1" destOrd="0" presId="urn:microsoft.com/office/officeart/2009/layout/CircleArrowProcess"/>
    <dgm:cxn modelId="{9F3FB0B7-A7E1-40AC-ABDE-E6CE8AE2FDDF}" type="presParOf" srcId="{06001958-C3EC-4F5B-863D-A1E806969271}" destId="{96754007-0AD9-49EA-BCEC-CE78F9F8BFC4}" srcOrd="2" destOrd="0" presId="urn:microsoft.com/office/officeart/2009/layout/CircleArrowProcess"/>
    <dgm:cxn modelId="{FF988773-FA20-4EC1-9A9A-EDE9602E1D57}" type="presParOf" srcId="{96754007-0AD9-49EA-BCEC-CE78F9F8BFC4}" destId="{6E168F0D-F0A6-45FD-B51A-679506CBDC48}" srcOrd="0" destOrd="0" presId="urn:microsoft.com/office/officeart/2009/layout/CircleArrowProcess"/>
    <dgm:cxn modelId="{EC66DB40-6B71-4A5E-9370-F40F3C639EAD}" type="presParOf" srcId="{06001958-C3EC-4F5B-863D-A1E806969271}" destId="{3DA46C7D-0847-4DED-9B4E-C082D7633434}" srcOrd="3" destOrd="0" presId="urn:microsoft.com/office/officeart/2009/layout/CircleArrowProcess"/>
    <dgm:cxn modelId="{B9AFC440-55A9-4409-9AC3-52807B07FDF3}" type="presParOf" srcId="{06001958-C3EC-4F5B-863D-A1E806969271}" destId="{D2FAE233-093A-45F8-9280-824C760927A3}" srcOrd="4" destOrd="0" presId="urn:microsoft.com/office/officeart/2009/layout/CircleArrowProcess"/>
    <dgm:cxn modelId="{9FEA981E-BD87-45F2-B1D2-D3BE98660E5A}" type="presParOf" srcId="{D2FAE233-093A-45F8-9280-824C760927A3}" destId="{02B4594C-389E-4F92-B418-4100F9B5F159}" srcOrd="0" destOrd="0" presId="urn:microsoft.com/office/officeart/2009/layout/CircleArrowProcess"/>
    <dgm:cxn modelId="{95E3175E-C0A9-48A8-A100-1A3405966C37}" type="presParOf" srcId="{06001958-C3EC-4F5B-863D-A1E806969271}" destId="{98F33DE9-4B8A-42D9-9505-1046766165B8}" srcOrd="5" destOrd="0" presId="urn:microsoft.com/office/officeart/2009/layout/CircleArrowProcess"/>
    <dgm:cxn modelId="{E3D1ECD1-2BE8-4E80-89F5-EA9D9C30F175}" type="presParOf" srcId="{06001958-C3EC-4F5B-863D-A1E806969271}" destId="{779D0C67-A9F6-402B-B236-19071DED63AB}" srcOrd="6" destOrd="0" presId="urn:microsoft.com/office/officeart/2009/layout/CircleArrowProcess"/>
    <dgm:cxn modelId="{AB4E7B72-A97F-4C33-A5DF-8FE5D513132D}" type="presParOf" srcId="{779D0C67-A9F6-402B-B236-19071DED63AB}" destId="{E0ACCBF6-8748-4A67-A574-8CD460C310BE}" srcOrd="0" destOrd="0" presId="urn:microsoft.com/office/officeart/2009/layout/CircleArrowProcess"/>
    <dgm:cxn modelId="{4346CDB7-3447-4199-A0C6-B46D939C247B}" type="presParOf" srcId="{06001958-C3EC-4F5B-863D-A1E806969271}" destId="{6F214559-9178-4072-B414-10AEACA71930}"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CE3229-FD13-47C5-BD08-44B0562BDADD}" type="doc">
      <dgm:prSet loTypeId="urn:microsoft.com/office/officeart/2005/8/layout/chevron1" loCatId="process" qsTypeId="urn:microsoft.com/office/officeart/2005/8/quickstyle/simple1" qsCatId="simple" csTypeId="urn:microsoft.com/office/officeart/2005/8/colors/accent1_2" csCatId="accent1" phldr="1"/>
      <dgm:spPr/>
    </dgm:pt>
    <dgm:pt modelId="{23D76F3D-09FB-4ABB-A397-D131E26FDDFB}" type="pres">
      <dgm:prSet presAssocID="{C2CE3229-FD13-47C5-BD08-44B0562BDADD}" presName="Name0" presStyleCnt="0">
        <dgm:presLayoutVars>
          <dgm:dir/>
          <dgm:animLvl val="lvl"/>
          <dgm:resizeHandles val="exact"/>
        </dgm:presLayoutVars>
      </dgm:prSet>
      <dgm:spPr/>
    </dgm:pt>
  </dgm:ptLst>
  <dgm:cxnLst>
    <dgm:cxn modelId="{7267F78E-1B22-4C73-BC3A-DCB48875B2D2}" type="presOf" srcId="{C2CE3229-FD13-47C5-BD08-44B0562BDADD}" destId="{23D76F3D-09FB-4ABB-A397-D131E26FDDFB}"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612FA-E7A5-4E51-A0B9-2511CD0E141C}">
      <dsp:nvSpPr>
        <dsp:cNvPr id="0" name=""/>
        <dsp:cNvSpPr/>
      </dsp:nvSpPr>
      <dsp:spPr>
        <a:xfrm rot="5400000">
          <a:off x="-74220" y="76388"/>
          <a:ext cx="494804" cy="34636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2007</a:t>
          </a:r>
        </a:p>
      </dsp:txBody>
      <dsp:txXfrm rot="-5400000">
        <a:off x="1" y="175348"/>
        <a:ext cx="346362" cy="148442"/>
      </dsp:txXfrm>
    </dsp:sp>
    <dsp:sp modelId="{8FBBAD37-70E3-4BFB-ADC5-5022F04F753B}">
      <dsp:nvSpPr>
        <dsp:cNvPr id="0" name=""/>
        <dsp:cNvSpPr/>
      </dsp:nvSpPr>
      <dsp:spPr>
        <a:xfrm rot="5400000">
          <a:off x="4152745" y="-3804214"/>
          <a:ext cx="321791" cy="7934557"/>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EC Communication on Scientific Information </a:t>
          </a:r>
        </a:p>
      </dsp:txBody>
      <dsp:txXfrm rot="-5400000">
        <a:off x="346363" y="17877"/>
        <a:ext cx="7918848" cy="290373"/>
      </dsp:txXfrm>
    </dsp:sp>
    <dsp:sp modelId="{7858A4D3-1D5F-4324-AF01-F608320F2615}">
      <dsp:nvSpPr>
        <dsp:cNvPr id="0" name=""/>
        <dsp:cNvSpPr/>
      </dsp:nvSpPr>
      <dsp:spPr>
        <a:xfrm rot="5400000">
          <a:off x="-74220" y="509328"/>
          <a:ext cx="494804" cy="346362"/>
        </a:xfrm>
        <a:prstGeom prst="chevron">
          <a:avLst/>
        </a:prstGeom>
        <a:gradFill rotWithShape="0">
          <a:gsLst>
            <a:gs pos="0">
              <a:schemeClr val="accent5">
                <a:hueOff val="407128"/>
                <a:satOff val="1399"/>
                <a:lumOff val="-6716"/>
                <a:alphaOff val="0"/>
                <a:shade val="51000"/>
                <a:satMod val="130000"/>
              </a:schemeClr>
            </a:gs>
            <a:gs pos="80000">
              <a:schemeClr val="accent5">
                <a:hueOff val="407128"/>
                <a:satOff val="1399"/>
                <a:lumOff val="-6716"/>
                <a:alphaOff val="0"/>
                <a:shade val="93000"/>
                <a:satMod val="130000"/>
              </a:schemeClr>
            </a:gs>
            <a:gs pos="100000">
              <a:schemeClr val="accent5">
                <a:hueOff val="407128"/>
                <a:satOff val="1399"/>
                <a:lumOff val="-6716"/>
                <a:alphaOff val="0"/>
                <a:shade val="94000"/>
                <a:satMod val="135000"/>
              </a:schemeClr>
            </a:gs>
          </a:gsLst>
          <a:lin ang="16200000" scaled="0"/>
        </a:gradFill>
        <a:ln w="9525" cap="flat" cmpd="sng" algn="ctr">
          <a:solidFill>
            <a:schemeClr val="accent5">
              <a:hueOff val="407128"/>
              <a:satOff val="1399"/>
              <a:lumOff val="-671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2008</a:t>
          </a:r>
        </a:p>
      </dsp:txBody>
      <dsp:txXfrm rot="-5400000">
        <a:off x="1" y="608288"/>
        <a:ext cx="346362" cy="148442"/>
      </dsp:txXfrm>
    </dsp:sp>
    <dsp:sp modelId="{21D9199F-C0E6-42BD-9174-E129CE02EFE2}">
      <dsp:nvSpPr>
        <dsp:cNvPr id="0" name=""/>
        <dsp:cNvSpPr/>
      </dsp:nvSpPr>
      <dsp:spPr>
        <a:xfrm rot="5400000">
          <a:off x="4152830" y="-3371359"/>
          <a:ext cx="321622" cy="7934557"/>
        </a:xfrm>
        <a:prstGeom prst="round2SameRect">
          <a:avLst/>
        </a:prstGeom>
        <a:solidFill>
          <a:schemeClr val="lt1">
            <a:alpha val="90000"/>
            <a:hueOff val="0"/>
            <a:satOff val="0"/>
            <a:lumOff val="0"/>
            <a:alphaOff val="0"/>
          </a:schemeClr>
        </a:solidFill>
        <a:ln w="9525" cap="flat" cmpd="sng" algn="ctr">
          <a:solidFill>
            <a:schemeClr val="accent5">
              <a:hueOff val="407128"/>
              <a:satOff val="1399"/>
              <a:lumOff val="-67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FP7 OA Pilot</a:t>
          </a:r>
        </a:p>
      </dsp:txBody>
      <dsp:txXfrm rot="-5400000">
        <a:off x="346363" y="450808"/>
        <a:ext cx="7918857" cy="290222"/>
      </dsp:txXfrm>
    </dsp:sp>
    <dsp:sp modelId="{9FE86E2C-B8AF-4806-ABCB-4153135B1082}">
      <dsp:nvSpPr>
        <dsp:cNvPr id="0" name=""/>
        <dsp:cNvSpPr/>
      </dsp:nvSpPr>
      <dsp:spPr>
        <a:xfrm rot="5400000">
          <a:off x="-74220" y="974320"/>
          <a:ext cx="494804" cy="346362"/>
        </a:xfrm>
        <a:prstGeom prst="chevron">
          <a:avLst/>
        </a:prstGeom>
        <a:gradFill rotWithShape="0">
          <a:gsLst>
            <a:gs pos="0">
              <a:schemeClr val="accent5">
                <a:hueOff val="814257"/>
                <a:satOff val="2799"/>
                <a:lumOff val="-13432"/>
                <a:alphaOff val="0"/>
                <a:shade val="51000"/>
                <a:satMod val="130000"/>
              </a:schemeClr>
            </a:gs>
            <a:gs pos="80000">
              <a:schemeClr val="accent5">
                <a:hueOff val="814257"/>
                <a:satOff val="2799"/>
                <a:lumOff val="-13432"/>
                <a:alphaOff val="0"/>
                <a:shade val="93000"/>
                <a:satMod val="130000"/>
              </a:schemeClr>
            </a:gs>
            <a:gs pos="100000">
              <a:schemeClr val="accent5">
                <a:hueOff val="814257"/>
                <a:satOff val="2799"/>
                <a:lumOff val="-13432"/>
                <a:alphaOff val="0"/>
                <a:shade val="94000"/>
                <a:satMod val="135000"/>
              </a:schemeClr>
            </a:gs>
          </a:gsLst>
          <a:lin ang="16200000" scaled="0"/>
        </a:gradFill>
        <a:ln w="9525" cap="flat" cmpd="sng" algn="ctr">
          <a:solidFill>
            <a:schemeClr val="accent5">
              <a:hueOff val="814257"/>
              <a:satOff val="2799"/>
              <a:lumOff val="-1343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2012</a:t>
          </a:r>
        </a:p>
      </dsp:txBody>
      <dsp:txXfrm rot="-5400000">
        <a:off x="1" y="1073280"/>
        <a:ext cx="346362" cy="148442"/>
      </dsp:txXfrm>
    </dsp:sp>
    <dsp:sp modelId="{2719A687-2D8E-4E14-B1BD-8CFD7E18F14A}">
      <dsp:nvSpPr>
        <dsp:cNvPr id="0" name=""/>
        <dsp:cNvSpPr/>
      </dsp:nvSpPr>
      <dsp:spPr>
        <a:xfrm rot="5400000">
          <a:off x="4051327" y="-2836917"/>
          <a:ext cx="524627" cy="7934557"/>
        </a:xfrm>
        <a:prstGeom prst="round2SameRect">
          <a:avLst/>
        </a:prstGeom>
        <a:solidFill>
          <a:schemeClr val="lt1">
            <a:alpha val="90000"/>
            <a:hueOff val="0"/>
            <a:satOff val="0"/>
            <a:lumOff val="0"/>
            <a:alphaOff val="0"/>
          </a:schemeClr>
        </a:solidFill>
        <a:ln w="9525" cap="flat" cmpd="sng" algn="ctr">
          <a:solidFill>
            <a:schemeClr val="accent5">
              <a:hueOff val="814257"/>
              <a:satOff val="2799"/>
              <a:lumOff val="-134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Recommendation on OA to and preservation of scientific information</a:t>
          </a:r>
        </a:p>
        <a:p>
          <a:pPr marL="171450" lvl="1" indent="-171450" algn="l" defTabSz="711200">
            <a:lnSpc>
              <a:spcPct val="90000"/>
            </a:lnSpc>
            <a:spcBef>
              <a:spcPct val="0"/>
            </a:spcBef>
            <a:spcAft>
              <a:spcPct val="15000"/>
            </a:spcAft>
            <a:buChar char="•"/>
          </a:pPr>
          <a:r>
            <a:rPr lang="en-GB" sz="1600" kern="1200" dirty="0"/>
            <a:t>Communication on European Research Area (ERA)	</a:t>
          </a:r>
        </a:p>
      </dsp:txBody>
      <dsp:txXfrm rot="-5400000">
        <a:off x="346362" y="893658"/>
        <a:ext cx="7908947" cy="473407"/>
      </dsp:txXfrm>
    </dsp:sp>
    <dsp:sp modelId="{4DC1EDE2-47AF-4F33-AC16-4E9467F41EB2}">
      <dsp:nvSpPr>
        <dsp:cNvPr id="0" name=""/>
        <dsp:cNvSpPr/>
      </dsp:nvSpPr>
      <dsp:spPr>
        <a:xfrm rot="5400000">
          <a:off x="-74220" y="1476136"/>
          <a:ext cx="494804" cy="346362"/>
        </a:xfrm>
        <a:prstGeom prst="chevron">
          <a:avLst/>
        </a:prstGeom>
        <a:gradFill rotWithShape="0">
          <a:gsLst>
            <a:gs pos="0">
              <a:schemeClr val="accent5">
                <a:hueOff val="1221385"/>
                <a:satOff val="4198"/>
                <a:lumOff val="-20147"/>
                <a:alphaOff val="0"/>
                <a:shade val="51000"/>
                <a:satMod val="130000"/>
              </a:schemeClr>
            </a:gs>
            <a:gs pos="80000">
              <a:schemeClr val="accent5">
                <a:hueOff val="1221385"/>
                <a:satOff val="4198"/>
                <a:lumOff val="-20147"/>
                <a:alphaOff val="0"/>
                <a:shade val="93000"/>
                <a:satMod val="130000"/>
              </a:schemeClr>
            </a:gs>
            <a:gs pos="100000">
              <a:schemeClr val="accent5">
                <a:hueOff val="1221385"/>
                <a:satOff val="4198"/>
                <a:lumOff val="-20147"/>
                <a:alphaOff val="0"/>
                <a:shade val="94000"/>
                <a:satMod val="135000"/>
              </a:schemeClr>
            </a:gs>
          </a:gsLst>
          <a:lin ang="16200000" scaled="0"/>
        </a:gradFill>
        <a:ln w="9525" cap="flat" cmpd="sng" algn="ctr">
          <a:solidFill>
            <a:schemeClr val="accent5">
              <a:hueOff val="1221385"/>
              <a:satOff val="4198"/>
              <a:lumOff val="-2014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GB" sz="1000" kern="1200" dirty="0"/>
        </a:p>
        <a:p>
          <a:pPr marL="0" lvl="0" indent="0" algn="ctr" defTabSz="444500">
            <a:lnSpc>
              <a:spcPct val="90000"/>
            </a:lnSpc>
            <a:spcBef>
              <a:spcPct val="0"/>
            </a:spcBef>
            <a:spcAft>
              <a:spcPct val="35000"/>
            </a:spcAft>
            <a:buNone/>
          </a:pPr>
          <a:r>
            <a:rPr lang="en-GB" sz="1000" kern="1200" dirty="0"/>
            <a:t>2014-		</a:t>
          </a:r>
        </a:p>
      </dsp:txBody>
      <dsp:txXfrm rot="-5400000">
        <a:off x="1" y="1575096"/>
        <a:ext cx="346362" cy="148442"/>
      </dsp:txXfrm>
    </dsp:sp>
    <dsp:sp modelId="{F60EC1F1-D7E5-48B6-BC50-584A10EF3639}">
      <dsp:nvSpPr>
        <dsp:cNvPr id="0" name=""/>
        <dsp:cNvSpPr/>
      </dsp:nvSpPr>
      <dsp:spPr>
        <a:xfrm rot="5400000">
          <a:off x="4152830" y="-2330303"/>
          <a:ext cx="321622" cy="7934557"/>
        </a:xfrm>
        <a:prstGeom prst="round2SameRect">
          <a:avLst/>
        </a:prstGeom>
        <a:solidFill>
          <a:schemeClr val="lt1">
            <a:alpha val="90000"/>
            <a:hueOff val="0"/>
            <a:satOff val="0"/>
            <a:lumOff val="0"/>
            <a:alphaOff val="0"/>
          </a:schemeClr>
        </a:solidFill>
        <a:ln w="9525" cap="flat" cmpd="sng" algn="ctr">
          <a:solidFill>
            <a:schemeClr val="accent5">
              <a:hueOff val="1221385"/>
              <a:satOff val="4198"/>
              <a:lumOff val="-2014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Horizon 2020 OA and Open Research Data (ORD) policies 	</a:t>
          </a:r>
        </a:p>
      </dsp:txBody>
      <dsp:txXfrm rot="-5400000">
        <a:off x="346363" y="1491864"/>
        <a:ext cx="7918857" cy="290222"/>
      </dsp:txXfrm>
    </dsp:sp>
    <dsp:sp modelId="{504BD2B2-0D30-4D1B-82AF-D5F97FFA671D}">
      <dsp:nvSpPr>
        <dsp:cNvPr id="0" name=""/>
        <dsp:cNvSpPr/>
      </dsp:nvSpPr>
      <dsp:spPr>
        <a:xfrm rot="5400000">
          <a:off x="-74220" y="1909650"/>
          <a:ext cx="494804" cy="346362"/>
        </a:xfrm>
        <a:prstGeom prst="chevron">
          <a:avLst/>
        </a:prstGeom>
        <a:gradFill rotWithShape="0">
          <a:gsLst>
            <a:gs pos="0">
              <a:schemeClr val="accent5">
                <a:hueOff val="1628513"/>
                <a:satOff val="5598"/>
                <a:lumOff val="-26863"/>
                <a:alphaOff val="0"/>
                <a:shade val="51000"/>
                <a:satMod val="130000"/>
              </a:schemeClr>
            </a:gs>
            <a:gs pos="80000">
              <a:schemeClr val="accent5">
                <a:hueOff val="1628513"/>
                <a:satOff val="5598"/>
                <a:lumOff val="-26863"/>
                <a:alphaOff val="0"/>
                <a:shade val="93000"/>
                <a:satMod val="130000"/>
              </a:schemeClr>
            </a:gs>
            <a:gs pos="100000">
              <a:schemeClr val="accent5">
                <a:hueOff val="1628513"/>
                <a:satOff val="5598"/>
                <a:lumOff val="-26863"/>
                <a:alphaOff val="0"/>
                <a:shade val="94000"/>
                <a:satMod val="135000"/>
              </a:schemeClr>
            </a:gs>
          </a:gsLst>
          <a:lin ang="16200000" scaled="0"/>
        </a:gradFill>
        <a:ln w="9525" cap="flat" cmpd="sng" algn="ctr">
          <a:solidFill>
            <a:schemeClr val="accent5">
              <a:hueOff val="1628513"/>
              <a:satOff val="5598"/>
              <a:lumOff val="-2686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2015</a:t>
          </a:r>
        </a:p>
      </dsp:txBody>
      <dsp:txXfrm rot="-5400000">
        <a:off x="1" y="2008610"/>
        <a:ext cx="346362" cy="148442"/>
      </dsp:txXfrm>
    </dsp:sp>
    <dsp:sp modelId="{816C534F-3DF9-48CE-B395-043E5F6CDEF7}">
      <dsp:nvSpPr>
        <dsp:cNvPr id="0" name=""/>
        <dsp:cNvSpPr/>
      </dsp:nvSpPr>
      <dsp:spPr>
        <a:xfrm rot="5400000">
          <a:off x="4152830" y="-1971037"/>
          <a:ext cx="321622" cy="7934557"/>
        </a:xfrm>
        <a:prstGeom prst="round2SameRect">
          <a:avLst/>
        </a:prstGeom>
        <a:solidFill>
          <a:schemeClr val="lt1">
            <a:alpha val="90000"/>
            <a:hueOff val="0"/>
            <a:satOff val="0"/>
            <a:lumOff val="0"/>
            <a:alphaOff val="0"/>
          </a:schemeClr>
        </a:solidFill>
        <a:ln w="9525" cap="flat" cmpd="sng" algn="ctr">
          <a:solidFill>
            <a:schemeClr val="accent5">
              <a:hueOff val="1628513"/>
              <a:satOff val="5598"/>
              <a:lumOff val="-268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Digital Single Market (DSM) strategy</a:t>
          </a:r>
        </a:p>
      </dsp:txBody>
      <dsp:txXfrm rot="-5400000">
        <a:off x="346363" y="1851130"/>
        <a:ext cx="7918857" cy="290222"/>
      </dsp:txXfrm>
    </dsp:sp>
    <dsp:sp modelId="{4A79C67D-A94E-4BCB-B661-C8CE019CFA18}">
      <dsp:nvSpPr>
        <dsp:cNvPr id="0" name=""/>
        <dsp:cNvSpPr/>
      </dsp:nvSpPr>
      <dsp:spPr>
        <a:xfrm rot="5400000">
          <a:off x="-74220" y="2342472"/>
          <a:ext cx="494804" cy="346362"/>
        </a:xfrm>
        <a:prstGeom prst="chevron">
          <a:avLst/>
        </a:prstGeom>
        <a:gradFill rotWithShape="0">
          <a:gsLst>
            <a:gs pos="0">
              <a:schemeClr val="accent5">
                <a:hueOff val="2035641"/>
                <a:satOff val="6997"/>
                <a:lumOff val="-33579"/>
                <a:alphaOff val="0"/>
                <a:shade val="51000"/>
                <a:satMod val="130000"/>
              </a:schemeClr>
            </a:gs>
            <a:gs pos="80000">
              <a:schemeClr val="accent5">
                <a:hueOff val="2035641"/>
                <a:satOff val="6997"/>
                <a:lumOff val="-33579"/>
                <a:alphaOff val="0"/>
                <a:shade val="93000"/>
                <a:satMod val="130000"/>
              </a:schemeClr>
            </a:gs>
            <a:gs pos="100000">
              <a:schemeClr val="accent5">
                <a:hueOff val="2035641"/>
                <a:satOff val="6997"/>
                <a:lumOff val="-33579"/>
                <a:alphaOff val="0"/>
                <a:shade val="94000"/>
                <a:satMod val="135000"/>
              </a:schemeClr>
            </a:gs>
          </a:gsLst>
          <a:lin ang="16200000" scaled="0"/>
        </a:gradFill>
        <a:ln w="9525" cap="flat" cmpd="sng" algn="ctr">
          <a:solidFill>
            <a:schemeClr val="accent5">
              <a:hueOff val="2035641"/>
              <a:satOff val="6997"/>
              <a:lumOff val="-3357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2016</a:t>
          </a:r>
        </a:p>
      </dsp:txBody>
      <dsp:txXfrm rot="-5400000">
        <a:off x="1" y="2441432"/>
        <a:ext cx="346362" cy="148442"/>
      </dsp:txXfrm>
    </dsp:sp>
    <dsp:sp modelId="{59CFA862-5240-4386-A7AC-DE3B51D19899}">
      <dsp:nvSpPr>
        <dsp:cNvPr id="0" name=""/>
        <dsp:cNvSpPr/>
      </dsp:nvSpPr>
      <dsp:spPr>
        <a:xfrm rot="5400000">
          <a:off x="4034120" y="-1491515"/>
          <a:ext cx="559041" cy="7934557"/>
        </a:xfrm>
        <a:prstGeom prst="round2SameRect">
          <a:avLst/>
        </a:prstGeom>
        <a:solidFill>
          <a:schemeClr val="lt1">
            <a:alpha val="90000"/>
            <a:hueOff val="0"/>
            <a:satOff val="0"/>
            <a:lumOff val="0"/>
            <a:alphaOff val="0"/>
          </a:schemeClr>
        </a:solidFill>
        <a:ln w="9525" cap="flat" cmpd="sng" algn="ctr">
          <a:solidFill>
            <a:schemeClr val="accent5">
              <a:hueOff val="2035641"/>
              <a:satOff val="6997"/>
              <a:lumOff val="-3357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European Cloud Initiative Communication (ECI)- The European Open Science Cloud	</a:t>
          </a:r>
        </a:p>
      </dsp:txBody>
      <dsp:txXfrm rot="-5400000">
        <a:off x="346362" y="2223533"/>
        <a:ext cx="7907267" cy="504461"/>
      </dsp:txXfrm>
    </dsp:sp>
    <dsp:sp modelId="{F4321F9B-9D79-408E-96CD-69BF50C879D7}">
      <dsp:nvSpPr>
        <dsp:cNvPr id="0" name=""/>
        <dsp:cNvSpPr/>
      </dsp:nvSpPr>
      <dsp:spPr>
        <a:xfrm rot="5400000">
          <a:off x="-74220" y="2918536"/>
          <a:ext cx="494804" cy="346362"/>
        </a:xfrm>
        <a:prstGeom prst="chevron">
          <a:avLst/>
        </a:prstGeom>
        <a:gradFill rotWithShape="0">
          <a:gsLst>
            <a:gs pos="0">
              <a:schemeClr val="accent5">
                <a:hueOff val="2442770"/>
                <a:satOff val="8397"/>
                <a:lumOff val="-40295"/>
                <a:alphaOff val="0"/>
                <a:shade val="51000"/>
                <a:satMod val="130000"/>
              </a:schemeClr>
            </a:gs>
            <a:gs pos="80000">
              <a:schemeClr val="accent5">
                <a:hueOff val="2442770"/>
                <a:satOff val="8397"/>
                <a:lumOff val="-40295"/>
                <a:alphaOff val="0"/>
                <a:shade val="93000"/>
                <a:satMod val="130000"/>
              </a:schemeClr>
            </a:gs>
            <a:gs pos="100000">
              <a:schemeClr val="accent5">
                <a:hueOff val="2442770"/>
                <a:satOff val="8397"/>
                <a:lumOff val="-40295"/>
                <a:alphaOff val="0"/>
                <a:shade val="94000"/>
                <a:satMod val="135000"/>
              </a:schemeClr>
            </a:gs>
          </a:gsLst>
          <a:lin ang="16200000" scaled="0"/>
        </a:gradFill>
        <a:ln w="9525" cap="flat" cmpd="sng" algn="ctr">
          <a:solidFill>
            <a:schemeClr val="accent5">
              <a:hueOff val="2442770"/>
              <a:satOff val="8397"/>
              <a:lumOff val="-4029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2018</a:t>
          </a:r>
        </a:p>
      </dsp:txBody>
      <dsp:txXfrm rot="-5400000">
        <a:off x="1" y="3017496"/>
        <a:ext cx="346362" cy="148442"/>
      </dsp:txXfrm>
    </dsp:sp>
    <dsp:sp modelId="{1D9ACB94-0EFF-41D2-9057-D9751C2853FA}">
      <dsp:nvSpPr>
        <dsp:cNvPr id="0" name=""/>
        <dsp:cNvSpPr/>
      </dsp:nvSpPr>
      <dsp:spPr>
        <a:xfrm rot="5400000">
          <a:off x="4051224" y="-884842"/>
          <a:ext cx="524833" cy="7934557"/>
        </a:xfrm>
        <a:prstGeom prst="round2SameRect">
          <a:avLst/>
        </a:prstGeom>
        <a:solidFill>
          <a:schemeClr val="lt1">
            <a:alpha val="90000"/>
            <a:hueOff val="0"/>
            <a:satOff val="0"/>
            <a:lumOff val="0"/>
            <a:alphaOff val="0"/>
          </a:schemeClr>
        </a:solidFill>
        <a:ln w="9525" cap="flat" cmpd="sng" algn="ctr">
          <a:solidFill>
            <a:schemeClr val="accent5">
              <a:hueOff val="2442770"/>
              <a:satOff val="8397"/>
              <a:lumOff val="-40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Revision of the 2012 Recommendation in conjunction with recast of PSI Directive </a:t>
          </a:r>
        </a:p>
      </dsp:txBody>
      <dsp:txXfrm rot="-5400000">
        <a:off x="346362" y="2845640"/>
        <a:ext cx="7908937" cy="473593"/>
      </dsp:txXfrm>
    </dsp:sp>
    <dsp:sp modelId="{793AE990-7DF8-4BC4-8E12-2BBFD2F30035}">
      <dsp:nvSpPr>
        <dsp:cNvPr id="0" name=""/>
        <dsp:cNvSpPr/>
      </dsp:nvSpPr>
      <dsp:spPr>
        <a:xfrm rot="5400000">
          <a:off x="-74220" y="3428784"/>
          <a:ext cx="494804" cy="346362"/>
        </a:xfrm>
        <a:prstGeom prst="chevron">
          <a:avLst/>
        </a:prstGeom>
        <a:gradFill rotWithShape="0">
          <a:gsLst>
            <a:gs pos="0">
              <a:schemeClr val="accent5">
                <a:hueOff val="2849898"/>
                <a:satOff val="9796"/>
                <a:lumOff val="-47010"/>
                <a:alphaOff val="0"/>
                <a:shade val="51000"/>
                <a:satMod val="130000"/>
              </a:schemeClr>
            </a:gs>
            <a:gs pos="80000">
              <a:schemeClr val="accent5">
                <a:hueOff val="2849898"/>
                <a:satOff val="9796"/>
                <a:lumOff val="-47010"/>
                <a:alphaOff val="0"/>
                <a:shade val="93000"/>
                <a:satMod val="130000"/>
              </a:schemeClr>
            </a:gs>
            <a:gs pos="100000">
              <a:schemeClr val="accent5">
                <a:hueOff val="2849898"/>
                <a:satOff val="9796"/>
                <a:lumOff val="-47010"/>
                <a:alphaOff val="0"/>
                <a:shade val="94000"/>
                <a:satMod val="135000"/>
              </a:schemeClr>
            </a:gs>
          </a:gsLst>
          <a:lin ang="16200000" scaled="0"/>
        </a:gradFill>
        <a:ln w="9525" cap="flat" cmpd="sng" algn="ctr">
          <a:solidFill>
            <a:schemeClr val="accent5">
              <a:hueOff val="2849898"/>
              <a:satOff val="9796"/>
              <a:lumOff val="-4701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2018</a:t>
          </a:r>
        </a:p>
      </dsp:txBody>
      <dsp:txXfrm rot="-5400000">
        <a:off x="1" y="3527744"/>
        <a:ext cx="346362" cy="148442"/>
      </dsp:txXfrm>
    </dsp:sp>
    <dsp:sp modelId="{9008D4EF-4B0C-45EC-BF80-5EF9478D635F}">
      <dsp:nvSpPr>
        <dsp:cNvPr id="0" name=""/>
        <dsp:cNvSpPr/>
      </dsp:nvSpPr>
      <dsp:spPr>
        <a:xfrm rot="5400000">
          <a:off x="4152830" y="-386086"/>
          <a:ext cx="321622" cy="7934557"/>
        </a:xfrm>
        <a:prstGeom prst="round2SameRect">
          <a:avLst/>
        </a:prstGeom>
        <a:solidFill>
          <a:schemeClr val="lt1">
            <a:alpha val="90000"/>
            <a:hueOff val="0"/>
            <a:satOff val="0"/>
            <a:lumOff val="0"/>
            <a:alphaOff val="0"/>
          </a:schemeClr>
        </a:solidFill>
        <a:ln w="9525" cap="flat" cmpd="sng" algn="ctr">
          <a:solidFill>
            <a:schemeClr val="accent5">
              <a:hueOff val="2849898"/>
              <a:satOff val="9796"/>
              <a:lumOff val="-4701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Launch of the first phase of the EOSC </a:t>
          </a:r>
        </a:p>
      </dsp:txBody>
      <dsp:txXfrm rot="-5400000">
        <a:off x="346363" y="3436081"/>
        <a:ext cx="7918857" cy="290222"/>
      </dsp:txXfrm>
    </dsp:sp>
    <dsp:sp modelId="{C64967DC-CF0D-478C-A45E-CA75AAB0F4B8}">
      <dsp:nvSpPr>
        <dsp:cNvPr id="0" name=""/>
        <dsp:cNvSpPr/>
      </dsp:nvSpPr>
      <dsp:spPr>
        <a:xfrm rot="5400000">
          <a:off x="-74220" y="3861724"/>
          <a:ext cx="494804" cy="346362"/>
        </a:xfrm>
        <a:prstGeom prst="chevron">
          <a:avLst/>
        </a:prstGeom>
        <a:gradFill rotWithShape="0">
          <a:gsLst>
            <a:gs pos="0">
              <a:schemeClr val="accent5">
                <a:hueOff val="3257026"/>
                <a:satOff val="11196"/>
                <a:lumOff val="-53726"/>
                <a:alphaOff val="0"/>
                <a:shade val="51000"/>
                <a:satMod val="130000"/>
              </a:schemeClr>
            </a:gs>
            <a:gs pos="80000">
              <a:schemeClr val="accent5">
                <a:hueOff val="3257026"/>
                <a:satOff val="11196"/>
                <a:lumOff val="-53726"/>
                <a:alphaOff val="0"/>
                <a:shade val="93000"/>
                <a:satMod val="130000"/>
              </a:schemeClr>
            </a:gs>
            <a:gs pos="100000">
              <a:schemeClr val="accent5">
                <a:hueOff val="3257026"/>
                <a:satOff val="11196"/>
                <a:lumOff val="-53726"/>
                <a:alphaOff val="0"/>
                <a:shade val="94000"/>
                <a:satMod val="135000"/>
              </a:schemeClr>
            </a:gs>
          </a:gsLst>
          <a:lin ang="16200000" scaled="0"/>
        </a:gradFill>
        <a:ln w="9525" cap="flat" cmpd="sng" algn="ctr">
          <a:solidFill>
            <a:schemeClr val="accent5">
              <a:hueOff val="3257026"/>
              <a:satOff val="11196"/>
              <a:lumOff val="-5372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2018-</a:t>
          </a:r>
        </a:p>
      </dsp:txBody>
      <dsp:txXfrm rot="-5400000">
        <a:off x="1" y="3960684"/>
        <a:ext cx="346362" cy="148442"/>
      </dsp:txXfrm>
    </dsp:sp>
    <dsp:sp modelId="{A707696B-0DA3-49F6-A6D4-EED6E6D3F26B}">
      <dsp:nvSpPr>
        <dsp:cNvPr id="0" name=""/>
        <dsp:cNvSpPr/>
      </dsp:nvSpPr>
      <dsp:spPr>
        <a:xfrm rot="5400000">
          <a:off x="4152830" y="-18963"/>
          <a:ext cx="321622" cy="7934557"/>
        </a:xfrm>
        <a:prstGeom prst="round2SameRect">
          <a:avLst/>
        </a:prstGeom>
        <a:solidFill>
          <a:schemeClr val="lt1">
            <a:alpha val="90000"/>
            <a:hueOff val="0"/>
            <a:satOff val="0"/>
            <a:lumOff val="0"/>
            <a:alphaOff val="0"/>
          </a:schemeClr>
        </a:solidFill>
        <a:ln w="9525" cap="flat" cmpd="sng" algn="ctr">
          <a:solidFill>
            <a:schemeClr val="accent5">
              <a:hueOff val="3257026"/>
              <a:satOff val="11196"/>
              <a:lumOff val="-537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Preparing Open Science for Horizon Europe</a:t>
          </a:r>
        </a:p>
      </dsp:txBody>
      <dsp:txXfrm rot="-5400000">
        <a:off x="346363" y="3803204"/>
        <a:ext cx="7918857" cy="290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D68B4-403F-48A1-B4D8-98727D0D8967}">
      <dsp:nvSpPr>
        <dsp:cNvPr id="0" name=""/>
        <dsp:cNvSpPr/>
      </dsp:nvSpPr>
      <dsp:spPr>
        <a:xfrm rot="5400000">
          <a:off x="380454" y="1396465"/>
          <a:ext cx="1145422" cy="190595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C3141-D612-4D29-9C64-8E11F18AD33F}">
      <dsp:nvSpPr>
        <dsp:cNvPr id="0" name=""/>
        <dsp:cNvSpPr/>
      </dsp:nvSpPr>
      <dsp:spPr>
        <a:xfrm>
          <a:off x="189254" y="1965935"/>
          <a:ext cx="1720708" cy="1508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BE" sz="1400" b="1" kern="1200" dirty="0">
              <a:solidFill>
                <a:srgbClr val="0F5494"/>
              </a:solidFill>
            </a:rPr>
            <a:t>FP7</a:t>
          </a:r>
        </a:p>
        <a:p>
          <a:pPr marL="0" lvl="0" indent="0" algn="l" defTabSz="622300">
            <a:lnSpc>
              <a:spcPct val="90000"/>
            </a:lnSpc>
            <a:spcBef>
              <a:spcPct val="0"/>
            </a:spcBef>
            <a:spcAft>
              <a:spcPct val="35000"/>
            </a:spcAft>
            <a:buNone/>
          </a:pPr>
          <a:r>
            <a:rPr lang="fr-BE" sz="1400" kern="1200" dirty="0">
              <a:solidFill>
                <a:srgbClr val="0F5494"/>
              </a:solidFill>
            </a:rPr>
            <a:t>OA </a:t>
          </a:r>
          <a:r>
            <a:rPr lang="fr-BE" sz="1400" b="1" kern="1200" dirty="0">
              <a:solidFill>
                <a:srgbClr val="00B0F0"/>
              </a:solidFill>
            </a:rPr>
            <a:t>Pilot</a:t>
          </a:r>
        </a:p>
        <a:p>
          <a:pPr marL="0" lvl="0" indent="0" algn="l" defTabSz="622300">
            <a:lnSpc>
              <a:spcPct val="90000"/>
            </a:lnSpc>
            <a:spcBef>
              <a:spcPct val="0"/>
            </a:spcBef>
            <a:spcAft>
              <a:spcPct val="35000"/>
            </a:spcAft>
            <a:buNone/>
          </a:pPr>
          <a:r>
            <a:rPr lang="fr-BE" sz="1400" b="0" kern="1200" dirty="0">
              <a:solidFill>
                <a:schemeClr val="accent6"/>
              </a:solidFill>
            </a:rPr>
            <a:t>Deposit and open access</a:t>
          </a:r>
          <a:endParaRPr lang="en-GB" sz="1400" b="0" kern="1200" dirty="0">
            <a:solidFill>
              <a:schemeClr val="accent6"/>
            </a:solidFill>
          </a:endParaRPr>
        </a:p>
      </dsp:txBody>
      <dsp:txXfrm>
        <a:off x="189254" y="1965935"/>
        <a:ext cx="1720708" cy="1508301"/>
      </dsp:txXfrm>
    </dsp:sp>
    <dsp:sp modelId="{89D2BFD1-F5E2-448E-873D-BD4112695BC1}">
      <dsp:nvSpPr>
        <dsp:cNvPr id="0" name=""/>
        <dsp:cNvSpPr/>
      </dsp:nvSpPr>
      <dsp:spPr>
        <a:xfrm>
          <a:off x="1585301" y="1256146"/>
          <a:ext cx="324661" cy="32466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9A2BD2-FDDE-45A9-9BB8-992F6CC2D038}">
      <dsp:nvSpPr>
        <dsp:cNvPr id="0" name=""/>
        <dsp:cNvSpPr/>
      </dsp:nvSpPr>
      <dsp:spPr>
        <a:xfrm rot="5400000">
          <a:off x="2486937" y="875213"/>
          <a:ext cx="1145422" cy="190595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E04CB7-442A-437E-BCD0-E51137A49033}">
      <dsp:nvSpPr>
        <dsp:cNvPr id="0" name=""/>
        <dsp:cNvSpPr/>
      </dsp:nvSpPr>
      <dsp:spPr>
        <a:xfrm>
          <a:off x="2295738" y="1444684"/>
          <a:ext cx="1720708" cy="1508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BE" sz="1400" b="1" kern="1200" dirty="0">
              <a:solidFill>
                <a:srgbClr val="0F5494"/>
              </a:solidFill>
            </a:rPr>
            <a:t>H2020</a:t>
          </a:r>
        </a:p>
        <a:p>
          <a:pPr marL="0" lvl="0" indent="0" algn="l" defTabSz="622300">
            <a:lnSpc>
              <a:spcPct val="90000"/>
            </a:lnSpc>
            <a:spcBef>
              <a:spcPct val="0"/>
            </a:spcBef>
            <a:spcAft>
              <a:spcPct val="35000"/>
            </a:spcAft>
            <a:buNone/>
          </a:pPr>
          <a:r>
            <a:rPr lang="fr-BE" sz="1400" kern="1200" dirty="0">
              <a:solidFill>
                <a:srgbClr val="0F5494"/>
              </a:solidFill>
            </a:rPr>
            <a:t>OA </a:t>
          </a:r>
          <a:r>
            <a:rPr lang="fr-BE" sz="1400" b="1" kern="1200" dirty="0">
              <a:solidFill>
                <a:srgbClr val="00B0F0"/>
              </a:solidFill>
            </a:rPr>
            <a:t>Mandatory</a:t>
          </a:r>
          <a:endParaRPr lang="fr-BE" sz="1400" b="1" kern="1200" dirty="0">
            <a:solidFill>
              <a:srgbClr val="BDDEFF"/>
            </a:solidFill>
          </a:endParaRPr>
        </a:p>
        <a:p>
          <a:pPr marL="0" lvl="0" indent="0" algn="l" defTabSz="622300">
            <a:lnSpc>
              <a:spcPct val="90000"/>
            </a:lnSpc>
            <a:spcBef>
              <a:spcPct val="0"/>
            </a:spcBef>
            <a:spcAft>
              <a:spcPct val="35000"/>
            </a:spcAft>
            <a:buNone/>
          </a:pPr>
          <a:r>
            <a:rPr lang="fr-BE" sz="1400" kern="1200" dirty="0">
              <a:solidFill>
                <a:srgbClr val="0F5494"/>
              </a:solidFill>
            </a:rPr>
            <a:t>Deposit and open access</a:t>
          </a:r>
        </a:p>
        <a:p>
          <a:pPr marL="0" lvl="0" indent="0" algn="l" defTabSz="622300">
            <a:lnSpc>
              <a:spcPct val="90000"/>
            </a:lnSpc>
            <a:spcBef>
              <a:spcPct val="0"/>
            </a:spcBef>
            <a:spcAft>
              <a:spcPct val="35000"/>
            </a:spcAft>
            <a:buNone/>
          </a:pPr>
          <a:endParaRPr lang="fr-BE" sz="1400" b="1" kern="1200" dirty="0">
            <a:solidFill>
              <a:srgbClr val="FFC000"/>
            </a:solidFill>
          </a:endParaRPr>
        </a:p>
        <a:p>
          <a:pPr marL="0" lvl="0" indent="0" algn="l" defTabSz="622300">
            <a:lnSpc>
              <a:spcPct val="90000"/>
            </a:lnSpc>
            <a:spcBef>
              <a:spcPct val="0"/>
            </a:spcBef>
            <a:spcAft>
              <a:spcPct val="35000"/>
            </a:spcAft>
            <a:buNone/>
          </a:pPr>
          <a:r>
            <a:rPr lang="fr-BE" sz="1400" kern="1200" dirty="0">
              <a:solidFill>
                <a:srgbClr val="0F5494"/>
              </a:solidFill>
            </a:rPr>
            <a:t>&amp; ORD/DMP </a:t>
          </a:r>
          <a:r>
            <a:rPr lang="fr-BE" sz="1400" b="1" kern="1200" dirty="0">
              <a:solidFill>
                <a:srgbClr val="00B0F0"/>
              </a:solidFill>
            </a:rPr>
            <a:t>Pilot</a:t>
          </a:r>
          <a:endParaRPr lang="en-GB" sz="1400" b="1" kern="1200" dirty="0">
            <a:solidFill>
              <a:srgbClr val="00B0F0"/>
            </a:solidFill>
          </a:endParaRPr>
        </a:p>
      </dsp:txBody>
      <dsp:txXfrm>
        <a:off x="2295738" y="1444684"/>
        <a:ext cx="1720708" cy="1508301"/>
      </dsp:txXfrm>
    </dsp:sp>
    <dsp:sp modelId="{5BD1A5A7-DF3D-4E91-8DA0-05F43D168E80}">
      <dsp:nvSpPr>
        <dsp:cNvPr id="0" name=""/>
        <dsp:cNvSpPr/>
      </dsp:nvSpPr>
      <dsp:spPr>
        <a:xfrm>
          <a:off x="3691784" y="734895"/>
          <a:ext cx="324661" cy="32466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3B1718-8BCA-402D-8E35-77EBBA1D4AFE}">
      <dsp:nvSpPr>
        <dsp:cNvPr id="0" name=""/>
        <dsp:cNvSpPr/>
      </dsp:nvSpPr>
      <dsp:spPr>
        <a:xfrm rot="5400000">
          <a:off x="4607772" y="396583"/>
          <a:ext cx="1145422" cy="190595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5BB5C-8F27-45F9-954D-D44A942FEC49}">
      <dsp:nvSpPr>
        <dsp:cNvPr id="0" name=""/>
        <dsp:cNvSpPr/>
      </dsp:nvSpPr>
      <dsp:spPr>
        <a:xfrm>
          <a:off x="4409801" y="1009632"/>
          <a:ext cx="1710883" cy="1508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BE" sz="1400" b="1" kern="1200" dirty="0">
              <a:solidFill>
                <a:srgbClr val="0F5494"/>
              </a:solidFill>
            </a:rPr>
            <a:t>H2020</a:t>
          </a:r>
        </a:p>
        <a:p>
          <a:pPr marL="0" lvl="0" indent="0" algn="l" defTabSz="622300">
            <a:lnSpc>
              <a:spcPct val="90000"/>
            </a:lnSpc>
            <a:spcBef>
              <a:spcPct val="0"/>
            </a:spcBef>
            <a:spcAft>
              <a:spcPct val="35000"/>
            </a:spcAft>
            <a:buNone/>
          </a:pPr>
          <a:r>
            <a:rPr lang="fr-BE" sz="1400" kern="1200" dirty="0">
              <a:solidFill>
                <a:srgbClr val="0F5494"/>
              </a:solidFill>
            </a:rPr>
            <a:t>OA </a:t>
          </a:r>
          <a:r>
            <a:rPr lang="fr-BE" sz="1400" b="1" kern="1200" dirty="0">
              <a:solidFill>
                <a:srgbClr val="00B0F0"/>
              </a:solidFill>
            </a:rPr>
            <a:t>Mandatory</a:t>
          </a:r>
          <a:endParaRPr lang="fr-BE" sz="1400" b="1" kern="1200" dirty="0">
            <a:solidFill>
              <a:srgbClr val="BDDEFF"/>
            </a:solidFill>
          </a:endParaRPr>
        </a:p>
        <a:p>
          <a:pPr marL="0" lvl="0" indent="0" algn="l" defTabSz="622300">
            <a:lnSpc>
              <a:spcPct val="90000"/>
            </a:lnSpc>
            <a:spcBef>
              <a:spcPct val="0"/>
            </a:spcBef>
            <a:spcAft>
              <a:spcPct val="35000"/>
            </a:spcAft>
            <a:buNone/>
          </a:pPr>
          <a:r>
            <a:rPr lang="fr-BE" sz="1400" kern="1200" dirty="0">
              <a:solidFill>
                <a:srgbClr val="0F5494"/>
              </a:solidFill>
            </a:rPr>
            <a:t>Deposit and open access</a:t>
          </a:r>
        </a:p>
        <a:p>
          <a:pPr marL="0" lvl="0" indent="0" algn="l" defTabSz="622300">
            <a:lnSpc>
              <a:spcPct val="90000"/>
            </a:lnSpc>
            <a:spcBef>
              <a:spcPct val="0"/>
            </a:spcBef>
            <a:spcAft>
              <a:spcPct val="35000"/>
            </a:spcAft>
            <a:buNone/>
          </a:pPr>
          <a:endParaRPr lang="fr-BE" sz="1400" b="1" kern="1200" dirty="0">
            <a:solidFill>
              <a:srgbClr val="FFC000"/>
            </a:solidFill>
          </a:endParaRPr>
        </a:p>
        <a:p>
          <a:pPr marL="0" lvl="0" indent="0" algn="l" defTabSz="622300">
            <a:lnSpc>
              <a:spcPct val="90000"/>
            </a:lnSpc>
            <a:spcBef>
              <a:spcPct val="0"/>
            </a:spcBef>
            <a:spcAft>
              <a:spcPts val="0"/>
            </a:spcAft>
            <a:buNone/>
          </a:pPr>
          <a:r>
            <a:rPr lang="fr-BE" sz="1400" kern="1200" dirty="0">
              <a:solidFill>
                <a:srgbClr val="0F5494"/>
              </a:solidFill>
            </a:rPr>
            <a:t>&amp; ORD/DMP </a:t>
          </a:r>
          <a:r>
            <a:rPr lang="fr-BE" sz="1400" b="1" kern="1200" dirty="0">
              <a:solidFill>
                <a:schemeClr val="accent6">
                  <a:lumMod val="60000"/>
                  <a:lumOff val="40000"/>
                </a:schemeClr>
              </a:solidFill>
            </a:rPr>
            <a:t>by </a:t>
          </a:r>
          <a:r>
            <a:rPr lang="fr-BE" sz="1400" b="1" kern="1200">
              <a:solidFill>
                <a:schemeClr val="accent6">
                  <a:lumMod val="60000"/>
                  <a:lumOff val="40000"/>
                </a:schemeClr>
              </a:solidFill>
            </a:rPr>
            <a:t>default </a:t>
          </a:r>
        </a:p>
        <a:p>
          <a:pPr marL="0" lvl="0" indent="0" algn="l" defTabSz="622300">
            <a:lnSpc>
              <a:spcPct val="90000"/>
            </a:lnSpc>
            <a:spcBef>
              <a:spcPct val="0"/>
            </a:spcBef>
            <a:spcAft>
              <a:spcPts val="0"/>
            </a:spcAft>
            <a:buNone/>
          </a:pPr>
          <a:r>
            <a:rPr lang="fr-BE" sz="1400" b="1" kern="1200">
              <a:solidFill>
                <a:schemeClr val="accent6">
                  <a:lumMod val="60000"/>
                  <a:lumOff val="40000"/>
                </a:schemeClr>
              </a:solidFill>
            </a:rPr>
            <a:t>(</a:t>
          </a:r>
          <a:r>
            <a:rPr lang="fr-BE" sz="1400" b="1" kern="1200" dirty="0" err="1">
              <a:solidFill>
                <a:schemeClr val="accent6">
                  <a:lumMod val="60000"/>
                  <a:lumOff val="40000"/>
                </a:schemeClr>
              </a:solidFill>
            </a:rPr>
            <a:t>opt</a:t>
          </a:r>
          <a:r>
            <a:rPr lang="fr-BE" sz="1400" b="1" kern="1200" dirty="0">
              <a:solidFill>
                <a:schemeClr val="accent6">
                  <a:lumMod val="60000"/>
                  <a:lumOff val="40000"/>
                </a:schemeClr>
              </a:solidFill>
            </a:rPr>
            <a:t>-out)</a:t>
          </a:r>
          <a:endParaRPr lang="en-GB" sz="1400" b="1" kern="1200" dirty="0">
            <a:solidFill>
              <a:schemeClr val="accent6">
                <a:lumMod val="60000"/>
                <a:lumOff val="40000"/>
              </a:schemeClr>
            </a:solidFill>
          </a:endParaRPr>
        </a:p>
      </dsp:txBody>
      <dsp:txXfrm>
        <a:off x="4409801" y="1009632"/>
        <a:ext cx="1710883" cy="1508301"/>
      </dsp:txXfrm>
    </dsp:sp>
    <dsp:sp modelId="{DC2C18E0-A8B7-431B-9F90-885E4B4A426B}">
      <dsp:nvSpPr>
        <dsp:cNvPr id="0" name=""/>
        <dsp:cNvSpPr/>
      </dsp:nvSpPr>
      <dsp:spPr>
        <a:xfrm>
          <a:off x="5798267" y="213643"/>
          <a:ext cx="324661" cy="32466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95283-61C8-4927-864F-77B9DAB72824}">
      <dsp:nvSpPr>
        <dsp:cNvPr id="0" name=""/>
        <dsp:cNvSpPr/>
      </dsp:nvSpPr>
      <dsp:spPr>
        <a:xfrm rot="5400000">
          <a:off x="6699903" y="-167288"/>
          <a:ext cx="1145422" cy="190595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82E22-B053-4E92-876B-DF794DB4385B}">
      <dsp:nvSpPr>
        <dsp:cNvPr id="0" name=""/>
        <dsp:cNvSpPr/>
      </dsp:nvSpPr>
      <dsp:spPr>
        <a:xfrm>
          <a:off x="6508704" y="402181"/>
          <a:ext cx="1720708" cy="1508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GB" sz="6500" kern="1200" dirty="0"/>
        </a:p>
      </dsp:txBody>
      <dsp:txXfrm>
        <a:off x="6508704" y="402181"/>
        <a:ext cx="1720708" cy="1508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C85A-CA6C-4374-B9F1-CEFF344A4723}">
      <dsp:nvSpPr>
        <dsp:cNvPr id="0" name=""/>
        <dsp:cNvSpPr/>
      </dsp:nvSpPr>
      <dsp:spPr>
        <a:xfrm>
          <a:off x="1244537" y="0"/>
          <a:ext cx="2011246" cy="201145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46814-77B0-45C0-AE14-3FCF9B7F1226}">
      <dsp:nvSpPr>
        <dsp:cNvPr id="0" name=""/>
        <dsp:cNvSpPr/>
      </dsp:nvSpPr>
      <dsp:spPr>
        <a:xfrm>
          <a:off x="1472549" y="603294"/>
          <a:ext cx="1554633" cy="56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t>European</a:t>
          </a:r>
          <a:br>
            <a:rPr lang="en-GB" sz="1400" b="1" kern="1200" dirty="0"/>
          </a:br>
          <a:r>
            <a:rPr lang="en-GB" sz="1400" b="1" kern="1200" dirty="0"/>
            <a:t> Cloud initiative</a:t>
          </a:r>
          <a:endParaRPr lang="en-US" sz="1400" b="1" kern="1200" dirty="0"/>
        </a:p>
      </dsp:txBody>
      <dsp:txXfrm>
        <a:off x="1472549" y="603294"/>
        <a:ext cx="1554633" cy="561136"/>
      </dsp:txXfrm>
    </dsp:sp>
    <dsp:sp modelId="{6E168F0D-F0A6-45FD-B51A-679506CBDC48}">
      <dsp:nvSpPr>
        <dsp:cNvPr id="0" name=""/>
        <dsp:cNvSpPr/>
      </dsp:nvSpPr>
      <dsp:spPr>
        <a:xfrm>
          <a:off x="685795" y="1155877"/>
          <a:ext cx="2011246" cy="201145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46C7D-0847-4DED-9B4E-C082D7633434}">
      <dsp:nvSpPr>
        <dsp:cNvPr id="0" name=""/>
        <dsp:cNvSpPr/>
      </dsp:nvSpPr>
      <dsp:spPr>
        <a:xfrm>
          <a:off x="1036335" y="1886102"/>
          <a:ext cx="1305047" cy="56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t>H2020 – WP 2018-20</a:t>
          </a:r>
          <a:endParaRPr lang="en-US" sz="1400" b="1" kern="1200" dirty="0"/>
        </a:p>
      </dsp:txBody>
      <dsp:txXfrm>
        <a:off x="1036335" y="1886102"/>
        <a:ext cx="1305047" cy="561136"/>
      </dsp:txXfrm>
    </dsp:sp>
    <dsp:sp modelId="{02B4594C-389E-4F92-B418-4100F9B5F159}">
      <dsp:nvSpPr>
        <dsp:cNvPr id="0" name=""/>
        <dsp:cNvSpPr/>
      </dsp:nvSpPr>
      <dsp:spPr>
        <a:xfrm>
          <a:off x="1244537" y="2316022"/>
          <a:ext cx="2011246" cy="2011451"/>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F33DE9-4B8A-42D9-9505-1046766165B8}">
      <dsp:nvSpPr>
        <dsp:cNvPr id="0" name=""/>
        <dsp:cNvSpPr/>
      </dsp:nvSpPr>
      <dsp:spPr>
        <a:xfrm>
          <a:off x="1198377" y="3044113"/>
          <a:ext cx="1715550" cy="56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t>Implementation Roadmap</a:t>
          </a:r>
          <a:endParaRPr lang="en-US" sz="1400" b="1" kern="1200" dirty="0"/>
        </a:p>
      </dsp:txBody>
      <dsp:txXfrm>
        <a:off x="1198377" y="3044113"/>
        <a:ext cx="1715550" cy="561136"/>
      </dsp:txXfrm>
    </dsp:sp>
    <dsp:sp modelId="{E0ACCBF6-8748-4A67-A574-8CD460C310BE}">
      <dsp:nvSpPr>
        <dsp:cNvPr id="0" name=""/>
        <dsp:cNvSpPr/>
      </dsp:nvSpPr>
      <dsp:spPr>
        <a:xfrm>
          <a:off x="829226" y="3605250"/>
          <a:ext cx="1727914" cy="1728749"/>
        </a:xfrm>
        <a:prstGeom prst="blockArc">
          <a:avLst>
            <a:gd name="adj1" fmla="val 0"/>
            <a:gd name="adj2" fmla="val 189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14559-9178-4072-B414-10AEACA71930}">
      <dsp:nvSpPr>
        <dsp:cNvPr id="0" name=""/>
        <dsp:cNvSpPr/>
      </dsp:nvSpPr>
      <dsp:spPr>
        <a:xfrm>
          <a:off x="1060910" y="4123754"/>
          <a:ext cx="1255897" cy="71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Council conclusions</a:t>
          </a:r>
        </a:p>
      </dsp:txBody>
      <dsp:txXfrm>
        <a:off x="1060910" y="4123754"/>
        <a:ext cx="1255897" cy="7178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t" anchorCtr="0" compatLnSpc="1">
            <a:prstTxWarp prst="textNoShape">
              <a:avLst/>
            </a:prstTxWarp>
          </a:bodyPr>
          <a:lstStyle>
            <a:lvl1pPr>
              <a:defRPr>
                <a:solidFill>
                  <a:schemeClr val="tx1"/>
                </a:solidFill>
                <a:latin typeface="Arial" charset="0"/>
              </a:defRPr>
            </a:lvl1pPr>
          </a:lstStyle>
          <a:p>
            <a:endParaRPr lang="en-GB"/>
          </a:p>
        </p:txBody>
      </p:sp>
      <p:sp>
        <p:nvSpPr>
          <p:cNvPr id="37891" name="Rectangle 3"/>
          <p:cNvSpPr>
            <a:spLocks noGrp="1" noChangeArrowheads="1"/>
          </p:cNvSpPr>
          <p:nvPr>
            <p:ph type="dt" sz="quarter" idx="1"/>
          </p:nvPr>
        </p:nvSpPr>
        <p:spPr bwMode="auto">
          <a:xfrm>
            <a:off x="4020506"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t" anchorCtr="0" compatLnSpc="1">
            <a:prstTxWarp prst="textNoShape">
              <a:avLst/>
            </a:prstTxWarp>
          </a:bodyPr>
          <a:lstStyle>
            <a:lvl1pPr algn="r">
              <a:defRPr>
                <a:solidFill>
                  <a:schemeClr val="tx1"/>
                </a:solidFill>
                <a:latin typeface="Arial" charset="0"/>
              </a:defRPr>
            </a:lvl1pPr>
          </a:lstStyle>
          <a:p>
            <a:endParaRPr lang="en-GB"/>
          </a:p>
        </p:txBody>
      </p:sp>
      <p:sp>
        <p:nvSpPr>
          <p:cNvPr id="37892" name="Rectangle 4"/>
          <p:cNvSpPr>
            <a:spLocks noGrp="1" noChangeArrowheads="1"/>
          </p:cNvSpPr>
          <p:nvPr>
            <p:ph type="ftr" sz="quarter" idx="2"/>
          </p:nvPr>
        </p:nvSpPr>
        <p:spPr bwMode="auto">
          <a:xfrm>
            <a:off x="1" y="9720674"/>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b" anchorCtr="0" compatLnSpc="1">
            <a:prstTxWarp prst="textNoShape">
              <a:avLst/>
            </a:prstTxWarp>
          </a:bodyPr>
          <a:lstStyle>
            <a:lvl1pPr>
              <a:defRPr>
                <a:solidFill>
                  <a:schemeClr val="tx1"/>
                </a:solidFill>
                <a:latin typeface="Arial" charset="0"/>
              </a:defRPr>
            </a:lvl1pPr>
          </a:lstStyle>
          <a:p>
            <a:endParaRPr lang="en-GB"/>
          </a:p>
        </p:txBody>
      </p:sp>
      <p:sp>
        <p:nvSpPr>
          <p:cNvPr id="37893" name="Rectangle 5"/>
          <p:cNvSpPr>
            <a:spLocks noGrp="1" noChangeArrowheads="1"/>
          </p:cNvSpPr>
          <p:nvPr>
            <p:ph type="sldNum" sz="quarter" idx="3"/>
          </p:nvPr>
        </p:nvSpPr>
        <p:spPr bwMode="auto">
          <a:xfrm>
            <a:off x="4020506" y="9720674"/>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b" anchorCtr="0" compatLnSpc="1">
            <a:prstTxWarp prst="textNoShape">
              <a:avLst/>
            </a:prstTxWarp>
          </a:bodyPr>
          <a:lstStyle>
            <a:lvl1pPr algn="r">
              <a:defRPr>
                <a:solidFill>
                  <a:schemeClr val="tx1"/>
                </a:solidFill>
                <a:latin typeface="Arial" charset="0"/>
              </a:defRPr>
            </a:lvl1pPr>
          </a:lstStyle>
          <a:p>
            <a:fld id="{4AD743A2-2536-41EF-8D61-25A105EF4033}" type="slidenum">
              <a:rPr lang="en-GB"/>
              <a:pPr/>
              <a:t>‹N°›</a:t>
            </a:fld>
            <a:endParaRPr lang="en-GB"/>
          </a:p>
        </p:txBody>
      </p:sp>
    </p:spTree>
    <p:extLst>
      <p:ext uri="{BB962C8B-B14F-4D97-AF65-F5344CB8AC3E}">
        <p14:creationId xmlns:p14="http://schemas.microsoft.com/office/powerpoint/2010/main" val="2924307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t" anchorCtr="0" compatLnSpc="1">
            <a:prstTxWarp prst="textNoShape">
              <a:avLst/>
            </a:prstTxWarp>
          </a:bodyPr>
          <a:lstStyle>
            <a:lvl1pPr>
              <a:defRPr>
                <a:solidFill>
                  <a:schemeClr val="tx1"/>
                </a:solidFill>
                <a:latin typeface="Arial" charset="0"/>
              </a:defRPr>
            </a:lvl1pPr>
          </a:lstStyle>
          <a:p>
            <a:endParaRPr lang="en-GB"/>
          </a:p>
        </p:txBody>
      </p:sp>
      <p:sp>
        <p:nvSpPr>
          <p:cNvPr id="36867" name="Rectangle 3"/>
          <p:cNvSpPr>
            <a:spLocks noGrp="1" noChangeArrowheads="1"/>
          </p:cNvSpPr>
          <p:nvPr>
            <p:ph type="dt" idx="1"/>
          </p:nvPr>
        </p:nvSpPr>
        <p:spPr bwMode="auto">
          <a:xfrm>
            <a:off x="4020506"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t" anchorCtr="0" compatLnSpc="1">
            <a:prstTxWarp prst="textNoShape">
              <a:avLst/>
            </a:prstTxWarp>
          </a:bodyPr>
          <a:lstStyle>
            <a:lvl1pPr algn="r">
              <a:defRPr>
                <a:solidFill>
                  <a:schemeClr val="tx1"/>
                </a:solidFill>
                <a:latin typeface="Arial" charset="0"/>
              </a:defRPr>
            </a:lvl1pPr>
          </a:lstStyle>
          <a:p>
            <a:endParaRPr lang="en-GB"/>
          </a:p>
        </p:txBody>
      </p:sp>
      <p:sp>
        <p:nvSpPr>
          <p:cNvPr id="36868"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709599" y="4861156"/>
            <a:ext cx="5680103"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6870" name="Rectangle 6"/>
          <p:cNvSpPr>
            <a:spLocks noGrp="1" noChangeArrowheads="1"/>
          </p:cNvSpPr>
          <p:nvPr>
            <p:ph type="ftr" sz="quarter" idx="4"/>
          </p:nvPr>
        </p:nvSpPr>
        <p:spPr bwMode="auto">
          <a:xfrm>
            <a:off x="1" y="9720674"/>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b" anchorCtr="0" compatLnSpc="1">
            <a:prstTxWarp prst="textNoShape">
              <a:avLst/>
            </a:prstTxWarp>
          </a:bodyPr>
          <a:lstStyle>
            <a:lvl1pPr>
              <a:defRPr>
                <a:solidFill>
                  <a:schemeClr val="tx1"/>
                </a:solidFill>
                <a:latin typeface="Arial" charset="0"/>
              </a:defRPr>
            </a:lvl1pPr>
          </a:lstStyle>
          <a:p>
            <a:endParaRPr lang="en-GB"/>
          </a:p>
        </p:txBody>
      </p:sp>
      <p:sp>
        <p:nvSpPr>
          <p:cNvPr id="36871" name="Rectangle 7"/>
          <p:cNvSpPr>
            <a:spLocks noGrp="1" noChangeArrowheads="1"/>
          </p:cNvSpPr>
          <p:nvPr>
            <p:ph type="sldNum" sz="quarter" idx="5"/>
          </p:nvPr>
        </p:nvSpPr>
        <p:spPr bwMode="auto">
          <a:xfrm>
            <a:off x="4020506" y="9720674"/>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4" tIns="47382" rIns="94764" bIns="47382" numCol="1" anchor="b" anchorCtr="0" compatLnSpc="1">
            <a:prstTxWarp prst="textNoShape">
              <a:avLst/>
            </a:prstTxWarp>
          </a:bodyPr>
          <a:lstStyle>
            <a:lvl1pPr algn="r">
              <a:defRPr>
                <a:solidFill>
                  <a:schemeClr val="tx1"/>
                </a:solidFill>
                <a:latin typeface="Arial" charset="0"/>
              </a:defRPr>
            </a:lvl1pPr>
          </a:lstStyle>
          <a:p>
            <a:fld id="{1681D366-1AC9-41C6-A555-F9189920BB43}" type="slidenum">
              <a:rPr lang="en-GB"/>
              <a:pPr/>
              <a:t>‹N°›</a:t>
            </a:fld>
            <a:endParaRPr lang="en-GB"/>
          </a:p>
        </p:txBody>
      </p:sp>
    </p:spTree>
    <p:extLst>
      <p:ext uri="{BB962C8B-B14F-4D97-AF65-F5344CB8AC3E}">
        <p14:creationId xmlns:p14="http://schemas.microsoft.com/office/powerpoint/2010/main" val="20652930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81D366-1AC9-41C6-A555-F9189920BB43}" type="slidenum">
              <a:rPr lang="en-GB" smtClean="0"/>
              <a:pPr/>
              <a:t>6</a:t>
            </a:fld>
            <a:endParaRPr lang="en-GB"/>
          </a:p>
        </p:txBody>
      </p:sp>
    </p:spTree>
    <p:extLst>
      <p:ext uri="{BB962C8B-B14F-4D97-AF65-F5344CB8AC3E}">
        <p14:creationId xmlns:p14="http://schemas.microsoft.com/office/powerpoint/2010/main" val="418323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sz="1100" dirty="0"/>
          </a:p>
        </p:txBody>
      </p:sp>
    </p:spTree>
    <p:extLst>
      <p:ext uri="{BB962C8B-B14F-4D97-AF65-F5344CB8AC3E}">
        <p14:creationId xmlns:p14="http://schemas.microsoft.com/office/powerpoint/2010/main" val="187629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sz="1100" dirty="0"/>
          </a:p>
        </p:txBody>
      </p:sp>
    </p:spTree>
    <p:extLst>
      <p:ext uri="{BB962C8B-B14F-4D97-AF65-F5344CB8AC3E}">
        <p14:creationId xmlns:p14="http://schemas.microsoft.com/office/powerpoint/2010/main" val="1703338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Planning an MVE includes: </a:t>
            </a:r>
          </a:p>
          <a:p>
            <a:pPr marL="171450" indent="-171450">
              <a:buFont typeface="Wingdings" panose="05000000000000000000" pitchFamily="2" charset="2"/>
              <a:buChar char="ü"/>
            </a:pPr>
            <a:r>
              <a:rPr lang="en-GB" dirty="0"/>
              <a:t>Identifying &amp; understanding the Business needs</a:t>
            </a:r>
          </a:p>
          <a:p>
            <a:pPr marL="628650" lvl="1" indent="-171450">
              <a:buFont typeface="Arial" panose="020B0604020202020204" pitchFamily="34" charset="0"/>
              <a:buChar char="•"/>
            </a:pPr>
            <a:r>
              <a:rPr lang="en-GB" dirty="0"/>
              <a:t>Finding the opportunities which includes </a:t>
            </a:r>
          </a:p>
          <a:p>
            <a:pPr marL="628650" lvl="1" indent="-171450">
              <a:buFont typeface="Arial" panose="020B0604020202020204" pitchFamily="34" charset="0"/>
              <a:buChar char="•"/>
            </a:pPr>
            <a:r>
              <a:rPr lang="en-GB" dirty="0"/>
              <a:t>Identification of users</a:t>
            </a:r>
          </a:p>
          <a:p>
            <a:pPr marL="628650" lvl="1" indent="-171450">
              <a:buFont typeface="Arial" panose="020B0604020202020204" pitchFamily="34" charset="0"/>
              <a:buChar char="•"/>
            </a:pPr>
            <a:r>
              <a:rPr lang="en-GB" dirty="0"/>
              <a:t>Their actions &amp; </a:t>
            </a:r>
          </a:p>
          <a:p>
            <a:pPr marL="628650" lvl="1" indent="-171450">
              <a:buFont typeface="Arial" panose="020B0604020202020204" pitchFamily="34" charset="0"/>
              <a:buChar char="•"/>
            </a:pPr>
            <a:r>
              <a:rPr lang="en-GB" dirty="0"/>
              <a:t>Desired results as well as</a:t>
            </a:r>
          </a:p>
          <a:p>
            <a:pPr marL="628650" lvl="1" indent="-171450">
              <a:buFont typeface="Arial" panose="020B0604020202020204" pitchFamily="34" charset="0"/>
              <a:buChar char="•"/>
            </a:pPr>
            <a:r>
              <a:rPr lang="en-GB" dirty="0"/>
              <a:t>Identification of pains &amp; gains of each action </a:t>
            </a:r>
          </a:p>
          <a:p>
            <a:pPr marL="171450" indent="-171450">
              <a:buFont typeface="Wingdings" panose="05000000000000000000" pitchFamily="2" charset="2"/>
              <a:buChar char="ü"/>
            </a:pPr>
            <a:r>
              <a:rPr lang="en-GB" dirty="0"/>
              <a:t>Deciding what features to build</a:t>
            </a:r>
          </a:p>
          <a:p>
            <a:pPr marL="628650" lvl="1" indent="-171450">
              <a:buFont typeface="Arial" panose="020B0604020202020204" pitchFamily="34" charset="0"/>
              <a:buChar char="•"/>
            </a:pPr>
            <a:r>
              <a:rPr lang="en-GB" dirty="0"/>
              <a:t>What pains to remove with products</a:t>
            </a:r>
          </a:p>
          <a:p>
            <a:pPr marL="628650" lvl="1" indent="-171450">
              <a:buFont typeface="Arial" panose="020B0604020202020204" pitchFamily="34" charset="0"/>
              <a:buChar char="•"/>
            </a:pPr>
            <a:r>
              <a:rPr lang="en-GB" dirty="0"/>
              <a:t>Gives gains to the user</a:t>
            </a:r>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Different business models:</a:t>
            </a:r>
          </a:p>
          <a:p>
            <a:pPr marL="171450" lvl="0" indent="-171450">
              <a:buFont typeface="Wingdings" panose="05000000000000000000" pitchFamily="2" charset="2"/>
              <a:buChar char="ü"/>
            </a:pPr>
            <a:r>
              <a:rPr lang="en-GB" dirty="0"/>
              <a:t>Direct Support Model </a:t>
            </a:r>
          </a:p>
          <a:p>
            <a:pPr marL="628650" lvl="1" indent="-171450">
              <a:buFont typeface="Arial" panose="020B0604020202020204" pitchFamily="34" charset="0"/>
              <a:buChar char="•"/>
            </a:pPr>
            <a:r>
              <a:rPr lang="en-GB" dirty="0"/>
              <a:t>An institute receives a grant from a funding entity to build/operate the resource and make it available to other grantees of the funding entity</a:t>
            </a:r>
          </a:p>
          <a:p>
            <a:pPr marL="628650" lvl="1" indent="-171450">
              <a:buFont typeface="Arial" panose="020B0604020202020204" pitchFamily="34" charset="0"/>
              <a:buChar char="•"/>
            </a:pPr>
            <a:r>
              <a:rPr lang="en-GB" dirty="0"/>
              <a:t>Ability of certain researchers to access these resources may be restricted (i.e. non-grantees of the funding entity cannot access to the resource)</a:t>
            </a:r>
          </a:p>
          <a:p>
            <a:pPr marL="171450" lvl="0" indent="-171450">
              <a:buFont typeface="Wingdings" panose="05000000000000000000" pitchFamily="2" charset="2"/>
              <a:buChar char="ü"/>
            </a:pPr>
            <a:r>
              <a:rPr lang="en-GB" dirty="0"/>
              <a:t>Cloud Coin Model </a:t>
            </a:r>
          </a:p>
          <a:p>
            <a:pPr marL="628650" lvl="1" indent="-171450">
              <a:buFont typeface="Arial" panose="020B0604020202020204" pitchFamily="34" charset="0"/>
              <a:buChar char="•"/>
            </a:pPr>
            <a:r>
              <a:rPr lang="en-GB" dirty="0"/>
              <a:t>Based on a certification programme for commercial &amp; non-commercial provider of scientifically useful services</a:t>
            </a:r>
          </a:p>
          <a:p>
            <a:pPr marL="628650" lvl="1" indent="-171450">
              <a:buFont typeface="Arial" panose="020B0604020202020204" pitchFamily="34" charset="0"/>
              <a:buChar char="•"/>
            </a:pPr>
            <a:r>
              <a:rPr lang="en-GB" dirty="0"/>
              <a:t>Accept specific EOSC-defined financial transactions in payments (“cloud-coins”)</a:t>
            </a:r>
          </a:p>
          <a:p>
            <a:pPr marL="171450" lvl="0" indent="-171450">
              <a:buFont typeface="Wingdings" panose="05000000000000000000" pitchFamily="2" charset="2"/>
              <a:buChar char="ü"/>
            </a:pPr>
            <a:r>
              <a:rPr lang="en-GB" dirty="0"/>
              <a:t>Hybrid Model</a:t>
            </a:r>
          </a:p>
          <a:p>
            <a:pPr marL="628650" lvl="1" indent="-171450">
              <a:buFont typeface="Arial" panose="020B0604020202020204" pitchFamily="34" charset="0"/>
              <a:buChar char="•"/>
            </a:pPr>
            <a:r>
              <a:rPr lang="en-GB" dirty="0"/>
              <a:t>Combination of Direct support Model &amp; Cloud Coin Model </a:t>
            </a:r>
          </a:p>
        </p:txBody>
      </p:sp>
      <p:sp>
        <p:nvSpPr>
          <p:cNvPr id="4" name="Slide Number Placeholder 3"/>
          <p:cNvSpPr>
            <a:spLocks noGrp="1"/>
          </p:cNvSpPr>
          <p:nvPr>
            <p:ph type="sldNum" sz="quarter" idx="10"/>
          </p:nvPr>
        </p:nvSpPr>
        <p:spPr/>
        <p:txBody>
          <a:bodyPr/>
          <a:lstStyle/>
          <a:p>
            <a:fld id="{31455C38-E42D-4E16-BE2A-8D54F4E4D35D}" type="slidenum">
              <a:rPr lang="en-GB" smtClean="0"/>
              <a:t>54</a:t>
            </a:fld>
            <a:endParaRPr lang="en-GB"/>
          </a:p>
        </p:txBody>
      </p:sp>
    </p:spTree>
    <p:extLst>
      <p:ext uri="{BB962C8B-B14F-4D97-AF65-F5344CB8AC3E}">
        <p14:creationId xmlns:p14="http://schemas.microsoft.com/office/powerpoint/2010/main" val="745372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B0D7DB-CE46-4ABE-98FC-A8D75C136D05}" type="slidenum">
              <a:rPr lang="en-GB" altLang="en-US" smtClean="0"/>
              <a:pPr/>
              <a:t>59</a:t>
            </a:fld>
            <a:endParaRPr lang="en-GB" altLang="en-US"/>
          </a:p>
        </p:txBody>
      </p:sp>
    </p:spTree>
    <p:extLst>
      <p:ext uri="{BB962C8B-B14F-4D97-AF65-F5344CB8AC3E}">
        <p14:creationId xmlns:p14="http://schemas.microsoft.com/office/powerpoint/2010/main" val="206088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342900">
              <a:spcAft>
                <a:spcPts val="0"/>
              </a:spcAft>
              <a:buFont typeface="Symbol"/>
              <a:buChar char=""/>
            </a:pPr>
            <a:r>
              <a:rPr lang="en-GB" sz="2400" b="0" dirty="0">
                <a:solidFill>
                  <a:srgbClr val="0D4D81"/>
                </a:solidFill>
              </a:rPr>
              <a:t>Publishing of dynamic data and the uptake of APIs</a:t>
            </a:r>
          </a:p>
          <a:p>
            <a:pPr lvl="1" indent="-342900">
              <a:spcAft>
                <a:spcPts val="0"/>
              </a:spcAft>
              <a:buFont typeface="Symbol"/>
              <a:buChar char=""/>
            </a:pPr>
            <a:r>
              <a:rPr lang="en-GB" sz="2400" b="0" dirty="0">
                <a:solidFill>
                  <a:srgbClr val="0D4D81"/>
                </a:solidFill>
              </a:rPr>
              <a:t>Limit the exceptions that allow public bodies to charge for the reuse of their data more than the marginal costs of dissemination.  </a:t>
            </a:r>
          </a:p>
          <a:p>
            <a:pPr lvl="1" indent="-342900">
              <a:spcAft>
                <a:spcPts val="0"/>
              </a:spcAft>
              <a:buFont typeface="Symbol"/>
              <a:buChar char=""/>
            </a:pPr>
            <a:r>
              <a:rPr lang="en-GB" sz="2400" b="0" dirty="0">
                <a:solidFill>
                  <a:srgbClr val="0D4D81"/>
                </a:solidFill>
              </a:rPr>
              <a:t>Enlarge the scope of the Directive to:</a:t>
            </a:r>
          </a:p>
          <a:p>
            <a:pPr marL="114300" lvl="1">
              <a:spcAft>
                <a:spcPts val="0"/>
              </a:spcAft>
            </a:pPr>
            <a:r>
              <a:rPr lang="en-GB" sz="2400" b="0" dirty="0">
                <a:solidFill>
                  <a:srgbClr val="0D4D81"/>
                </a:solidFill>
              </a:rPr>
              <a:t>Data held by public undertakings — charges for the reuse of such data can be above marginal costs for dissemination; </a:t>
            </a:r>
          </a:p>
          <a:p>
            <a:pPr marL="114300" lvl="1">
              <a:spcAft>
                <a:spcPts val="0"/>
              </a:spcAft>
            </a:pPr>
            <a:r>
              <a:rPr lang="en-GB" sz="2400" b="0" dirty="0">
                <a:solidFill>
                  <a:srgbClr val="0D4D81"/>
                </a:solidFill>
              </a:rPr>
              <a:t>Research data resulting from public funding — Member States will be asked to develop policies for open access to publicly funded research data. The reusability of research data that are already contained in open repositories because of open access mandates will be facilitated.</a:t>
            </a:r>
          </a:p>
          <a:p>
            <a:pPr lvl="1" indent="-342900">
              <a:spcAft>
                <a:spcPts val="0"/>
              </a:spcAft>
              <a:buFont typeface="Symbol"/>
              <a:buChar char=""/>
            </a:pPr>
            <a:r>
              <a:rPr lang="en-GB" sz="2400" b="0" dirty="0">
                <a:solidFill>
                  <a:srgbClr val="0D4D81"/>
                </a:solidFill>
              </a:rPr>
              <a:t>Strengthen the transparency requirements for public–private agreements involving public sector information, avoiding exclusive arrangements.</a:t>
            </a:r>
          </a:p>
          <a:p>
            <a:pPr marL="457200" marR="0" lvl="1" indent="-342900" algn="l" defTabSz="914400" rtl="0" eaLnBrk="0" fontAlgn="base" latinLnBrk="0" hangingPunct="0">
              <a:lnSpc>
                <a:spcPct val="100000"/>
              </a:lnSpc>
              <a:spcBef>
                <a:spcPct val="30000"/>
              </a:spcBef>
              <a:spcAft>
                <a:spcPts val="0"/>
              </a:spcAft>
              <a:buClrTx/>
              <a:buSzTx/>
              <a:buFont typeface="Symbol"/>
              <a:buChar char=""/>
              <a:tabLst/>
              <a:defRPr/>
            </a:pPr>
            <a:r>
              <a:rPr lang="en-GB" sz="2400" b="0" dirty="0">
                <a:solidFill>
                  <a:srgbClr val="0D4D81"/>
                </a:solidFill>
              </a:rPr>
              <a:t>Clarification of the interplay with INSPIRE/Database Directive</a:t>
            </a:r>
          </a:p>
          <a:p>
            <a:pPr lvl="1" indent="-342900">
              <a:spcAft>
                <a:spcPts val="0"/>
              </a:spcAft>
              <a:buFont typeface="Symbol"/>
              <a:buChar char=""/>
            </a:pPr>
            <a:endParaRPr lang="en-GB" sz="2400" b="0" dirty="0">
              <a:solidFill>
                <a:srgbClr val="0D4D81"/>
              </a:solidFill>
            </a:endParaRPr>
          </a:p>
          <a:p>
            <a:pPr marL="114300" lvl="1" indent="0">
              <a:spcAft>
                <a:spcPts val="0"/>
              </a:spcAft>
              <a:buFont typeface="Symbol"/>
              <a:buNone/>
            </a:pPr>
            <a:r>
              <a:rPr lang="en-GB" sz="2400" b="0" dirty="0">
                <a:solidFill>
                  <a:srgbClr val="0D4D81"/>
                </a:solidFill>
              </a:rPr>
              <a:t>A next step will be a Delegated Act listing a set of high-value datasets which are to be provided in a timely manner and free of charge.</a:t>
            </a:r>
          </a:p>
          <a:p>
            <a:pPr marL="114300" lvl="1" indent="0">
              <a:spcAft>
                <a:spcPts val="0"/>
              </a:spcAft>
              <a:buFont typeface="Symbol"/>
              <a:buNone/>
            </a:pPr>
            <a:endParaRPr lang="en-GB" sz="2400" b="0" dirty="0">
              <a:solidFill>
                <a:srgbClr val="0D4D81"/>
              </a:solidFill>
            </a:endParaRPr>
          </a:p>
          <a:p>
            <a:pPr marL="114300" lvl="1" indent="0">
              <a:spcAft>
                <a:spcPts val="0"/>
              </a:spcAft>
              <a:buFont typeface="Symbol"/>
              <a:buNone/>
            </a:pPr>
            <a:r>
              <a:rPr lang="en-GB" sz="2400" b="0" dirty="0">
                <a:solidFill>
                  <a:srgbClr val="0D4D81"/>
                </a:solidFill>
              </a:rPr>
              <a:t> </a:t>
            </a:r>
            <a:endParaRPr lang="en-GB" dirty="0"/>
          </a:p>
        </p:txBody>
      </p:sp>
      <p:sp>
        <p:nvSpPr>
          <p:cNvPr id="4" name="Slide Number Placeholder 3"/>
          <p:cNvSpPr>
            <a:spLocks noGrp="1"/>
          </p:cNvSpPr>
          <p:nvPr>
            <p:ph type="sldNum" sz="quarter" idx="10"/>
          </p:nvPr>
        </p:nvSpPr>
        <p:spPr/>
        <p:txBody>
          <a:bodyPr/>
          <a:lstStyle/>
          <a:p>
            <a:fld id="{34C77895-A34D-4374-B7A0-91DFF74FD822}" type="slidenum">
              <a:rPr lang="en-GB" smtClean="0"/>
              <a:pPr/>
              <a:t>60</a:t>
            </a:fld>
            <a:endParaRPr lang="en-GB"/>
          </a:p>
        </p:txBody>
      </p:sp>
    </p:spTree>
    <p:extLst>
      <p:ext uri="{BB962C8B-B14F-4D97-AF65-F5344CB8AC3E}">
        <p14:creationId xmlns:p14="http://schemas.microsoft.com/office/powerpoint/2010/main" val="414643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a:t>4) </a:t>
            </a:r>
            <a:r>
              <a:rPr lang="en-GB" b="1" cap="none" dirty="0"/>
              <a:t>The Open Research Europe (ORE) Publishing Platform </a:t>
            </a:r>
            <a:endParaRPr lang="en-GB" b="1" dirty="0"/>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63</a:t>
            </a:fld>
            <a:endParaRPr lang="en-GB"/>
          </a:p>
        </p:txBody>
      </p:sp>
    </p:spTree>
    <p:extLst>
      <p:ext uri="{BB962C8B-B14F-4D97-AF65-F5344CB8AC3E}">
        <p14:creationId xmlns:p14="http://schemas.microsoft.com/office/powerpoint/2010/main" val="384815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n-GB"/>
          </a:p>
        </p:txBody>
      </p:sp>
    </p:spTree>
    <p:extLst>
      <p:ext uri="{BB962C8B-B14F-4D97-AF65-F5344CB8AC3E}">
        <p14:creationId xmlns:p14="http://schemas.microsoft.com/office/powerpoint/2010/main" val="419323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81D366-1AC9-41C6-A555-F9189920BB43}" type="slidenum">
              <a:rPr lang="en-GB" smtClean="0"/>
              <a:pPr/>
              <a:t>13</a:t>
            </a:fld>
            <a:endParaRPr lang="en-GB"/>
          </a:p>
        </p:txBody>
      </p:sp>
    </p:spTree>
    <p:extLst>
      <p:ext uri="{BB962C8B-B14F-4D97-AF65-F5344CB8AC3E}">
        <p14:creationId xmlns:p14="http://schemas.microsoft.com/office/powerpoint/2010/main" val="193883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81D366-1AC9-41C6-A555-F9189920BB43}" type="slidenum">
              <a:rPr lang="en-GB" smtClean="0"/>
              <a:pPr/>
              <a:t>41</a:t>
            </a:fld>
            <a:endParaRPr lang="en-GB"/>
          </a:p>
        </p:txBody>
      </p:sp>
    </p:spTree>
    <p:extLst>
      <p:ext uri="{BB962C8B-B14F-4D97-AF65-F5344CB8AC3E}">
        <p14:creationId xmlns:p14="http://schemas.microsoft.com/office/powerpoint/2010/main" val="50771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42</a:t>
            </a:fld>
            <a:endParaRPr lang="en-GB"/>
          </a:p>
        </p:txBody>
      </p:sp>
    </p:spTree>
    <p:extLst>
      <p:ext uri="{BB962C8B-B14F-4D97-AF65-F5344CB8AC3E}">
        <p14:creationId xmlns:p14="http://schemas.microsoft.com/office/powerpoint/2010/main" val="123810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3) </a:t>
            </a:r>
            <a:r>
              <a:rPr lang="en-GB" sz="1200" b="1" dirty="0">
                <a:solidFill>
                  <a:schemeClr val="bg1"/>
                </a:solidFill>
                <a:effectLst>
                  <a:outerShdw blurRad="38100" dist="38100" dir="2700000" algn="tl">
                    <a:srgbClr val="000000">
                      <a:alpha val="43137"/>
                    </a:srgbClr>
                  </a:outerShdw>
                </a:effectLst>
              </a:rPr>
              <a:t>Open Science Policy Platform (OSPP)</a:t>
            </a:r>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43</a:t>
            </a:fld>
            <a:endParaRPr lang="en-GB"/>
          </a:p>
        </p:txBody>
      </p:sp>
    </p:spTree>
    <p:extLst>
      <p:ext uri="{BB962C8B-B14F-4D97-AF65-F5344CB8AC3E}">
        <p14:creationId xmlns:p14="http://schemas.microsoft.com/office/powerpoint/2010/main" val="343414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Arial" charset="0"/>
                <a:ea typeface="+mn-ea"/>
                <a:cs typeface="+mn-cs"/>
              </a:rPr>
              <a:t>-The EOSC is:</a:t>
            </a:r>
          </a:p>
          <a:p>
            <a:r>
              <a:rPr lang="en-US" sz="1200" b="0" i="0" kern="1200" dirty="0">
                <a:solidFill>
                  <a:schemeClr val="tx1"/>
                </a:solidFill>
                <a:effectLst/>
                <a:latin typeface="Arial" charset="0"/>
                <a:ea typeface="+mn-ea"/>
                <a:cs typeface="+mn-cs"/>
              </a:rPr>
              <a:t>	An open and trusted environment for managing research data. It will be a facility at the service of European researchers that will allow them to make the most of open science.</a:t>
            </a:r>
          </a:p>
          <a:p>
            <a:r>
              <a:rPr lang="en-US" sz="1200" b="0" i="0" kern="1200" dirty="0">
                <a:solidFill>
                  <a:schemeClr val="tx1"/>
                </a:solidFill>
                <a:effectLst/>
                <a:latin typeface="Arial" charset="0"/>
                <a:ea typeface="+mn-ea"/>
                <a:cs typeface="+mn-cs"/>
              </a:rPr>
              <a:t>	The concept of EOSC originates in the 2016 Commission Communication “European Cloud Initiative - Building a competitive data and knowledge economy in Europe”.</a:t>
            </a:r>
          </a:p>
          <a:p>
            <a:r>
              <a:rPr lang="en-US" sz="1200" b="0" i="0" kern="1200" dirty="0">
                <a:solidFill>
                  <a:schemeClr val="tx1"/>
                </a:solidFill>
                <a:effectLst/>
                <a:latin typeface="Arial" charset="0"/>
                <a:ea typeface="+mn-ea"/>
                <a:cs typeface="+mn-cs"/>
              </a:rPr>
              <a:t>	The EOSC aims to federate existing and emerging data infrastructures and to provide European researchers with world-class data infrastructures and cloud-based services.</a:t>
            </a:r>
          </a:p>
          <a:p>
            <a:r>
              <a:rPr lang="en-US" sz="1200" b="0" i="0" kern="1200" dirty="0">
                <a:solidFill>
                  <a:schemeClr val="tx1"/>
                </a:solidFill>
                <a:effectLst/>
                <a:latin typeface="Arial" charset="0"/>
                <a:ea typeface="+mn-ea"/>
                <a:cs typeface="+mn-cs"/>
              </a:rPr>
              <a:t>	The EOSC portal is the universal access channel through which all European scientists will be able to access, use and reuse research outputs and data across disciplines.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	The EOSC can be looked at as a ‘plug-and-play’ environment, where e-infrastructures will feed into the EOSC and where users can access federated resources through a single point of access.</a:t>
            </a:r>
          </a:p>
          <a:p>
            <a:endParaRPr lang="en-US" sz="1200" b="0" i="0" kern="1200" dirty="0">
              <a:solidFill>
                <a:schemeClr val="tx1"/>
              </a:solidFill>
              <a:effectLst/>
              <a:latin typeface="Arial" charset="0"/>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1681D366-1AC9-41C6-A555-F9189920BB43}" type="slidenum">
              <a:rPr lang="en-GB" smtClean="0"/>
              <a:pPr/>
              <a:t>46</a:t>
            </a:fld>
            <a:endParaRPr lang="en-GB"/>
          </a:p>
        </p:txBody>
      </p:sp>
    </p:spTree>
    <p:extLst>
      <p:ext uri="{BB962C8B-B14F-4D97-AF65-F5344CB8AC3E}">
        <p14:creationId xmlns:p14="http://schemas.microsoft.com/office/powerpoint/2010/main" val="181864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sz="1100" dirty="0"/>
          </a:p>
        </p:txBody>
      </p:sp>
    </p:spTree>
    <p:extLst>
      <p:ext uri="{BB962C8B-B14F-4D97-AF65-F5344CB8AC3E}">
        <p14:creationId xmlns:p14="http://schemas.microsoft.com/office/powerpoint/2010/main" val="353174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sz="1100" dirty="0"/>
          </a:p>
        </p:txBody>
      </p:sp>
    </p:spTree>
    <p:extLst>
      <p:ext uri="{BB962C8B-B14F-4D97-AF65-F5344CB8AC3E}">
        <p14:creationId xmlns:p14="http://schemas.microsoft.com/office/powerpoint/2010/main" val="1422907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5400">
                <a:solidFill>
                  <a:srgbClr val="FFD624"/>
                </a:solidFill>
              </a:defRPr>
            </a:lvl1pPr>
          </a:lstStyle>
          <a:p>
            <a:pPr lvl="0"/>
            <a:r>
              <a:rPr lang="en-US" noProof="0" dirty="0"/>
              <a:t>Click to edit Master title style</a:t>
            </a:r>
            <a:endParaRPr lang="en-GB" noProof="0" dirty="0"/>
          </a:p>
        </p:txBody>
      </p:sp>
      <p:sp>
        <p:nvSpPr>
          <p:cNvPr id="3077" name="Rectangle 5"/>
          <p:cNvSpPr>
            <a:spLocks noGrp="1" noChangeArrowheads="1"/>
          </p:cNvSpPr>
          <p:nvPr>
            <p:ph type="subTitle" idx="1"/>
          </p:nvPr>
        </p:nvSpPr>
        <p:spPr>
          <a:xfrm>
            <a:off x="583558" y="4221088"/>
            <a:ext cx="8532812" cy="1728787"/>
          </a:xfrm>
        </p:spPr>
        <p:txBody>
          <a:bodyPr/>
          <a:lstStyle>
            <a:lvl1pPr marL="0" indent="0">
              <a:buFontTx/>
              <a:buNone/>
              <a:defRPr sz="3000" b="1" i="0">
                <a:solidFill>
                  <a:schemeClr val="bg1"/>
                </a:solidFill>
              </a:defRPr>
            </a:lvl1pPr>
          </a:lstStyle>
          <a:p>
            <a:pPr lvl="0"/>
            <a:r>
              <a:rPr lang="en-US" noProof="0" dirty="0"/>
              <a:t>Click to edit Master subtitle style</a:t>
            </a:r>
            <a:endParaRPr lang="en-GB" noProof="0" dirty="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F248F9BB-1E99-452C-A3EB-65D0E90BBB8A}" type="slidenum">
              <a:rPr lang="en-GB"/>
              <a:pPr/>
              <a:t>‹N°›</a:t>
            </a:fld>
            <a:endParaRPr lang="en-GB"/>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F16A476-FF79-4645-A3D9-D763CAD53916}" type="slidenum">
              <a:rPr lang="en-GB"/>
              <a:pPr/>
              <a:t>‹N°›</a:t>
            </a:fld>
            <a:endParaRPr lang="en-GB"/>
          </a:p>
        </p:txBody>
      </p:sp>
    </p:spTree>
    <p:extLst>
      <p:ext uri="{BB962C8B-B14F-4D97-AF65-F5344CB8AC3E}">
        <p14:creationId xmlns:p14="http://schemas.microsoft.com/office/powerpoint/2010/main" val="192923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F0F5128-0FDB-4881-A01A-9C601990F609}" type="slidenum">
              <a:rPr lang="en-GB"/>
              <a:pPr/>
              <a:t>‹N°›</a:t>
            </a:fld>
            <a:endParaRPr lang="en-GB"/>
          </a:p>
        </p:txBody>
      </p:sp>
    </p:spTree>
    <p:extLst>
      <p:ext uri="{BB962C8B-B14F-4D97-AF65-F5344CB8AC3E}">
        <p14:creationId xmlns:p14="http://schemas.microsoft.com/office/powerpoint/2010/main" val="197062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1556275"/>
            <a:ext cx="8229600" cy="936625"/>
          </a:xfrm>
        </p:spPr>
        <p:txBody>
          <a:bodyPr/>
          <a:lstStyle/>
          <a:p>
            <a:r>
              <a:rPr lang="en-US"/>
              <a:t>Click to edit Master title style</a:t>
            </a:r>
            <a:endParaRPr lang="en-GB" dirty="0"/>
          </a:p>
        </p:txBody>
      </p:sp>
      <p:sp>
        <p:nvSpPr>
          <p:cNvPr id="10" name="Content Placeholder 2"/>
          <p:cNvSpPr>
            <a:spLocks noGrp="1"/>
          </p:cNvSpPr>
          <p:nvPr>
            <p:ph idx="1"/>
          </p:nvPr>
        </p:nvSpPr>
        <p:spPr>
          <a:xfrm>
            <a:off x="457200" y="2564905"/>
            <a:ext cx="8229600" cy="3633788"/>
          </a:xfrm>
        </p:spPr>
        <p:txBody>
          <a:bodyPr/>
          <a:lstStyle>
            <a:lvl1pPr marL="316668" indent="-316668">
              <a:buClr>
                <a:srgbClr val="0F5494"/>
              </a:buClr>
              <a:buFont typeface="Arial" pitchFamily="34" charset="0"/>
              <a:buChar char="•"/>
              <a:defRPr i="0"/>
            </a:lvl1pPr>
            <a:lvl2pPr>
              <a:buClr>
                <a:srgbClr val="0F5494"/>
              </a:buClr>
              <a:defRPr/>
            </a:lvl2pPr>
          </a:lstStyle>
          <a:p>
            <a:pPr lvl="0"/>
            <a:r>
              <a:rPr lang="en-US"/>
              <a:t>Click to edit Master text styles</a:t>
            </a:r>
          </a:p>
          <a:p>
            <a:pPr lvl="1"/>
            <a:r>
              <a:rPr lang="en-US"/>
              <a:t>Second level</a:t>
            </a:r>
          </a:p>
          <a:p>
            <a:pPr lvl="2"/>
            <a:r>
              <a:rPr lang="en-US"/>
              <a:t>Third level</a:t>
            </a:r>
          </a:p>
        </p:txBody>
      </p:sp>
      <p:pic>
        <p:nvPicPr>
          <p:cNvPr id="11" name="Picture 17"/>
          <p:cNvPicPr>
            <a:picLocks noChangeAspect="1" noChangeArrowheads="1"/>
          </p:cNvPicPr>
          <p:nvPr userDrawn="1"/>
        </p:nvPicPr>
        <p:blipFill>
          <a:blip r:embed="rId2" cstate="print"/>
          <a:srcRect/>
          <a:stretch>
            <a:fillRect/>
          </a:stretch>
        </p:blipFill>
        <p:spPr bwMode="auto">
          <a:xfrm>
            <a:off x="7488325" y="6237316"/>
            <a:ext cx="1170279" cy="416799"/>
          </a:xfrm>
          <a:prstGeom prst="rect">
            <a:avLst/>
          </a:prstGeom>
          <a:noFill/>
          <a:ln w="9525">
            <a:noFill/>
            <a:miter lim="800000"/>
            <a:headEnd/>
            <a:tailEnd/>
          </a:ln>
        </p:spPr>
      </p:pic>
    </p:spTree>
    <p:extLst>
      <p:ext uri="{BB962C8B-B14F-4D97-AF65-F5344CB8AC3E}">
        <p14:creationId xmlns:p14="http://schemas.microsoft.com/office/powerpoint/2010/main" val="241215717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8DC7F24-A5FE-4CD1-AA71-E8DB60C40598}" type="slidenum">
              <a:rPr lang="en-GB"/>
              <a:pPr/>
              <a:t>‹N°›</a:t>
            </a:fld>
            <a:endParaRPr lang="en-GB"/>
          </a:p>
        </p:txBody>
      </p:sp>
    </p:spTree>
    <p:extLst>
      <p:ext uri="{BB962C8B-B14F-4D97-AF65-F5344CB8AC3E}">
        <p14:creationId xmlns:p14="http://schemas.microsoft.com/office/powerpoint/2010/main" val="103226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30F5A15-382B-45B4-A583-0DA1391190CA}" type="slidenum">
              <a:rPr lang="en-GB"/>
              <a:pPr/>
              <a:t>‹N°›</a:t>
            </a:fld>
            <a:endParaRPr lang="en-GB"/>
          </a:p>
        </p:txBody>
      </p:sp>
    </p:spTree>
    <p:extLst>
      <p:ext uri="{BB962C8B-B14F-4D97-AF65-F5344CB8AC3E}">
        <p14:creationId xmlns:p14="http://schemas.microsoft.com/office/powerpoint/2010/main" val="19602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4169B76-3EBA-4E79-B962-2E19E89573BD}" type="slidenum">
              <a:rPr lang="en-GB"/>
              <a:pPr/>
              <a:t>‹N°›</a:t>
            </a:fld>
            <a:endParaRPr lang="en-GB"/>
          </a:p>
        </p:txBody>
      </p:sp>
    </p:spTree>
    <p:extLst>
      <p:ext uri="{BB962C8B-B14F-4D97-AF65-F5344CB8AC3E}">
        <p14:creationId xmlns:p14="http://schemas.microsoft.com/office/powerpoint/2010/main" val="52881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4E36BA25-F46E-4179-AD61-30C35B64F737}" type="slidenum">
              <a:rPr lang="en-GB"/>
              <a:pPr/>
              <a:t>‹N°›</a:t>
            </a:fld>
            <a:endParaRPr lang="en-GB"/>
          </a:p>
        </p:txBody>
      </p:sp>
    </p:spTree>
    <p:extLst>
      <p:ext uri="{BB962C8B-B14F-4D97-AF65-F5344CB8AC3E}">
        <p14:creationId xmlns:p14="http://schemas.microsoft.com/office/powerpoint/2010/main" val="34970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090DCE09-D3E5-4DE6-891F-426C12531937}" type="slidenum">
              <a:rPr lang="en-GB"/>
              <a:pPr/>
              <a:t>‹N°›</a:t>
            </a:fld>
            <a:endParaRPr lang="en-GB"/>
          </a:p>
        </p:txBody>
      </p:sp>
    </p:spTree>
    <p:extLst>
      <p:ext uri="{BB962C8B-B14F-4D97-AF65-F5344CB8AC3E}">
        <p14:creationId xmlns:p14="http://schemas.microsoft.com/office/powerpoint/2010/main" val="86785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E8E5BB7-BD88-486F-80EF-55B30CA48D27}" type="slidenum">
              <a:rPr lang="en-GB"/>
              <a:pPr/>
              <a:t>‹N°›</a:t>
            </a:fld>
            <a:endParaRPr lang="en-GB"/>
          </a:p>
        </p:txBody>
      </p:sp>
    </p:spTree>
    <p:extLst>
      <p:ext uri="{BB962C8B-B14F-4D97-AF65-F5344CB8AC3E}">
        <p14:creationId xmlns:p14="http://schemas.microsoft.com/office/powerpoint/2010/main" val="383407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FBFCCB8-85CC-477F-BF32-6AF356F902EB}" type="slidenum">
              <a:rPr lang="en-GB"/>
              <a:pPr/>
              <a:t>‹N°›</a:t>
            </a:fld>
            <a:endParaRPr lang="en-GB"/>
          </a:p>
        </p:txBody>
      </p:sp>
    </p:spTree>
    <p:extLst>
      <p:ext uri="{BB962C8B-B14F-4D97-AF65-F5344CB8AC3E}">
        <p14:creationId xmlns:p14="http://schemas.microsoft.com/office/powerpoint/2010/main" val="170541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A16D923-0C4A-4F04-A230-4CFFA7EF5BF8}" type="slidenum">
              <a:rPr lang="en-GB"/>
              <a:pPr/>
              <a:t>‹N°›</a:t>
            </a:fld>
            <a:endParaRPr lang="en-GB"/>
          </a:p>
        </p:txBody>
      </p:sp>
    </p:spTree>
    <p:extLst>
      <p:ext uri="{BB962C8B-B14F-4D97-AF65-F5344CB8AC3E}">
        <p14:creationId xmlns:p14="http://schemas.microsoft.com/office/powerpoint/2010/main" val="352785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dirty="0"/>
              <a:t>Second </a:t>
            </a:r>
            <a:r>
              <a:rPr lang="fr-BE" dirty="0" err="1"/>
              <a:t>level</a:t>
            </a:r>
            <a:endParaRPr lang="en-GB" dirty="0"/>
          </a:p>
          <a:p>
            <a:pPr lvl="1"/>
            <a:r>
              <a:rPr lang="en-GB" dirty="0"/>
              <a:t>Third level</a:t>
            </a:r>
          </a:p>
          <a:p>
            <a:pPr lvl="2"/>
            <a:r>
              <a:rPr lang="en-GB" dirty="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5BC760B-D9A6-4310-8B76-CF05A9676440}" type="slidenum">
              <a:rPr lang="en-GB"/>
              <a:pPr/>
              <a:t>‹N°›</a:t>
            </a:fld>
            <a:endParaRPr lang="en-GB"/>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0" indent="0" algn="l" rtl="0" eaLnBrk="1" fontAlgn="base" hangingPunct="1">
        <a:spcBef>
          <a:spcPct val="20000"/>
        </a:spcBef>
        <a:spcAft>
          <a:spcPct val="0"/>
        </a:spcAft>
        <a:buClr>
          <a:schemeClr val="bg1"/>
        </a:buClr>
        <a:buFont typeface="Arial" pitchFamily="34" charset="0"/>
        <a:buNone/>
        <a:defRPr sz="2400" b="1" i="0">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0">
          <a:solidFill>
            <a:srgbClr val="0F5494"/>
          </a:solidFill>
          <a:latin typeface="+mn-lt"/>
        </a:defRPr>
      </a:lvl2pPr>
      <a:lvl3pPr marL="1143000" indent="-228600" algn="l" rtl="0" eaLnBrk="1" fontAlgn="base" hangingPunct="1">
        <a:spcBef>
          <a:spcPct val="20000"/>
        </a:spcBef>
        <a:spcAft>
          <a:spcPct val="0"/>
        </a:spcAft>
        <a:defRPr sz="16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research/openscience/index.cfm?pg=open-science-policy-platform" TargetMode="External"/><Relationship Id="rId2" Type="http://schemas.openxmlformats.org/officeDocument/2006/relationships/hyperlink" Target="https://www.government.nl/documents/reports/2016/04/04/amsterdam-call-for-action-on-open-scienc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openaccess.mpg.de/Berliner-Erklaerung" TargetMode="External"/><Relationship Id="rId2" Type="http://schemas.openxmlformats.org/officeDocument/2006/relationships/hyperlink" Target="http://www.budapestopenaccessinitiative.org/rea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eosc-portal.eu/"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github.com/FAIR-Data-EG/Action-Plan" TargetMode="External"/><Relationship Id="rId7" Type="http://schemas.openxmlformats.org/officeDocument/2006/relationships/hyperlink" Target="https://eoscpilot.eu/open-consultation" TargetMode="External"/><Relationship Id="rId2" Type="http://schemas.openxmlformats.org/officeDocument/2006/relationships/hyperlink" Target="http://bit.ly/interim_FAIR_report"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9.png"/><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1.wdp"/><Relationship Id="rId9" Type="http://schemas.microsoft.com/office/2007/relationships/diagramDrawing" Target="../diagrams/drawing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ec.europa.eu/research/openscience/monito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ec.europa.eu/research/openscienc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consilium.europa.eu/en/meetings/compet/2016/05/26-27/"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204864"/>
            <a:ext cx="8136904" cy="1790700"/>
          </a:xfrm>
        </p:spPr>
        <p:txBody>
          <a:bodyPr>
            <a:normAutofit/>
          </a:bodyPr>
          <a:lstStyle/>
          <a:p>
            <a:pPr algn="ctr"/>
            <a:r>
              <a:rPr lang="en-GB" sz="3600" dirty="0">
                <a:solidFill>
                  <a:srgbClr val="FFFF00"/>
                </a:solidFill>
              </a:rPr>
              <a:t>Open Science: </a:t>
            </a:r>
            <a:br>
              <a:rPr lang="en-GB" sz="3600" dirty="0">
                <a:solidFill>
                  <a:srgbClr val="FFFF00"/>
                </a:solidFill>
              </a:rPr>
            </a:br>
            <a:r>
              <a:rPr lang="en-GB" sz="3600" dirty="0">
                <a:solidFill>
                  <a:srgbClr val="FFFF00"/>
                </a:solidFill>
              </a:rPr>
              <a:t>the EC perspective, policies and initiatives</a:t>
            </a:r>
            <a:endParaRPr lang="en-GB" sz="3200" dirty="0">
              <a:solidFill>
                <a:srgbClr val="FFFF00"/>
              </a:solidFill>
            </a:endParaRPr>
          </a:p>
        </p:txBody>
      </p:sp>
      <p:sp>
        <p:nvSpPr>
          <p:cNvPr id="3" name="Subtitle 2"/>
          <p:cNvSpPr>
            <a:spLocks noGrp="1"/>
          </p:cNvSpPr>
          <p:nvPr>
            <p:ph type="subTitle" idx="1"/>
          </p:nvPr>
        </p:nvSpPr>
        <p:spPr>
          <a:xfrm>
            <a:off x="323528" y="4869160"/>
            <a:ext cx="8064896" cy="1656184"/>
          </a:xfrm>
        </p:spPr>
        <p:txBody>
          <a:bodyPr>
            <a:normAutofit fontScale="40000" lnSpcReduction="20000"/>
          </a:bodyPr>
          <a:lstStyle/>
          <a:p>
            <a:r>
              <a:rPr lang="en-GB" sz="5500" dirty="0" err="1">
                <a:solidFill>
                  <a:srgbClr val="FFFF00"/>
                </a:solidFill>
              </a:rPr>
              <a:t>OpenAIRE</a:t>
            </a:r>
            <a:r>
              <a:rPr lang="en-GB" sz="5500" dirty="0">
                <a:solidFill>
                  <a:srgbClr val="FFFF00"/>
                </a:solidFill>
              </a:rPr>
              <a:t> national workshop</a:t>
            </a:r>
          </a:p>
          <a:p>
            <a:r>
              <a:rPr lang="en-GB" sz="5500" dirty="0">
                <a:solidFill>
                  <a:srgbClr val="FFFF00"/>
                </a:solidFill>
              </a:rPr>
              <a:t>December 10, 2018</a:t>
            </a:r>
          </a:p>
          <a:p>
            <a:endParaRPr lang="en-GB" sz="5000" dirty="0">
              <a:solidFill>
                <a:srgbClr val="FFFF00"/>
              </a:solidFill>
            </a:endParaRPr>
          </a:p>
          <a:p>
            <a:br>
              <a:rPr lang="en-GB" dirty="0">
                <a:solidFill>
                  <a:srgbClr val="FFFF00"/>
                </a:solidFill>
              </a:rPr>
            </a:br>
            <a:endParaRPr lang="en-GB" dirty="0">
              <a:solidFill>
                <a:srgbClr val="FFFF00"/>
              </a:solidFill>
            </a:endParaRPr>
          </a:p>
          <a:p>
            <a:r>
              <a:rPr lang="en-GB" sz="4300" dirty="0">
                <a:solidFill>
                  <a:srgbClr val="FFFF00"/>
                </a:solidFill>
              </a:rPr>
              <a:t>Alea </a:t>
            </a:r>
            <a:r>
              <a:rPr lang="en-GB" sz="4300" dirty="0" err="1">
                <a:solidFill>
                  <a:srgbClr val="FFFF00"/>
                </a:solidFill>
              </a:rPr>
              <a:t>López</a:t>
            </a:r>
            <a:r>
              <a:rPr lang="en-GB" sz="4300" dirty="0">
                <a:solidFill>
                  <a:srgbClr val="FFFF00"/>
                </a:solidFill>
              </a:rPr>
              <a:t> de San </a:t>
            </a:r>
            <a:r>
              <a:rPr lang="en-GB" sz="4300" dirty="0" err="1">
                <a:solidFill>
                  <a:srgbClr val="FFFF00"/>
                </a:solidFill>
              </a:rPr>
              <a:t>Román</a:t>
            </a:r>
            <a:r>
              <a:rPr lang="en-GB" sz="4300" dirty="0">
                <a:solidFill>
                  <a:srgbClr val="FFFF00"/>
                </a:solidFill>
              </a:rPr>
              <a:t>, DG RTD, B.2. Open Science</a:t>
            </a:r>
          </a:p>
        </p:txBody>
      </p:sp>
    </p:spTree>
    <p:extLst>
      <p:ext uri="{BB962C8B-B14F-4D97-AF65-F5344CB8AC3E}">
        <p14:creationId xmlns:p14="http://schemas.microsoft.com/office/powerpoint/2010/main" val="100687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425184" cy="936625"/>
          </a:xfrm>
        </p:spPr>
        <p:txBody>
          <a:bodyPr/>
          <a:lstStyle/>
          <a:p>
            <a:r>
              <a:rPr lang="en-GB" dirty="0"/>
              <a:t>Going together in the same direction</a:t>
            </a:r>
          </a:p>
        </p:txBody>
      </p:sp>
      <p:sp>
        <p:nvSpPr>
          <p:cNvPr id="3" name="Content Placeholder 2"/>
          <p:cNvSpPr>
            <a:spLocks noGrp="1"/>
          </p:cNvSpPr>
          <p:nvPr>
            <p:ph idx="1"/>
          </p:nvPr>
        </p:nvSpPr>
        <p:spPr>
          <a:xfrm>
            <a:off x="457200" y="2492375"/>
            <a:ext cx="8435280" cy="4032969"/>
          </a:xfrm>
        </p:spPr>
        <p:txBody>
          <a:bodyPr/>
          <a:lstStyle/>
          <a:p>
            <a:r>
              <a:rPr lang="en-GB" dirty="0"/>
              <a:t>Amsterdam </a:t>
            </a:r>
            <a:r>
              <a:rPr lang="en-GB" dirty="0">
                <a:hlinkClick r:id="rId2"/>
              </a:rPr>
              <a:t>Call for Action </a:t>
            </a:r>
            <a:r>
              <a:rPr lang="en-GB" dirty="0"/>
              <a:t>on Open Science</a:t>
            </a:r>
          </a:p>
          <a:p>
            <a:pPr lvl="1"/>
            <a:r>
              <a:rPr lang="en-GB" dirty="0"/>
              <a:t>EU Dutch Presidency conference on Open Science of April 2016 (key principles and goals)</a:t>
            </a:r>
          </a:p>
          <a:p>
            <a:pPr lvl="1"/>
            <a:r>
              <a:rPr lang="en-GB" dirty="0"/>
              <a:t>Follow up on its way: national plan on Open Science, various initiatives etc.</a:t>
            </a:r>
          </a:p>
          <a:p>
            <a:pPr marL="457200" lvl="1" indent="0">
              <a:buNone/>
            </a:pPr>
            <a:endParaRPr lang="en-GB" dirty="0"/>
          </a:p>
          <a:p>
            <a:r>
              <a:rPr lang="en-GB" dirty="0"/>
              <a:t>Open Science Policy </a:t>
            </a:r>
            <a:r>
              <a:rPr lang="en-GB" dirty="0">
                <a:hlinkClick r:id="rId3"/>
              </a:rPr>
              <a:t>Platform</a:t>
            </a:r>
            <a:endParaRPr lang="en-GB" dirty="0"/>
          </a:p>
          <a:p>
            <a:pPr lvl="1"/>
            <a:r>
              <a:rPr lang="en-GB" dirty="0"/>
              <a:t>The EC bringing stakeholders at the same table</a:t>
            </a:r>
          </a:p>
          <a:p>
            <a:endParaRPr lang="en-GB" dirty="0"/>
          </a:p>
        </p:txBody>
      </p:sp>
    </p:spTree>
    <p:extLst>
      <p:ext uri="{BB962C8B-B14F-4D97-AF65-F5344CB8AC3E}">
        <p14:creationId xmlns:p14="http://schemas.microsoft.com/office/powerpoint/2010/main" val="207988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08" y="2456892"/>
            <a:ext cx="3977934" cy="4212468"/>
          </a:xfrm>
        </p:spPr>
        <p:txBody>
          <a:bodyPr>
            <a:noAutofit/>
          </a:bodyPr>
          <a:lstStyle/>
          <a:p>
            <a:pPr algn="ctr">
              <a:spcBef>
                <a:spcPts val="450"/>
              </a:spcBef>
              <a:spcAft>
                <a:spcPts val="900"/>
              </a:spcAft>
              <a:buClrTx/>
              <a:defRPr/>
            </a:pPr>
            <a:r>
              <a:rPr lang="en-GB" sz="1400" b="0" dirty="0">
                <a:ea typeface="Verdana" panose="020B0604030504040204" pitchFamily="34" charset="0"/>
                <a:cs typeface="Verdana" panose="020B0604030504040204" pitchFamily="34" charset="0"/>
              </a:rPr>
              <a:t>Use &amp; management of research </a:t>
            </a:r>
            <a:r>
              <a:rPr lang="en-GB" sz="1400" b="0" u="sng" dirty="0">
                <a:ea typeface="Verdana" panose="020B0604030504040204" pitchFamily="34" charset="0"/>
                <a:cs typeface="Verdana" panose="020B0604030504040204" pitchFamily="34" charset="0"/>
              </a:rPr>
              <a:t>results and data</a:t>
            </a:r>
          </a:p>
          <a:p>
            <a:pPr marL="257175" indent="-257175">
              <a:spcBef>
                <a:spcPts val="0"/>
              </a:spcBef>
              <a:spcAft>
                <a:spcPts val="450"/>
              </a:spcAft>
              <a:buClrTx/>
              <a:buFont typeface="Wingdings" panose="05000000000000000000" pitchFamily="2" charset="2"/>
              <a:buChar char="ü"/>
              <a:defRPr/>
            </a:pPr>
            <a:r>
              <a:rPr lang="en-GB" sz="1400" u="sng" dirty="0">
                <a:ea typeface="Verdana" panose="020B0604030504040204" pitchFamily="34" charset="0"/>
                <a:cs typeface="Verdana" panose="020B0604030504040204" pitchFamily="34" charset="0"/>
              </a:rPr>
              <a:t>Open Data</a:t>
            </a:r>
            <a:r>
              <a:rPr lang="en-GB" sz="1200" dirty="0">
                <a:ea typeface="Verdana" panose="020B0604030504040204" pitchFamily="34" charset="0"/>
                <a:cs typeface="Verdana" panose="020B0604030504040204" pitchFamily="34" charset="0"/>
              </a:rPr>
              <a:t>:  </a:t>
            </a:r>
            <a:r>
              <a:rPr lang="en-GB" sz="1200" b="0" dirty="0">
                <a:ea typeface="Verdana" panose="020B0604030504040204" pitchFamily="34" charset="0"/>
                <a:cs typeface="Verdana" panose="020B0604030504040204" pitchFamily="34" charset="0"/>
              </a:rPr>
              <a:t>FAIR data sharing is the default for funding scientific research</a:t>
            </a:r>
          </a:p>
          <a:p>
            <a:pPr marL="257175" indent="-257175">
              <a:spcBef>
                <a:spcPts val="0"/>
              </a:spcBef>
              <a:spcAft>
                <a:spcPts val="450"/>
              </a:spcAft>
              <a:buClrTx/>
              <a:buFont typeface="Wingdings" panose="05000000000000000000" pitchFamily="2" charset="2"/>
              <a:buChar char="ü"/>
              <a:defRPr/>
            </a:pPr>
            <a:r>
              <a:rPr lang="en-GB" sz="1400" u="sng" dirty="0">
                <a:ea typeface="Verdana" panose="020B0604030504040204" pitchFamily="34" charset="0"/>
                <a:cs typeface="Verdana" panose="020B0604030504040204" pitchFamily="34" charset="0"/>
              </a:rPr>
              <a:t>European Open Science Cloud</a:t>
            </a:r>
            <a:r>
              <a:rPr lang="en-GB" sz="1200" dirty="0">
                <a:ea typeface="Verdana" panose="020B0604030504040204" pitchFamily="34" charset="0"/>
                <a:cs typeface="Verdana" panose="020B0604030504040204" pitchFamily="34" charset="0"/>
              </a:rPr>
              <a:t>: </a:t>
            </a:r>
            <a:r>
              <a:rPr lang="en-GB" sz="1200" b="0" dirty="0">
                <a:ea typeface="Verdana" panose="020B0604030504040204" pitchFamily="34" charset="0"/>
                <a:cs typeface="Verdana" panose="020B0604030504040204" pitchFamily="34" charset="0"/>
              </a:rPr>
              <a:t>All EU researchers are able to deposit, access and analyse European scientific data through the open science cloud, without leaving their desk. DSM strategy.</a:t>
            </a:r>
          </a:p>
          <a:p>
            <a:pPr marL="257175" indent="-257175">
              <a:spcBef>
                <a:spcPts val="0"/>
              </a:spcBef>
              <a:spcAft>
                <a:spcPts val="450"/>
              </a:spcAft>
              <a:buClrTx/>
              <a:buFont typeface="Wingdings" panose="05000000000000000000" pitchFamily="2" charset="2"/>
              <a:buChar char="ü"/>
              <a:defRPr/>
            </a:pPr>
            <a:r>
              <a:rPr lang="en-GB" sz="1400" u="sng" dirty="0">
                <a:ea typeface="Verdana" panose="020B0604030504040204" pitchFamily="34" charset="0"/>
                <a:cs typeface="Verdana" panose="020B0604030504040204" pitchFamily="34" charset="0"/>
              </a:rPr>
              <a:t>Altmetrics</a:t>
            </a:r>
            <a:r>
              <a:rPr lang="en-GB" sz="1400" dirty="0">
                <a:ea typeface="Verdana" panose="020B0604030504040204" pitchFamily="34" charset="0"/>
                <a:cs typeface="Verdana" panose="020B0604030504040204" pitchFamily="34" charset="0"/>
              </a:rPr>
              <a:t>: </a:t>
            </a:r>
            <a:r>
              <a:rPr lang="en-GB" sz="1200" b="0" dirty="0">
                <a:ea typeface="Verdana" panose="020B0604030504040204" pitchFamily="34" charset="0"/>
                <a:cs typeface="Verdana" panose="020B0604030504040204" pitchFamily="34" charset="0"/>
              </a:rPr>
              <a:t>Alternative metrics (next generation metrics) to complement conventional indicators for research quality and impact (e.g. Journal Impact Factors and citations)</a:t>
            </a:r>
          </a:p>
          <a:p>
            <a:pPr marL="257175" indent="-257175">
              <a:spcBef>
                <a:spcPts val="0"/>
              </a:spcBef>
              <a:spcAft>
                <a:spcPts val="450"/>
              </a:spcAft>
              <a:buClrTx/>
              <a:buFont typeface="Wingdings" panose="05000000000000000000" pitchFamily="2" charset="2"/>
              <a:buChar char="ü"/>
              <a:defRPr/>
            </a:pPr>
            <a:r>
              <a:rPr lang="en-GB" sz="1400" dirty="0">
                <a:ea typeface="Verdana" panose="020B0604030504040204" pitchFamily="34" charset="0"/>
                <a:cs typeface="Verdana" panose="020B0604030504040204" pitchFamily="34" charset="0"/>
              </a:rPr>
              <a:t>Future of </a:t>
            </a:r>
            <a:r>
              <a:rPr lang="en-GB" sz="1400" u="sng" dirty="0">
                <a:ea typeface="Verdana" panose="020B0604030504040204" pitchFamily="34" charset="0"/>
                <a:cs typeface="Verdana" panose="020B0604030504040204" pitchFamily="34" charset="0"/>
              </a:rPr>
              <a:t>scholarly communication</a:t>
            </a:r>
            <a:r>
              <a:rPr lang="en-GB" sz="1400" dirty="0">
                <a:ea typeface="Verdana" panose="020B0604030504040204" pitchFamily="34" charset="0"/>
                <a:cs typeface="Verdana" panose="020B0604030504040204" pitchFamily="34" charset="0"/>
              </a:rPr>
              <a:t>: </a:t>
            </a:r>
            <a:r>
              <a:rPr lang="en-GB" sz="1200" b="0" dirty="0">
                <a:ea typeface="Verdana" panose="020B0604030504040204" pitchFamily="34" charset="0"/>
                <a:cs typeface="Verdana" panose="020B0604030504040204" pitchFamily="34" charset="0"/>
              </a:rPr>
              <a:t>All peer reviewed scientific publications are freely accessible and early sharing of different kinds of research outputs is encouraged</a:t>
            </a:r>
          </a:p>
        </p:txBody>
      </p:sp>
      <p:sp>
        <p:nvSpPr>
          <p:cNvPr id="5" name="TextBox 4"/>
          <p:cNvSpPr txBox="1"/>
          <p:nvPr/>
        </p:nvSpPr>
        <p:spPr>
          <a:xfrm>
            <a:off x="143508" y="116632"/>
            <a:ext cx="2797561" cy="707886"/>
          </a:xfrm>
          <a:prstGeom prst="rect">
            <a:avLst/>
          </a:prstGeom>
          <a:noFill/>
        </p:spPr>
        <p:txBody>
          <a:bodyPr wrap="none" rtlCol="0">
            <a:spAutoFit/>
          </a:bodyPr>
          <a:lstStyle/>
          <a:p>
            <a:r>
              <a:rPr lang="en-GB" sz="2000" b="1" dirty="0">
                <a:solidFill>
                  <a:srgbClr val="FFC000"/>
                </a:solidFill>
              </a:rPr>
              <a:t>8 policy priorities </a:t>
            </a:r>
            <a:br>
              <a:rPr lang="en-GB" sz="2000" b="1" dirty="0">
                <a:solidFill>
                  <a:srgbClr val="FFC000"/>
                </a:solidFill>
              </a:rPr>
            </a:br>
            <a:r>
              <a:rPr lang="en-GB" sz="2000" b="1" dirty="0">
                <a:solidFill>
                  <a:srgbClr val="FFC000"/>
                </a:solidFill>
              </a:rPr>
              <a:t>agreed in 2016</a:t>
            </a:r>
          </a:p>
        </p:txBody>
      </p:sp>
      <p:sp>
        <p:nvSpPr>
          <p:cNvPr id="6" name="Content Placeholder 2"/>
          <p:cNvSpPr txBox="1">
            <a:spLocks/>
          </p:cNvSpPr>
          <p:nvPr/>
        </p:nvSpPr>
        <p:spPr bwMode="auto">
          <a:xfrm>
            <a:off x="5166066" y="2465859"/>
            <a:ext cx="3834426" cy="3924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Bef>
                <a:spcPts val="450"/>
              </a:spcBef>
              <a:spcAft>
                <a:spcPts val="900"/>
              </a:spcAft>
              <a:buClrTx/>
              <a:buNone/>
              <a:defRPr/>
            </a:pPr>
            <a:r>
              <a:rPr lang="en-GB" sz="1400" i="0" dirty="0">
                <a:ea typeface="Verdana" panose="020B0604030504040204" pitchFamily="34" charset="0"/>
                <a:cs typeface="Verdana" panose="020B0604030504040204" pitchFamily="34" charset="0"/>
              </a:rPr>
              <a:t>R</a:t>
            </a:r>
            <a:r>
              <a:rPr lang="en-GB" sz="1400" i="0" u="sng" dirty="0">
                <a:ea typeface="Verdana" panose="020B0604030504040204" pitchFamily="34" charset="0"/>
                <a:cs typeface="Verdana" panose="020B0604030504040204" pitchFamily="34" charset="0"/>
              </a:rPr>
              <a:t>esearch actors </a:t>
            </a:r>
            <a:r>
              <a:rPr lang="en-GB" sz="1400" i="0" dirty="0">
                <a:ea typeface="Verdana" panose="020B0604030504040204" pitchFamily="34" charset="0"/>
                <a:cs typeface="Verdana" panose="020B0604030504040204" pitchFamily="34" charset="0"/>
              </a:rPr>
              <a:t>(researchers, institutions and funders)</a:t>
            </a:r>
          </a:p>
          <a:p>
            <a:pPr>
              <a:spcBef>
                <a:spcPts val="0"/>
              </a:spcBef>
              <a:spcAft>
                <a:spcPts val="450"/>
              </a:spcAft>
              <a:buClrTx/>
              <a:buFont typeface="Wingdings" panose="05000000000000000000" pitchFamily="2" charset="2"/>
              <a:buChar char="ü"/>
              <a:defRPr/>
            </a:pPr>
            <a:r>
              <a:rPr lang="en-GB" sz="1400" b="1" i="0" u="sng" dirty="0">
                <a:ea typeface="Verdana" panose="020B0604030504040204" pitchFamily="34" charset="0"/>
                <a:cs typeface="Verdana" panose="020B0604030504040204" pitchFamily="34" charset="0"/>
              </a:rPr>
              <a:t>Rewards</a:t>
            </a:r>
            <a:r>
              <a:rPr lang="en-GB" sz="1400" i="0" dirty="0">
                <a:ea typeface="Verdana" panose="020B0604030504040204" pitchFamily="34" charset="0"/>
                <a:cs typeface="Verdana" panose="020B0604030504040204" pitchFamily="34" charset="0"/>
              </a:rPr>
              <a:t>: </a:t>
            </a:r>
            <a:r>
              <a:rPr lang="en-GB" sz="1200" i="0" dirty="0">
                <a:ea typeface="Verdana" panose="020B0604030504040204" pitchFamily="34" charset="0"/>
                <a:cs typeface="Verdana" panose="020B0604030504040204" pitchFamily="34" charset="0"/>
              </a:rPr>
              <a:t>The European research career evaluation system fully acknowledges Open Science activities</a:t>
            </a:r>
          </a:p>
          <a:p>
            <a:pPr>
              <a:spcBef>
                <a:spcPts val="0"/>
              </a:spcBef>
              <a:spcAft>
                <a:spcPts val="450"/>
              </a:spcAft>
              <a:buClrTx/>
              <a:buFont typeface="Wingdings" panose="05000000000000000000" pitchFamily="2" charset="2"/>
              <a:buChar char="ü"/>
              <a:defRPr/>
            </a:pPr>
            <a:r>
              <a:rPr lang="en-GB" sz="1400" b="1" i="0" u="sng" dirty="0">
                <a:ea typeface="Verdana" panose="020B0604030504040204" pitchFamily="34" charset="0"/>
                <a:cs typeface="Verdana" panose="020B0604030504040204" pitchFamily="34" charset="0"/>
              </a:rPr>
              <a:t>Research Integrity</a:t>
            </a:r>
            <a:r>
              <a:rPr lang="en-GB" sz="1400" b="1" i="0" dirty="0">
                <a:ea typeface="Verdana" panose="020B0604030504040204" pitchFamily="34" charset="0"/>
                <a:cs typeface="Verdana" panose="020B0604030504040204" pitchFamily="34" charset="0"/>
              </a:rPr>
              <a:t>: </a:t>
            </a:r>
            <a:r>
              <a:rPr lang="en-GB" sz="1200" i="0" dirty="0">
                <a:ea typeface="Verdana" panose="020B0604030504040204" pitchFamily="34" charset="0"/>
                <a:cs typeface="Verdana" panose="020B0604030504040204" pitchFamily="34" charset="0"/>
              </a:rPr>
              <a:t>All publicly funded research in the EU adheres to commonly agreed Open Science Standards of Research Integrity</a:t>
            </a:r>
          </a:p>
          <a:p>
            <a:pPr>
              <a:spcBef>
                <a:spcPts val="0"/>
              </a:spcBef>
              <a:spcAft>
                <a:spcPts val="450"/>
              </a:spcAft>
              <a:buClrTx/>
              <a:buFont typeface="Wingdings" panose="05000000000000000000" pitchFamily="2" charset="2"/>
              <a:buChar char="ü"/>
              <a:defRPr/>
            </a:pPr>
            <a:r>
              <a:rPr lang="en-GB" sz="1400" b="1" i="0" u="sng" dirty="0">
                <a:ea typeface="Verdana" panose="020B0604030504040204" pitchFamily="34" charset="0"/>
                <a:cs typeface="Verdana" panose="020B0604030504040204" pitchFamily="34" charset="0"/>
              </a:rPr>
              <a:t>Education and skills</a:t>
            </a:r>
            <a:r>
              <a:rPr lang="en-GB" sz="1400" b="1" i="0" dirty="0">
                <a:ea typeface="Verdana" panose="020B0604030504040204" pitchFamily="34" charset="0"/>
                <a:cs typeface="Verdana" panose="020B0604030504040204" pitchFamily="34" charset="0"/>
              </a:rPr>
              <a:t>: </a:t>
            </a:r>
            <a:r>
              <a:rPr lang="en-GB" sz="1200" i="0" dirty="0">
                <a:ea typeface="Verdana" panose="020B0604030504040204" pitchFamily="34" charset="0"/>
                <a:cs typeface="Verdana" panose="020B0604030504040204" pitchFamily="34" charset="0"/>
              </a:rPr>
              <a:t>All young scientists in Europe have the necessary skills and support to apply Open Science research routines and practices</a:t>
            </a:r>
          </a:p>
          <a:p>
            <a:pPr>
              <a:spcBef>
                <a:spcPts val="0"/>
              </a:spcBef>
              <a:spcAft>
                <a:spcPts val="450"/>
              </a:spcAft>
              <a:buClrTx/>
              <a:buFont typeface="Wingdings" panose="05000000000000000000" pitchFamily="2" charset="2"/>
              <a:buChar char="ü"/>
              <a:defRPr/>
            </a:pPr>
            <a:r>
              <a:rPr lang="en-GB" sz="1400" b="1" i="0" u="sng" dirty="0">
                <a:ea typeface="Verdana" panose="020B0604030504040204" pitchFamily="34" charset="0"/>
                <a:cs typeface="Verdana" panose="020B0604030504040204" pitchFamily="34" charset="0"/>
              </a:rPr>
              <a:t>Citizen Science</a:t>
            </a:r>
            <a:r>
              <a:rPr lang="en-GB" sz="1400" b="1" i="0" dirty="0">
                <a:ea typeface="Verdana" panose="020B0604030504040204" pitchFamily="34" charset="0"/>
                <a:cs typeface="Verdana" panose="020B0604030504040204" pitchFamily="34" charset="0"/>
              </a:rPr>
              <a:t>: </a:t>
            </a:r>
            <a:r>
              <a:rPr lang="en-GB" sz="1200" i="0" dirty="0">
                <a:ea typeface="Verdana" panose="020B0604030504040204" pitchFamily="34" charset="0"/>
                <a:cs typeface="Verdana" panose="020B0604030504040204" pitchFamily="34" charset="0"/>
              </a:rPr>
              <a:t>Citizens significantly contribute and are recognised as valid knowledge producers of European science</a:t>
            </a:r>
          </a:p>
        </p:txBody>
      </p:sp>
      <p:sp>
        <p:nvSpPr>
          <p:cNvPr id="8" name="Titre 7">
            <a:extLst>
              <a:ext uri="{FF2B5EF4-FFF2-40B4-BE49-F238E27FC236}">
                <a16:creationId xmlns:a16="http://schemas.microsoft.com/office/drawing/2014/main" id="{DBF9ECCC-0728-4E84-B51D-5EE87B1F2677}"/>
              </a:ext>
            </a:extLst>
          </p:cNvPr>
          <p:cNvSpPr>
            <a:spLocks noGrp="1"/>
          </p:cNvSpPr>
          <p:nvPr>
            <p:ph type="title"/>
          </p:nvPr>
        </p:nvSpPr>
        <p:spPr>
          <a:xfrm>
            <a:off x="35496" y="1189185"/>
            <a:ext cx="8964996" cy="936625"/>
          </a:xfrm>
        </p:spPr>
        <p:txBody>
          <a:bodyPr/>
          <a:lstStyle/>
          <a:p>
            <a:pPr algn="ctr"/>
            <a:r>
              <a:rPr lang="fr-BE" sz="2800" dirty="0" err="1"/>
              <a:t>Holistic</a:t>
            </a:r>
            <a:r>
              <a:rPr lang="fr-BE" sz="2800" dirty="0"/>
              <a:t> </a:t>
            </a:r>
            <a:r>
              <a:rPr lang="fr-BE" sz="2800" dirty="0" err="1"/>
              <a:t>policy</a:t>
            </a:r>
            <a:r>
              <a:rPr lang="fr-BE" sz="2800" dirty="0"/>
              <a:t> agenda: Scope &amp; ambitions</a:t>
            </a:r>
          </a:p>
        </p:txBody>
      </p:sp>
    </p:spTree>
    <p:extLst>
      <p:ext uri="{BB962C8B-B14F-4D97-AF65-F5344CB8AC3E}">
        <p14:creationId xmlns:p14="http://schemas.microsoft.com/office/powerpoint/2010/main" val="4147434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852936"/>
            <a:ext cx="8229600" cy="864096"/>
          </a:xfrm>
        </p:spPr>
        <p:txBody>
          <a:bodyPr/>
          <a:lstStyle/>
          <a:p>
            <a:pPr algn="ctr"/>
            <a:br>
              <a:rPr lang="fr-BE" sz="3600" dirty="0"/>
            </a:br>
            <a:r>
              <a:rPr lang="fr-BE" sz="3600" dirty="0" err="1"/>
              <a:t>Milestones</a:t>
            </a:r>
            <a:r>
              <a:rPr lang="fr-BE" sz="3600" dirty="0"/>
              <a:t>...</a:t>
            </a:r>
            <a:br>
              <a:rPr lang="fr-BE" sz="3600" dirty="0"/>
            </a:br>
            <a:r>
              <a:rPr lang="fr-BE" sz="3600" dirty="0"/>
              <a:t> </a:t>
            </a:r>
            <a:br>
              <a:rPr lang="fr-BE" sz="3600" dirty="0"/>
            </a:br>
            <a:endParaRPr lang="en-GB" sz="3600" dirty="0"/>
          </a:p>
        </p:txBody>
      </p:sp>
    </p:spTree>
    <p:extLst>
      <p:ext uri="{BB962C8B-B14F-4D97-AF65-F5344CB8AC3E}">
        <p14:creationId xmlns:p14="http://schemas.microsoft.com/office/powerpoint/2010/main" val="161922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68701997"/>
              </p:ext>
            </p:extLst>
          </p:nvPr>
        </p:nvGraphicFramePr>
        <p:xfrm>
          <a:off x="539553" y="2240868"/>
          <a:ext cx="8280920" cy="4284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5">
            <a:extLst>
              <a:ext uri="{FF2B5EF4-FFF2-40B4-BE49-F238E27FC236}">
                <a16:creationId xmlns:a16="http://schemas.microsoft.com/office/drawing/2014/main" id="{4BB13789-9E97-4541-9DD8-B2564E967309}"/>
              </a:ext>
            </a:extLst>
          </p:cNvPr>
          <p:cNvSpPr>
            <a:spLocks noGrp="1"/>
          </p:cNvSpPr>
          <p:nvPr>
            <p:ph type="title"/>
          </p:nvPr>
        </p:nvSpPr>
        <p:spPr>
          <a:xfrm>
            <a:off x="0" y="1340768"/>
            <a:ext cx="9037637" cy="720079"/>
          </a:xfrm>
        </p:spPr>
        <p:txBody>
          <a:bodyPr/>
          <a:lstStyle/>
          <a:p>
            <a:pPr algn="ctr"/>
            <a:r>
              <a:rPr lang="en-GB" sz="2400" dirty="0"/>
              <a:t>EC longstanding, systematic and growing support for open science</a:t>
            </a:r>
          </a:p>
        </p:txBody>
      </p:sp>
    </p:spTree>
    <p:extLst>
      <p:ext uri="{BB962C8B-B14F-4D97-AF65-F5344CB8AC3E}">
        <p14:creationId xmlns:p14="http://schemas.microsoft.com/office/powerpoint/2010/main" val="412827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92896"/>
            <a:ext cx="8229600" cy="2520280"/>
          </a:xfrm>
        </p:spPr>
        <p:txBody>
          <a:bodyPr/>
          <a:lstStyle/>
          <a:p>
            <a:pPr algn="ctr"/>
            <a:r>
              <a:rPr lang="fr-BE" dirty="0"/>
              <a:t>Open Science in </a:t>
            </a:r>
            <a:r>
              <a:rPr lang="fr-BE" dirty="0" err="1"/>
              <a:t>FPs</a:t>
            </a:r>
            <a:br>
              <a:rPr lang="fr-BE" dirty="0"/>
            </a:br>
            <a:br>
              <a:rPr lang="fr-BE" dirty="0"/>
            </a:br>
            <a:r>
              <a:rPr lang="fr-BE" dirty="0"/>
              <a:t>	</a:t>
            </a:r>
            <a:endParaRPr lang="en-GB" dirty="0"/>
          </a:p>
        </p:txBody>
      </p:sp>
    </p:spTree>
    <p:extLst>
      <p:ext uri="{BB962C8B-B14F-4D97-AF65-F5344CB8AC3E}">
        <p14:creationId xmlns:p14="http://schemas.microsoft.com/office/powerpoint/2010/main" val="3435380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288" y="1124744"/>
            <a:ext cx="8748712" cy="936625"/>
          </a:xfrm>
        </p:spPr>
        <p:txBody>
          <a:bodyPr/>
          <a:lstStyle/>
          <a:p>
            <a:r>
              <a:rPr lang="en-GB" dirty="0"/>
              <a:t>Open Science starts with open access</a:t>
            </a:r>
          </a:p>
        </p:txBody>
      </p:sp>
      <p:sp>
        <p:nvSpPr>
          <p:cNvPr id="6" name="Content Placeholder 5"/>
          <p:cNvSpPr>
            <a:spLocks noGrp="1"/>
          </p:cNvSpPr>
          <p:nvPr>
            <p:ph idx="1"/>
          </p:nvPr>
        </p:nvSpPr>
        <p:spPr>
          <a:xfrm>
            <a:off x="539552" y="2204864"/>
            <a:ext cx="8229600" cy="4536504"/>
          </a:xfrm>
        </p:spPr>
        <p:txBody>
          <a:bodyPr/>
          <a:lstStyle/>
          <a:p>
            <a:r>
              <a:rPr lang="en-GB" sz="1800" u="sng" dirty="0"/>
              <a:t>Open access</a:t>
            </a:r>
            <a:r>
              <a:rPr lang="en-GB" sz="1800" dirty="0"/>
              <a:t> = the practice of providing on-line access to scientific information that is free of charge to the user and that is re-usable</a:t>
            </a:r>
          </a:p>
          <a:p>
            <a:endParaRPr lang="fr-BE" sz="1800" u="sng" dirty="0"/>
          </a:p>
          <a:p>
            <a:r>
              <a:rPr lang="en-GB" sz="1800" dirty="0"/>
              <a:t>No single definition but some well-accepted, authoritative ones e.g. the </a:t>
            </a:r>
            <a:r>
              <a:rPr lang="en-GB" sz="1800" dirty="0">
                <a:hlinkClick r:id="rId2"/>
              </a:rPr>
              <a:t>Budapest Declaration </a:t>
            </a:r>
            <a:r>
              <a:rPr lang="en-GB" sz="1800" dirty="0"/>
              <a:t>(2002) and the </a:t>
            </a:r>
            <a:r>
              <a:rPr lang="en-GB" sz="1800" dirty="0">
                <a:hlinkClick r:id="rId3"/>
              </a:rPr>
              <a:t>Berlin Declaration </a:t>
            </a:r>
            <a:r>
              <a:rPr lang="en-GB" sz="1800" dirty="0"/>
              <a:t>(2003).</a:t>
            </a:r>
          </a:p>
          <a:p>
            <a:pPr lvl="1"/>
            <a:r>
              <a:rPr lang="en-GB" sz="1400" dirty="0"/>
              <a:t>These definitions describe 'access' in the context of open access as including not only basic elements such as the right to read, download and print, but also the right to copy, distribute, search, link, crawl, and mine</a:t>
            </a:r>
          </a:p>
          <a:p>
            <a:pPr marL="457200" lvl="1" indent="0">
              <a:buNone/>
            </a:pPr>
            <a:endParaRPr lang="en-GB" sz="1400" dirty="0"/>
          </a:p>
          <a:p>
            <a:endParaRPr lang="en-GB" sz="1800" dirty="0"/>
          </a:p>
          <a:p>
            <a:r>
              <a:rPr lang="en-GB" sz="1800" dirty="0"/>
              <a:t>Open access to research outputs: publications, data, software and other outputs</a:t>
            </a:r>
          </a:p>
          <a:p>
            <a:endParaRPr lang="en-GB" sz="1800" dirty="0"/>
          </a:p>
        </p:txBody>
      </p:sp>
    </p:spTree>
    <p:extLst>
      <p:ext uri="{BB962C8B-B14F-4D97-AF65-F5344CB8AC3E}">
        <p14:creationId xmlns:p14="http://schemas.microsoft.com/office/powerpoint/2010/main" val="373891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656705"/>
          </a:xfrm>
        </p:spPr>
        <p:txBody>
          <a:bodyPr/>
          <a:lstStyle/>
          <a:p>
            <a:pPr algn="ctr"/>
            <a:r>
              <a:rPr lang="fr-BE" dirty="0" err="1"/>
              <a:t>What</a:t>
            </a:r>
            <a:r>
              <a:rPr lang="fr-BE" dirty="0"/>
              <a:t> </a:t>
            </a:r>
            <a:r>
              <a:rPr lang="fr-BE" dirty="0" err="1"/>
              <a:t>is</a:t>
            </a:r>
            <a:r>
              <a:rPr lang="fr-BE" dirty="0"/>
              <a:t> the EC mandate in Horizon 2020 for OA to </a:t>
            </a:r>
            <a:r>
              <a:rPr lang="fr-BE" dirty="0" err="1"/>
              <a:t>scientific</a:t>
            </a:r>
            <a:r>
              <a:rPr lang="fr-BE" dirty="0"/>
              <a:t> publications and </a:t>
            </a:r>
            <a:r>
              <a:rPr lang="fr-BE" dirty="0" err="1"/>
              <a:t>research</a:t>
            </a:r>
            <a:r>
              <a:rPr lang="fr-BE" dirty="0"/>
              <a:t> data?</a:t>
            </a:r>
            <a:endParaRPr lang="en-GB" dirty="0"/>
          </a:p>
        </p:txBody>
      </p:sp>
    </p:spTree>
    <p:extLst>
      <p:ext uri="{BB962C8B-B14F-4D97-AF65-F5344CB8AC3E}">
        <p14:creationId xmlns:p14="http://schemas.microsoft.com/office/powerpoint/2010/main" val="134043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412776"/>
            <a:ext cx="8291512" cy="1223739"/>
          </a:xfrm>
        </p:spPr>
        <p:txBody>
          <a:bodyPr/>
          <a:lstStyle/>
          <a:p>
            <a:pPr algn="ctr"/>
            <a:br>
              <a:rPr lang="en-GB" sz="2800" dirty="0"/>
            </a:br>
            <a:r>
              <a:rPr lang="en-GB" sz="2800" dirty="0"/>
              <a:t>Scientific publications in H2020 </a:t>
            </a:r>
            <a:br>
              <a:rPr lang="en-GB" sz="2800" dirty="0"/>
            </a:br>
            <a:r>
              <a:rPr lang="en-GB" sz="2400" b="0" dirty="0"/>
              <a:t>(Art. 29.2 MGA)</a:t>
            </a:r>
            <a:br>
              <a:rPr lang="en-GB" sz="2800" dirty="0"/>
            </a:br>
            <a:endParaRPr lang="en-GB" sz="2800" dirty="0"/>
          </a:p>
        </p:txBody>
      </p:sp>
      <p:sp>
        <p:nvSpPr>
          <p:cNvPr id="3" name="Content Placeholder 2"/>
          <p:cNvSpPr>
            <a:spLocks noGrp="1"/>
          </p:cNvSpPr>
          <p:nvPr>
            <p:ph idx="1"/>
          </p:nvPr>
        </p:nvSpPr>
        <p:spPr>
          <a:xfrm>
            <a:off x="457200" y="2996953"/>
            <a:ext cx="8229600" cy="2088232"/>
          </a:xfrm>
        </p:spPr>
        <p:txBody>
          <a:bodyPr/>
          <a:lstStyle/>
          <a:p>
            <a:r>
              <a:rPr lang="en-GB" dirty="0"/>
              <a:t>Mandatory open access to peer-reviewed publications through repositories</a:t>
            </a:r>
          </a:p>
          <a:p>
            <a:endParaRPr lang="en-GB" dirty="0"/>
          </a:p>
          <a:p>
            <a:pPr marL="457200" lvl="1" indent="0" algn="ctr">
              <a:buNone/>
            </a:pPr>
            <a:r>
              <a:rPr lang="en-IE" i="1" dirty="0"/>
              <a:t>What to do? </a:t>
            </a:r>
            <a:r>
              <a:rPr lang="fr-BE" dirty="0" err="1"/>
              <a:t>Deposit</a:t>
            </a:r>
            <a:r>
              <a:rPr lang="fr-BE" dirty="0"/>
              <a:t> + open </a:t>
            </a:r>
            <a:r>
              <a:rPr lang="fr-BE" dirty="0" err="1"/>
              <a:t>access</a:t>
            </a:r>
            <a:endParaRPr lang="en-GB" dirty="0"/>
          </a:p>
          <a:p>
            <a:endParaRPr lang="en-GB" dirty="0"/>
          </a:p>
          <a:p>
            <a:endParaRPr lang="en-GB" dirty="0"/>
          </a:p>
        </p:txBody>
      </p:sp>
    </p:spTree>
    <p:extLst>
      <p:ext uri="{BB962C8B-B14F-4D97-AF65-F5344CB8AC3E}">
        <p14:creationId xmlns:p14="http://schemas.microsoft.com/office/powerpoint/2010/main" val="1426997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3490" t="22900" r="35592" b="15133"/>
          <a:stretch/>
        </p:blipFill>
        <p:spPr>
          <a:xfrm>
            <a:off x="1691680" y="1268760"/>
            <a:ext cx="6336704" cy="5397935"/>
          </a:xfrm>
          <a:prstGeom prst="rect">
            <a:avLst/>
          </a:prstGeom>
        </p:spPr>
      </p:pic>
      <p:sp>
        <p:nvSpPr>
          <p:cNvPr id="9" name="TextBox 8"/>
          <p:cNvSpPr txBox="1"/>
          <p:nvPr/>
        </p:nvSpPr>
        <p:spPr>
          <a:xfrm>
            <a:off x="251520" y="2276872"/>
            <a:ext cx="1319592" cy="461665"/>
          </a:xfrm>
          <a:prstGeom prst="rect">
            <a:avLst/>
          </a:prstGeom>
          <a:noFill/>
        </p:spPr>
        <p:txBody>
          <a:bodyPr wrap="none" rtlCol="0">
            <a:spAutoFit/>
          </a:bodyPr>
          <a:lstStyle/>
          <a:p>
            <a:r>
              <a:rPr lang="en-GB" b="1"/>
              <a:t>Subscription </a:t>
            </a:r>
          </a:p>
          <a:p>
            <a:r>
              <a:rPr lang="en-GB" b="1"/>
              <a:t>Publisher </a:t>
            </a:r>
          </a:p>
        </p:txBody>
      </p:sp>
      <p:sp>
        <p:nvSpPr>
          <p:cNvPr id="10" name="TextBox 9"/>
          <p:cNvSpPr txBox="1"/>
          <p:nvPr/>
        </p:nvSpPr>
        <p:spPr>
          <a:xfrm>
            <a:off x="323528" y="4941169"/>
            <a:ext cx="1296144" cy="461665"/>
          </a:xfrm>
          <a:prstGeom prst="rect">
            <a:avLst/>
          </a:prstGeom>
          <a:noFill/>
        </p:spPr>
        <p:txBody>
          <a:bodyPr wrap="square" rtlCol="0">
            <a:spAutoFit/>
          </a:bodyPr>
          <a:lstStyle/>
          <a:p>
            <a:r>
              <a:rPr lang="en-GB" b="1"/>
              <a:t>Open access</a:t>
            </a:r>
          </a:p>
          <a:p>
            <a:r>
              <a:rPr lang="en-GB" b="1"/>
              <a:t>Publisher  </a:t>
            </a:r>
          </a:p>
        </p:txBody>
      </p:sp>
    </p:spTree>
    <p:extLst>
      <p:ext uri="{BB962C8B-B14F-4D97-AF65-F5344CB8AC3E}">
        <p14:creationId xmlns:p14="http://schemas.microsoft.com/office/powerpoint/2010/main" val="307708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err="1"/>
              <a:t>What</a:t>
            </a:r>
            <a:r>
              <a:rPr lang="fr-BE" dirty="0"/>
              <a:t> about data in Horizon 2020?</a:t>
            </a:r>
            <a:endParaRPr lang="en-GB" dirty="0"/>
          </a:p>
        </p:txBody>
      </p:sp>
      <p:pic>
        <p:nvPicPr>
          <p:cNvPr id="3075"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47864" y="2492374"/>
            <a:ext cx="2836807" cy="35290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007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852936"/>
            <a:ext cx="8229600" cy="864096"/>
          </a:xfrm>
        </p:spPr>
        <p:txBody>
          <a:bodyPr/>
          <a:lstStyle/>
          <a:p>
            <a:pPr algn="ctr"/>
            <a:br>
              <a:rPr lang="fr-BE" sz="3600" dirty="0"/>
            </a:br>
            <a:r>
              <a:rPr lang="fr-BE" sz="3600" dirty="0"/>
              <a:t>The </a:t>
            </a:r>
            <a:r>
              <a:rPr lang="fr-BE" sz="3600" dirty="0" err="1"/>
              <a:t>rationale</a:t>
            </a:r>
            <a:r>
              <a:rPr lang="fr-BE" sz="3600" dirty="0"/>
              <a:t>…</a:t>
            </a:r>
            <a:br>
              <a:rPr lang="fr-BE" sz="3600" dirty="0"/>
            </a:br>
            <a:endParaRPr lang="en-GB" sz="3600" dirty="0"/>
          </a:p>
        </p:txBody>
      </p:sp>
    </p:spTree>
    <p:extLst>
      <p:ext uri="{BB962C8B-B14F-4D97-AF65-F5344CB8AC3E}">
        <p14:creationId xmlns:p14="http://schemas.microsoft.com/office/powerpoint/2010/main" val="3074670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616" y="1378071"/>
            <a:ext cx="8425184" cy="1081038"/>
          </a:xfrm>
        </p:spPr>
        <p:txBody>
          <a:bodyPr/>
          <a:lstStyle/>
          <a:p>
            <a:pPr algn="ctr"/>
            <a:r>
              <a:rPr lang="en-GB" sz="2400" dirty="0"/>
              <a:t>Research data in H2020 </a:t>
            </a:r>
            <a:br>
              <a:rPr lang="en-GB" sz="2400" dirty="0"/>
            </a:br>
            <a:r>
              <a:rPr lang="en-GB" sz="2400" b="0" dirty="0"/>
              <a:t>(Art. 29.3 MGA)</a:t>
            </a:r>
            <a:br>
              <a:rPr lang="en-GB" sz="2400" b="0" dirty="0"/>
            </a:br>
            <a:r>
              <a:rPr lang="en-GB" sz="1800" b="0" i="1" dirty="0"/>
              <a:t>a.k.a. the </a:t>
            </a:r>
            <a:r>
              <a:rPr lang="en-IE" sz="1800" b="0" i="1" dirty="0"/>
              <a:t>Open Research Data Pilot (ORD)</a:t>
            </a:r>
            <a:endParaRPr lang="en-GB" sz="1800" b="0" i="1" dirty="0"/>
          </a:p>
        </p:txBody>
      </p:sp>
      <p:sp>
        <p:nvSpPr>
          <p:cNvPr id="3" name="Content Placeholder 2"/>
          <p:cNvSpPr>
            <a:spLocks noGrp="1"/>
          </p:cNvSpPr>
          <p:nvPr>
            <p:ph idx="1"/>
          </p:nvPr>
        </p:nvSpPr>
        <p:spPr>
          <a:xfrm>
            <a:off x="457200" y="2675220"/>
            <a:ext cx="8229600" cy="4176985"/>
          </a:xfrm>
        </p:spPr>
        <p:txBody>
          <a:bodyPr/>
          <a:lstStyle/>
          <a:p>
            <a:r>
              <a:rPr lang="en-IE" sz="2000" dirty="0"/>
              <a:t>Not so much a pilot any more! By default in! </a:t>
            </a:r>
          </a:p>
          <a:p>
            <a:pPr marL="457200" lvl="1" indent="0">
              <a:buNone/>
            </a:pPr>
            <a:endParaRPr lang="en-IE" sz="2000" dirty="0"/>
          </a:p>
          <a:p>
            <a:r>
              <a:rPr lang="en-IE" sz="2000" dirty="0"/>
              <a:t>Addresses several things at once:</a:t>
            </a:r>
          </a:p>
          <a:p>
            <a:pPr lvl="1"/>
            <a:r>
              <a:rPr lang="en-GB" sz="1600" b="1" dirty="0"/>
              <a:t>Open access to research data- </a:t>
            </a:r>
            <a:r>
              <a:rPr lang="en-GB" sz="1600" dirty="0"/>
              <a:t>as open as possible, as closed as necessary!</a:t>
            </a:r>
          </a:p>
          <a:p>
            <a:pPr lvl="1"/>
            <a:r>
              <a:rPr lang="en-IE" sz="1600" b="1" dirty="0"/>
              <a:t>Streamlining Research Data Management (RDM) </a:t>
            </a:r>
            <a:r>
              <a:rPr lang="en-IE" sz="1600" dirty="0"/>
              <a:t>as a standard practice through </a:t>
            </a:r>
            <a:r>
              <a:rPr lang="en-IE" sz="1600" b="1" dirty="0"/>
              <a:t>Data Management Plans (DMPs)</a:t>
            </a:r>
            <a:r>
              <a:rPr lang="en-IE" sz="1600" dirty="0"/>
              <a:t>- required as deliverable</a:t>
            </a:r>
          </a:p>
          <a:p>
            <a:pPr marL="457200" lvl="1" indent="0">
              <a:buNone/>
            </a:pPr>
            <a:endParaRPr lang="en-GB" sz="1600" dirty="0"/>
          </a:p>
          <a:p>
            <a:r>
              <a:rPr lang="en-GB" sz="1800" dirty="0"/>
              <a:t>Costs for open access to research data fully eligible during the duration of the project</a:t>
            </a:r>
          </a:p>
          <a:p>
            <a:endParaRPr lang="en-GB" sz="2000" dirty="0"/>
          </a:p>
          <a:p>
            <a:endParaRPr lang="en-GB" sz="2000" dirty="0"/>
          </a:p>
        </p:txBody>
      </p:sp>
    </p:spTree>
    <p:extLst>
      <p:ext uri="{BB962C8B-B14F-4D97-AF65-F5344CB8AC3E}">
        <p14:creationId xmlns:p14="http://schemas.microsoft.com/office/powerpoint/2010/main" val="507045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244" y="764704"/>
            <a:ext cx="8291512" cy="1223739"/>
          </a:xfrm>
        </p:spPr>
        <p:txBody>
          <a:bodyPr/>
          <a:lstStyle/>
          <a:p>
            <a:pPr algn="ctr"/>
            <a:br>
              <a:rPr lang="en-GB" sz="2800" dirty="0"/>
            </a:br>
            <a:r>
              <a:rPr lang="en-GB" sz="2800" dirty="0"/>
              <a:t>Open Research Data pilot</a:t>
            </a:r>
          </a:p>
        </p:txBody>
      </p:sp>
      <p:sp>
        <p:nvSpPr>
          <p:cNvPr id="3" name="Content Placeholder 2"/>
          <p:cNvSpPr>
            <a:spLocks noGrp="1"/>
          </p:cNvSpPr>
          <p:nvPr>
            <p:ph idx="1"/>
          </p:nvPr>
        </p:nvSpPr>
        <p:spPr>
          <a:xfrm>
            <a:off x="457200" y="2060848"/>
            <a:ext cx="8229600" cy="4320479"/>
          </a:xfrm>
        </p:spPr>
        <p:txBody>
          <a:bodyPr/>
          <a:lstStyle/>
          <a:p>
            <a:pPr marL="457200" lvl="1" indent="0" algn="ctr">
              <a:buNone/>
            </a:pPr>
            <a:r>
              <a:rPr lang="en-IE" sz="2400" i="1" dirty="0"/>
              <a:t>What to do?</a:t>
            </a:r>
          </a:p>
          <a:p>
            <a:pPr marL="457200" lvl="1" indent="0" algn="ctr">
              <a:buNone/>
            </a:pPr>
            <a:r>
              <a:rPr lang="en-IE" i="1" dirty="0"/>
              <a:t> </a:t>
            </a:r>
          </a:p>
          <a:p>
            <a:pPr marL="457200" lvl="1" indent="0" algn="ctr">
              <a:buNone/>
            </a:pPr>
            <a:r>
              <a:rPr lang="en-IE" b="1" dirty="0"/>
              <a:t>Data Management Plan </a:t>
            </a:r>
          </a:p>
          <a:p>
            <a:pPr marL="457200" lvl="1" indent="0" algn="ctr">
              <a:buNone/>
            </a:pPr>
            <a:r>
              <a:rPr lang="en-IE" i="1" dirty="0"/>
              <a:t>+</a:t>
            </a:r>
          </a:p>
          <a:p>
            <a:pPr marL="457200" lvl="1" indent="0" algn="ctr">
              <a:buNone/>
            </a:pPr>
            <a:r>
              <a:rPr lang="fr-BE" b="1" dirty="0" err="1"/>
              <a:t>deposit</a:t>
            </a:r>
            <a:r>
              <a:rPr lang="fr-BE" b="1" dirty="0"/>
              <a:t> </a:t>
            </a:r>
            <a:r>
              <a:rPr lang="fr-BE" dirty="0"/>
              <a:t>in a </a:t>
            </a:r>
            <a:r>
              <a:rPr lang="fr-BE" dirty="0" err="1"/>
              <a:t>research</a:t>
            </a:r>
            <a:r>
              <a:rPr lang="fr-BE" dirty="0"/>
              <a:t> data </a:t>
            </a:r>
            <a:r>
              <a:rPr lang="fr-BE" dirty="0" err="1"/>
              <a:t>repository</a:t>
            </a:r>
            <a:endParaRPr lang="fr-BE" dirty="0"/>
          </a:p>
          <a:p>
            <a:pPr marL="457200" lvl="1" indent="0" algn="ctr">
              <a:buNone/>
            </a:pPr>
            <a:r>
              <a:rPr lang="fr-BE" dirty="0"/>
              <a:t>+</a:t>
            </a:r>
          </a:p>
          <a:p>
            <a:pPr marL="457200" lvl="1" indent="0" algn="ctr">
              <a:buNone/>
            </a:pPr>
            <a:r>
              <a:rPr lang="fr-BE" dirty="0" err="1"/>
              <a:t>take</a:t>
            </a:r>
            <a:r>
              <a:rPr lang="fr-BE" dirty="0"/>
              <a:t> </a:t>
            </a:r>
            <a:r>
              <a:rPr lang="fr-BE" dirty="0" err="1"/>
              <a:t>measures</a:t>
            </a:r>
            <a:r>
              <a:rPr lang="fr-BE" dirty="0"/>
              <a:t> to </a:t>
            </a:r>
            <a:r>
              <a:rPr lang="fr-BE" dirty="0" err="1"/>
              <a:t>make</a:t>
            </a:r>
            <a:r>
              <a:rPr lang="fr-BE" dirty="0"/>
              <a:t> </a:t>
            </a:r>
            <a:r>
              <a:rPr lang="fr-BE" dirty="0" err="1"/>
              <a:t>it</a:t>
            </a:r>
            <a:r>
              <a:rPr lang="fr-BE" dirty="0"/>
              <a:t> possible for </a:t>
            </a:r>
            <a:r>
              <a:rPr lang="fr-BE" dirty="0" err="1"/>
              <a:t>third</a:t>
            </a:r>
            <a:r>
              <a:rPr lang="fr-BE" dirty="0"/>
              <a:t> parties to </a:t>
            </a:r>
            <a:r>
              <a:rPr lang="fr-BE" b="1" dirty="0" err="1"/>
              <a:t>access</a:t>
            </a:r>
            <a:r>
              <a:rPr lang="fr-BE" dirty="0"/>
              <a:t>, mine, exploit, </a:t>
            </a:r>
            <a:r>
              <a:rPr lang="fr-BE" dirty="0" err="1"/>
              <a:t>reproduce</a:t>
            </a:r>
            <a:r>
              <a:rPr lang="fr-BE" dirty="0"/>
              <a:t> and </a:t>
            </a:r>
            <a:r>
              <a:rPr lang="fr-BE" dirty="0" err="1"/>
              <a:t>disseminate</a:t>
            </a:r>
            <a:r>
              <a:rPr lang="fr-BE" dirty="0"/>
              <a:t> free of charge</a:t>
            </a:r>
          </a:p>
          <a:p>
            <a:pPr marL="457200" lvl="1" indent="0" algn="ctr">
              <a:buNone/>
            </a:pPr>
            <a:r>
              <a:rPr lang="fr-BE" dirty="0"/>
              <a:t>+ </a:t>
            </a:r>
          </a:p>
          <a:p>
            <a:pPr marL="457200" lvl="1" indent="0" algn="ctr">
              <a:buNone/>
            </a:pPr>
            <a:r>
              <a:rPr lang="fr-BE" b="1" dirty="0" err="1"/>
              <a:t>provide</a:t>
            </a:r>
            <a:r>
              <a:rPr lang="fr-BE" b="1" dirty="0"/>
              <a:t> information </a:t>
            </a:r>
            <a:r>
              <a:rPr lang="fr-BE" dirty="0"/>
              <a:t>via the </a:t>
            </a:r>
            <a:r>
              <a:rPr lang="fr-BE" dirty="0" err="1"/>
              <a:t>repository</a:t>
            </a:r>
            <a:r>
              <a:rPr lang="fr-BE" dirty="0"/>
              <a:t> to </a:t>
            </a:r>
            <a:r>
              <a:rPr lang="fr-BE" dirty="0" err="1"/>
              <a:t>validate</a:t>
            </a:r>
            <a:r>
              <a:rPr lang="fr-BE" dirty="0"/>
              <a:t> </a:t>
            </a:r>
            <a:r>
              <a:rPr lang="fr-BE" dirty="0" err="1"/>
              <a:t>results</a:t>
            </a:r>
            <a:endParaRPr lang="en-GB" dirty="0"/>
          </a:p>
          <a:p>
            <a:endParaRPr lang="en-GB" dirty="0"/>
          </a:p>
          <a:p>
            <a:endParaRPr lang="en-GB" dirty="0"/>
          </a:p>
        </p:txBody>
      </p:sp>
    </p:spTree>
    <p:extLst>
      <p:ext uri="{BB962C8B-B14F-4D97-AF65-F5344CB8AC3E}">
        <p14:creationId xmlns:p14="http://schemas.microsoft.com/office/powerpoint/2010/main" val="111862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5373216"/>
          </a:xfrm>
        </p:spPr>
        <p:txBody>
          <a:bodyPr/>
          <a:lstStyle/>
          <a:p>
            <a:r>
              <a:rPr lang="en-US" sz="2000" b="0" dirty="0"/>
              <a:t>The Open Research Data Pilot will apply to all </a:t>
            </a:r>
            <a:r>
              <a:rPr lang="en-US" sz="2000" b="0" i="1" dirty="0"/>
              <a:t>thematic areas</a:t>
            </a:r>
            <a:r>
              <a:rPr lang="en-US" sz="2000" b="0" dirty="0"/>
              <a:t> of Horizon 2020 from the </a:t>
            </a:r>
            <a:r>
              <a:rPr lang="en-US" sz="2000" dirty="0"/>
              <a:t>start of the 2017 work </a:t>
            </a:r>
            <a:r>
              <a:rPr lang="en-US" sz="2000" dirty="0" err="1"/>
              <a:t>programme</a:t>
            </a:r>
            <a:r>
              <a:rPr lang="en-US" sz="2000" b="0" dirty="0"/>
              <a:t>.</a:t>
            </a:r>
          </a:p>
          <a:p>
            <a:endParaRPr lang="en-US" sz="2000" b="0" dirty="0"/>
          </a:p>
          <a:p>
            <a:r>
              <a:rPr lang="en-US" sz="2000" b="0" dirty="0"/>
              <a:t>However, not all </a:t>
            </a:r>
            <a:r>
              <a:rPr lang="en-US" sz="2000" b="0" i="1" dirty="0"/>
              <a:t>instruments</a:t>
            </a:r>
            <a:r>
              <a:rPr lang="en-US" sz="2000" b="0" dirty="0"/>
              <a:t> are suitable for research data sharing. </a:t>
            </a:r>
            <a:r>
              <a:rPr lang="en-US" sz="2000" dirty="0"/>
              <a:t>The following instruments are excluded</a:t>
            </a:r>
            <a:r>
              <a:rPr lang="en-US" sz="2000" b="0" dirty="0"/>
              <a:t>:</a:t>
            </a:r>
          </a:p>
          <a:p>
            <a:r>
              <a:rPr lang="en-US" sz="2000" dirty="0"/>
              <a:t>	</a:t>
            </a:r>
            <a:r>
              <a:rPr lang="en-US" sz="2000" b="0" dirty="0"/>
              <a:t>●"co-fund" and "prizes" instruments</a:t>
            </a:r>
          </a:p>
          <a:p>
            <a:r>
              <a:rPr lang="en-US" sz="2000" b="0" dirty="0"/>
              <a:t>	●"ERC proof of concept" grants</a:t>
            </a:r>
          </a:p>
          <a:p>
            <a:r>
              <a:rPr lang="en-US" sz="2000" b="0" dirty="0"/>
              <a:t>	●"ERA-Nets" that do not produce data</a:t>
            </a:r>
          </a:p>
          <a:p>
            <a:r>
              <a:rPr lang="en-US" sz="2000" b="0" dirty="0"/>
              <a:t>	●SME instrument, phase 1</a:t>
            </a:r>
          </a:p>
          <a:p>
            <a:endParaRPr lang="en-US" sz="2000" b="0" dirty="0"/>
          </a:p>
          <a:p>
            <a:r>
              <a:rPr lang="en-US" sz="1600" b="0" dirty="0"/>
              <a:t>Coordination and support actions are included in the Open Research Data Pilot, as many of them produce relevant data.</a:t>
            </a:r>
          </a:p>
          <a:p>
            <a:endParaRPr lang="en-US" sz="1600" b="0" dirty="0"/>
          </a:p>
          <a:p>
            <a:r>
              <a:rPr lang="en-US" sz="1600" b="0" dirty="0"/>
              <a:t>For 2-stage calls, information on participation in the Pilot will be requested only at stage 2</a:t>
            </a:r>
            <a:r>
              <a:rPr lang="en-US" sz="1800" b="0" dirty="0"/>
              <a:t>.</a:t>
            </a:r>
          </a:p>
          <a:p>
            <a:endParaRPr lang="en-GB" dirty="0"/>
          </a:p>
        </p:txBody>
      </p:sp>
    </p:spTree>
    <p:extLst>
      <p:ext uri="{BB962C8B-B14F-4D97-AF65-F5344CB8AC3E}">
        <p14:creationId xmlns:p14="http://schemas.microsoft.com/office/powerpoint/2010/main" val="665262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Data Management Plans</a:t>
            </a:r>
            <a:endParaRPr lang="en-GB" dirty="0"/>
          </a:p>
        </p:txBody>
      </p:sp>
      <p:sp>
        <p:nvSpPr>
          <p:cNvPr id="3" name="Content Placeholder 2"/>
          <p:cNvSpPr>
            <a:spLocks noGrp="1"/>
          </p:cNvSpPr>
          <p:nvPr>
            <p:ph idx="1"/>
          </p:nvPr>
        </p:nvSpPr>
        <p:spPr/>
        <p:txBody>
          <a:bodyPr/>
          <a:lstStyle/>
          <a:p>
            <a:r>
              <a:rPr lang="fr-BE" sz="2000" b="0" dirty="0"/>
              <a:t>●</a:t>
            </a:r>
            <a:r>
              <a:rPr lang="fr-BE" sz="2000" dirty="0" err="1"/>
              <a:t>Projects</a:t>
            </a:r>
            <a:r>
              <a:rPr lang="fr-BE" sz="2000" dirty="0"/>
              <a:t> </a:t>
            </a:r>
            <a:r>
              <a:rPr lang="fr-BE" sz="2000" dirty="0" err="1"/>
              <a:t>need</a:t>
            </a:r>
            <a:r>
              <a:rPr lang="fr-BE" sz="2000" dirty="0"/>
              <a:t> to </a:t>
            </a:r>
            <a:r>
              <a:rPr lang="fr-BE" sz="2000" dirty="0" err="1"/>
              <a:t>create</a:t>
            </a:r>
            <a:r>
              <a:rPr lang="fr-BE" sz="2000" dirty="0"/>
              <a:t> a DMP</a:t>
            </a:r>
            <a:r>
              <a:rPr lang="fr-BE" sz="2000" b="0" dirty="0"/>
              <a:t>, </a:t>
            </a:r>
            <a:r>
              <a:rPr lang="fr-BE" sz="2000" b="0" dirty="0" err="1"/>
              <a:t>except</a:t>
            </a:r>
            <a:r>
              <a:rPr lang="fr-BE" sz="2000" b="0" dirty="0"/>
              <a:t> if </a:t>
            </a:r>
            <a:r>
              <a:rPr lang="fr-BE" sz="2000" b="0" dirty="0" err="1"/>
              <a:t>they</a:t>
            </a:r>
            <a:r>
              <a:rPr lang="fr-BE" sz="2000" b="0" dirty="0"/>
              <a:t> </a:t>
            </a:r>
            <a:r>
              <a:rPr lang="fr-BE" sz="2000" b="0" dirty="0" err="1"/>
              <a:t>opt</a:t>
            </a:r>
            <a:r>
              <a:rPr lang="fr-BE" sz="2000" b="0" dirty="0"/>
              <a:t>-out (</a:t>
            </a:r>
            <a:r>
              <a:rPr lang="fr-BE" sz="2000" b="0" dirty="0" err="1"/>
              <a:t>although</a:t>
            </a:r>
            <a:r>
              <a:rPr lang="fr-BE" sz="2000" b="0" dirty="0"/>
              <a:t> </a:t>
            </a:r>
            <a:r>
              <a:rPr lang="fr-BE" sz="2000" b="0" dirty="0" err="1"/>
              <a:t>they</a:t>
            </a:r>
            <a:r>
              <a:rPr lang="fr-BE" sz="2000" b="0" dirty="0"/>
              <a:t> </a:t>
            </a:r>
            <a:r>
              <a:rPr lang="fr-BE" sz="2000" b="0" dirty="0" err="1"/>
              <a:t>still</a:t>
            </a:r>
            <a:r>
              <a:rPr lang="fr-BE" sz="2000" b="0" dirty="0"/>
              <a:t> </a:t>
            </a:r>
            <a:r>
              <a:rPr lang="fr-BE" sz="2000" b="0" dirty="0" err="1"/>
              <a:t>can</a:t>
            </a:r>
            <a:r>
              <a:rPr lang="fr-BE" sz="2000" b="0" dirty="0"/>
              <a:t> on a </a:t>
            </a:r>
            <a:r>
              <a:rPr lang="fr-BE" sz="2000" b="0" dirty="0" err="1"/>
              <a:t>voluntary</a:t>
            </a:r>
            <a:r>
              <a:rPr lang="fr-BE" sz="2000" b="0" dirty="0"/>
              <a:t> basis).</a:t>
            </a:r>
          </a:p>
          <a:p>
            <a:endParaRPr lang="fr-BE" sz="2000" b="0" dirty="0"/>
          </a:p>
          <a:p>
            <a:r>
              <a:rPr lang="fr-BE" sz="2000" b="0" dirty="0"/>
              <a:t>●DMP=</a:t>
            </a:r>
            <a:r>
              <a:rPr lang="fr-BE" sz="2000" b="0" dirty="0" err="1"/>
              <a:t>early</a:t>
            </a:r>
            <a:r>
              <a:rPr lang="fr-BE" sz="2000" b="0" dirty="0"/>
              <a:t> </a:t>
            </a:r>
            <a:r>
              <a:rPr lang="fr-BE" sz="2000" b="0" dirty="0" err="1"/>
              <a:t>deliverable</a:t>
            </a:r>
            <a:r>
              <a:rPr lang="fr-BE" sz="2000" b="0" dirty="0"/>
              <a:t> </a:t>
            </a:r>
            <a:r>
              <a:rPr lang="fr-BE" sz="2000" dirty="0" err="1"/>
              <a:t>within</a:t>
            </a:r>
            <a:r>
              <a:rPr lang="fr-BE" sz="2000" dirty="0"/>
              <a:t> 6 </a:t>
            </a:r>
            <a:r>
              <a:rPr lang="fr-BE" sz="2000" dirty="0" err="1"/>
              <a:t>months</a:t>
            </a:r>
            <a:r>
              <a:rPr lang="fr-BE" sz="2000" dirty="0"/>
              <a:t> </a:t>
            </a:r>
            <a:r>
              <a:rPr lang="fr-BE" sz="2000" b="0" dirty="0"/>
              <a:t>of the </a:t>
            </a:r>
            <a:r>
              <a:rPr lang="fr-BE" sz="2000" b="0" dirty="0" err="1"/>
              <a:t>start</a:t>
            </a:r>
            <a:r>
              <a:rPr lang="fr-BE" sz="2000" b="0" dirty="0"/>
              <a:t> of the </a:t>
            </a:r>
            <a:r>
              <a:rPr lang="fr-BE" sz="2000" b="0" dirty="0" err="1"/>
              <a:t>project</a:t>
            </a:r>
            <a:endParaRPr lang="fr-BE" sz="2000" b="0" dirty="0"/>
          </a:p>
          <a:p>
            <a:endParaRPr lang="fr-BE" sz="2000" b="0" dirty="0"/>
          </a:p>
          <a:p>
            <a:r>
              <a:rPr lang="fr-BE" sz="2000" b="0" dirty="0"/>
              <a:t>●</a:t>
            </a:r>
            <a:r>
              <a:rPr lang="fr-BE" sz="2000" dirty="0"/>
              <a:t>Living document</a:t>
            </a:r>
            <a:r>
              <a:rPr lang="fr-BE" sz="2000" b="0" dirty="0"/>
              <a:t>! To </a:t>
            </a:r>
            <a:r>
              <a:rPr lang="fr-BE" sz="2000" b="0" dirty="0" err="1"/>
              <a:t>be</a:t>
            </a:r>
            <a:r>
              <a:rPr lang="fr-BE" sz="2000" b="0" dirty="0"/>
              <a:t> </a:t>
            </a:r>
            <a:r>
              <a:rPr lang="fr-BE" sz="2000" b="0" dirty="0" err="1"/>
              <a:t>updated</a:t>
            </a:r>
            <a:endParaRPr lang="en-GB" sz="2000" b="0" dirty="0"/>
          </a:p>
        </p:txBody>
      </p:sp>
    </p:spTree>
    <p:extLst>
      <p:ext uri="{BB962C8B-B14F-4D97-AF65-F5344CB8AC3E}">
        <p14:creationId xmlns:p14="http://schemas.microsoft.com/office/powerpoint/2010/main" val="96793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256584"/>
          </a:xfrm>
        </p:spPr>
        <p:txBody>
          <a:bodyPr/>
          <a:lstStyle/>
          <a:p>
            <a:pPr marL="457200" lvl="1" indent="0" algn="ctr">
              <a:buNone/>
            </a:pPr>
            <a:r>
              <a:rPr lang="en-GB" sz="2400" b="1" dirty="0"/>
              <a:t>But not all data can be open </a:t>
            </a:r>
          </a:p>
          <a:p>
            <a:pPr marL="457200" lvl="1" indent="0" algn="ctr">
              <a:buNone/>
            </a:pPr>
            <a:r>
              <a:rPr lang="en-GB" dirty="0"/>
              <a:t>“as open as possible, as closed as necessary!” </a:t>
            </a:r>
          </a:p>
          <a:p>
            <a:pPr marL="457200" lvl="1" indent="0">
              <a:buNone/>
            </a:pPr>
            <a:endParaRPr lang="en-US" sz="1800" b="0" dirty="0"/>
          </a:p>
          <a:p>
            <a:r>
              <a:rPr lang="en-US" sz="1800" b="0" dirty="0"/>
              <a:t>Projects can therefore </a:t>
            </a:r>
            <a:r>
              <a:rPr lang="en-US" sz="1800" u="sng" dirty="0"/>
              <a:t>partially or totally opt out </a:t>
            </a:r>
            <a:r>
              <a:rPr lang="en-US" sz="1800" b="0" dirty="0"/>
              <a:t>at any stage (either before or after signing the grant) </a:t>
            </a:r>
            <a:r>
              <a:rPr lang="en-US" sz="1800" u="sng" dirty="0"/>
              <a:t>or stay in and have their data closed </a:t>
            </a:r>
            <a:r>
              <a:rPr lang="en-US" sz="1800" b="0" dirty="0"/>
              <a:t>(and “just” have a DMP) if they explain that:</a:t>
            </a:r>
          </a:p>
          <a:p>
            <a:endParaRPr lang="en-US" sz="1800" b="0" dirty="0"/>
          </a:p>
          <a:p>
            <a:pPr marL="285750" indent="-285750">
              <a:buFont typeface="Arial" panose="020B0604020202020204" pitchFamily="34" charset="0"/>
              <a:buChar char="•"/>
            </a:pPr>
            <a:r>
              <a:rPr lang="en-US" sz="1800" b="0" dirty="0"/>
              <a:t>●participation is incompatible with the obligation to protect results that can reasonably be expected to be </a:t>
            </a:r>
            <a:r>
              <a:rPr lang="en-US" sz="1800" dirty="0"/>
              <a:t>commercially or industrially exploited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0" dirty="0"/>
              <a:t>●participation is incompatible with the need for </a:t>
            </a:r>
            <a:r>
              <a:rPr lang="en-US" sz="1800" dirty="0"/>
              <a:t>confidentiality</a:t>
            </a:r>
            <a:r>
              <a:rPr lang="en-US" sz="1800" b="0" dirty="0"/>
              <a:t> in connection with security issues</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r>
              <a:rPr lang="en-US" sz="1800" b="0" dirty="0"/>
              <a:t>●participation is incompatible with rules on protecting </a:t>
            </a:r>
            <a:r>
              <a:rPr lang="en-US" sz="1800" dirty="0"/>
              <a:t>personal data</a:t>
            </a:r>
          </a:p>
          <a:p>
            <a:pPr marL="285750" indent="-285750">
              <a:buFont typeface="Arial" panose="020B0604020202020204" pitchFamily="34" charset="0"/>
              <a:buChar char="•"/>
            </a:pPr>
            <a:endParaRPr lang="en-US" sz="1400" dirty="0"/>
          </a:p>
          <a:p>
            <a:endParaRPr lang="en-GB" sz="1800" dirty="0"/>
          </a:p>
        </p:txBody>
      </p:sp>
    </p:spTree>
    <p:extLst>
      <p:ext uri="{BB962C8B-B14F-4D97-AF65-F5344CB8AC3E}">
        <p14:creationId xmlns:p14="http://schemas.microsoft.com/office/powerpoint/2010/main" val="224510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5256584"/>
          </a:xfrm>
        </p:spPr>
        <p:txBody>
          <a:bodyPr/>
          <a:lstStyle/>
          <a:p>
            <a:pPr marL="457200" lvl="1" indent="0">
              <a:buNone/>
            </a:pPr>
            <a:endParaRPr lang="en-US" sz="1600" b="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800" b="0" dirty="0"/>
              <a:t>●participation would mean that the </a:t>
            </a:r>
            <a:r>
              <a:rPr lang="en-US" sz="1800" dirty="0"/>
              <a:t>project's main aim </a:t>
            </a:r>
            <a:r>
              <a:rPr lang="en-US" sz="1800" b="0" dirty="0"/>
              <a:t>might not be achieved</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r>
              <a:rPr lang="en-US" sz="1800" b="0" dirty="0"/>
              <a:t>●the project will </a:t>
            </a:r>
            <a:r>
              <a:rPr lang="en-US" sz="1800" dirty="0"/>
              <a:t>not generate / collect any research data </a:t>
            </a:r>
            <a:r>
              <a:rPr lang="en-US" sz="1800" b="0" dirty="0"/>
              <a:t>or</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r>
              <a:rPr lang="en-US" sz="1800" b="0" dirty="0"/>
              <a:t>●there are </a:t>
            </a:r>
            <a:r>
              <a:rPr lang="en-US" sz="1800" dirty="0"/>
              <a:t>other legitimate reasons</a:t>
            </a:r>
            <a:r>
              <a:rPr lang="en-US" sz="1800" b="0" dirty="0"/>
              <a:t> </a:t>
            </a:r>
            <a:r>
              <a:rPr lang="en-US" sz="1800" b="0" i="1" dirty="0"/>
              <a:t>(you can enter these in a free-text box at the proposal stage)</a:t>
            </a:r>
            <a:endParaRPr lang="en-GB" sz="1800" dirty="0"/>
          </a:p>
        </p:txBody>
      </p:sp>
    </p:spTree>
    <p:extLst>
      <p:ext uri="{BB962C8B-B14F-4D97-AF65-F5344CB8AC3E}">
        <p14:creationId xmlns:p14="http://schemas.microsoft.com/office/powerpoint/2010/main" val="286391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97052"/>
            <a:ext cx="8229600" cy="936625"/>
          </a:xfrm>
        </p:spPr>
        <p:txBody>
          <a:bodyPr/>
          <a:lstStyle/>
          <a:p>
            <a:r>
              <a:rPr lang="en-GB" dirty="0"/>
              <a:t>The evolution of the EU funding programmes for R&amp;I</a:t>
            </a:r>
          </a:p>
        </p:txBody>
      </p:sp>
      <p:graphicFrame>
        <p:nvGraphicFramePr>
          <p:cNvPr id="4" name="Content Placeholder 3"/>
          <p:cNvGraphicFramePr>
            <a:graphicFrameLocks noGrp="1"/>
          </p:cNvGraphicFramePr>
          <p:nvPr>
            <p:ph idx="1"/>
            <p:extLst/>
          </p:nvPr>
        </p:nvGraphicFramePr>
        <p:xfrm>
          <a:off x="467544" y="3140968"/>
          <a:ext cx="8229600" cy="3687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67544" y="4233858"/>
            <a:ext cx="1440160" cy="461665"/>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2008</a:t>
            </a:r>
          </a:p>
        </p:txBody>
      </p:sp>
      <p:sp>
        <p:nvSpPr>
          <p:cNvPr id="6" name="Rectangle 5"/>
          <p:cNvSpPr/>
          <p:nvPr/>
        </p:nvSpPr>
        <p:spPr>
          <a:xfrm>
            <a:off x="2627784" y="3751703"/>
            <a:ext cx="1368152" cy="461665"/>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2014</a:t>
            </a:r>
          </a:p>
        </p:txBody>
      </p:sp>
      <p:sp>
        <p:nvSpPr>
          <p:cNvPr id="7" name="Rectangle 6"/>
          <p:cNvSpPr/>
          <p:nvPr/>
        </p:nvSpPr>
        <p:spPr>
          <a:xfrm>
            <a:off x="4716016" y="3229878"/>
            <a:ext cx="1405152" cy="461665"/>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2017</a:t>
            </a:r>
          </a:p>
        </p:txBody>
      </p:sp>
      <p:sp>
        <p:nvSpPr>
          <p:cNvPr id="9" name="TextBox 8"/>
          <p:cNvSpPr txBox="1"/>
          <p:nvPr/>
        </p:nvSpPr>
        <p:spPr>
          <a:xfrm>
            <a:off x="7020272" y="3541360"/>
            <a:ext cx="1800200" cy="2923877"/>
          </a:xfrm>
          <a:prstGeom prst="rect">
            <a:avLst/>
          </a:prstGeom>
          <a:noFill/>
        </p:spPr>
        <p:txBody>
          <a:bodyPr wrap="square" rtlCol="0">
            <a:spAutoFit/>
          </a:bodyPr>
          <a:lstStyle/>
          <a:p>
            <a:r>
              <a:rPr lang="fr-BE" sz="1400" b="1" dirty="0"/>
              <a:t>Horizon Europe</a:t>
            </a:r>
            <a:endParaRPr lang="en-GB" sz="1400" b="1" dirty="0"/>
          </a:p>
          <a:p>
            <a:pPr lvl="0"/>
            <a:endParaRPr lang="fr-BE" sz="400" dirty="0"/>
          </a:p>
          <a:p>
            <a:pPr lvl="0"/>
            <a:r>
              <a:rPr lang="fr-BE" sz="1400" dirty="0"/>
              <a:t>OA </a:t>
            </a:r>
            <a:r>
              <a:rPr lang="fr-BE" sz="1400" b="1" dirty="0">
                <a:solidFill>
                  <a:srgbClr val="00B0F0"/>
                </a:solidFill>
              </a:rPr>
              <a:t>Mandatory</a:t>
            </a:r>
            <a:endParaRPr lang="fr-BE" sz="1400" b="1" dirty="0">
              <a:solidFill>
                <a:srgbClr val="BDDEFF"/>
              </a:solidFill>
            </a:endParaRPr>
          </a:p>
          <a:p>
            <a:pPr lvl="0"/>
            <a:r>
              <a:rPr lang="fr-BE" sz="1400" dirty="0"/>
              <a:t>Deposit and open access</a:t>
            </a:r>
          </a:p>
          <a:p>
            <a:pPr lvl="0"/>
            <a:endParaRPr lang="fr-BE" sz="1400" b="1" dirty="0">
              <a:solidFill>
                <a:srgbClr val="FFC000"/>
              </a:solidFill>
            </a:endParaRPr>
          </a:p>
          <a:p>
            <a:pPr lvl="0"/>
            <a:endParaRPr lang="fr-BE" sz="400" b="1" dirty="0">
              <a:solidFill>
                <a:srgbClr val="7030A0"/>
              </a:solidFill>
            </a:endParaRPr>
          </a:p>
          <a:p>
            <a:pPr lvl="0"/>
            <a:r>
              <a:rPr lang="fr-BE" sz="1400" dirty="0"/>
              <a:t>DMP + FAIR data </a:t>
            </a:r>
            <a:r>
              <a:rPr lang="fr-BE" sz="1400" b="1" dirty="0">
                <a:solidFill>
                  <a:srgbClr val="00B0F0"/>
                </a:solidFill>
              </a:rPr>
              <a:t>Mandatory</a:t>
            </a:r>
            <a:endParaRPr lang="fr-BE" sz="1400" b="1" dirty="0">
              <a:solidFill>
                <a:srgbClr val="BDDEFF"/>
              </a:solidFill>
            </a:endParaRPr>
          </a:p>
          <a:p>
            <a:pPr lvl="0"/>
            <a:endParaRPr lang="fr-BE" sz="400" b="1" dirty="0">
              <a:solidFill>
                <a:srgbClr val="7030A0"/>
              </a:solidFill>
            </a:endParaRPr>
          </a:p>
          <a:p>
            <a:endParaRPr lang="fr-BE" sz="1400" dirty="0"/>
          </a:p>
          <a:p>
            <a:r>
              <a:rPr lang="fr-BE" sz="1400" dirty="0"/>
              <a:t>OD </a:t>
            </a:r>
            <a:r>
              <a:rPr lang="fr-BE" sz="1400" b="1" dirty="0">
                <a:solidFill>
                  <a:schemeClr val="accent6">
                    <a:lumMod val="60000"/>
                    <a:lumOff val="40000"/>
                  </a:schemeClr>
                </a:solidFill>
              </a:rPr>
              <a:t>by default (</a:t>
            </a:r>
            <a:r>
              <a:rPr lang="fr-BE" sz="1400" b="1" dirty="0" err="1">
                <a:solidFill>
                  <a:schemeClr val="accent6">
                    <a:lumMod val="60000"/>
                    <a:lumOff val="40000"/>
                  </a:schemeClr>
                </a:solidFill>
              </a:rPr>
              <a:t>opt</a:t>
            </a:r>
            <a:r>
              <a:rPr lang="fr-BE" sz="1400" b="1" dirty="0">
                <a:solidFill>
                  <a:schemeClr val="accent6">
                    <a:lumMod val="60000"/>
                    <a:lumOff val="40000"/>
                  </a:schemeClr>
                </a:solidFill>
              </a:rPr>
              <a:t>-out)</a:t>
            </a:r>
          </a:p>
          <a:p>
            <a:endParaRPr lang="en-GB" sz="400" dirty="0"/>
          </a:p>
          <a:p>
            <a:r>
              <a:rPr lang="en-GB" sz="1400" dirty="0"/>
              <a:t>&amp; Open Science </a:t>
            </a:r>
            <a:r>
              <a:rPr lang="en-GB" sz="1400" b="1" dirty="0">
                <a:solidFill>
                  <a:srgbClr val="00B0F0"/>
                </a:solidFill>
              </a:rPr>
              <a:t>embedded</a:t>
            </a:r>
            <a:r>
              <a:rPr lang="en-GB" sz="1400" dirty="0"/>
              <a:t> </a:t>
            </a:r>
          </a:p>
        </p:txBody>
      </p:sp>
      <p:sp>
        <p:nvSpPr>
          <p:cNvPr id="8" name="Rectangle 7"/>
          <p:cNvSpPr/>
          <p:nvPr/>
        </p:nvSpPr>
        <p:spPr>
          <a:xfrm>
            <a:off x="6804248" y="2751311"/>
            <a:ext cx="1584176" cy="461665"/>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2021</a:t>
            </a:r>
          </a:p>
        </p:txBody>
      </p:sp>
      <p:sp>
        <p:nvSpPr>
          <p:cNvPr id="10" name="Down Arrow 9"/>
          <p:cNvSpPr/>
          <p:nvPr/>
        </p:nvSpPr>
        <p:spPr>
          <a:xfrm>
            <a:off x="5878114" y="1916831"/>
            <a:ext cx="1234827" cy="1261581"/>
          </a:xfrm>
          <a:prstGeom prst="down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8681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dirty="0" err="1"/>
              <a:t>What</a:t>
            </a:r>
            <a:r>
              <a:rPr lang="fr-BE" dirty="0"/>
              <a:t> </a:t>
            </a:r>
            <a:r>
              <a:rPr lang="fr-BE" dirty="0" err="1"/>
              <a:t>is</a:t>
            </a:r>
            <a:r>
              <a:rPr lang="fr-BE" dirty="0"/>
              <a:t> FAIR data?</a:t>
            </a:r>
            <a:endParaRPr lang="en-GB" dirty="0"/>
          </a:p>
        </p:txBody>
      </p:sp>
      <p:pic>
        <p:nvPicPr>
          <p:cNvPr id="8"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379"/>
          <a:stretch/>
        </p:blipFill>
        <p:spPr>
          <a:xfrm>
            <a:off x="1619672" y="2708920"/>
            <a:ext cx="5944738" cy="28804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129185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Research data: what terminology?</a:t>
            </a:r>
            <a:endParaRPr lang="en-GB" b="0" dirty="0"/>
          </a:p>
        </p:txBody>
      </p:sp>
      <p:sp>
        <p:nvSpPr>
          <p:cNvPr id="6" name="Content Placeholder 5"/>
          <p:cNvSpPr>
            <a:spLocks noGrp="1"/>
          </p:cNvSpPr>
          <p:nvPr>
            <p:ph sz="half" idx="2"/>
          </p:nvPr>
        </p:nvSpPr>
        <p:spPr>
          <a:xfrm>
            <a:off x="4355976" y="2276475"/>
            <a:ext cx="4536504" cy="4248993"/>
          </a:xfrm>
        </p:spPr>
        <p:txBody>
          <a:bodyPr/>
          <a:lstStyle/>
          <a:p>
            <a:pPr algn="ctr"/>
            <a:r>
              <a:rPr lang="en-GB" sz="1800" dirty="0"/>
              <a:t>FAIR: </a:t>
            </a:r>
            <a:r>
              <a:rPr lang="en-GB" sz="1800" i="1" dirty="0"/>
              <a:t>Findable, Accessible, Interoperable and Re-usable</a:t>
            </a:r>
          </a:p>
          <a:p>
            <a:endParaRPr lang="en-GB" sz="1800" i="1" dirty="0"/>
          </a:p>
          <a:p>
            <a:r>
              <a:rPr lang="en-GB" sz="1800" dirty="0"/>
              <a:t>In Horizon 2020 the policy mainly addresses the 'accessibility' part of FAIR</a:t>
            </a:r>
          </a:p>
          <a:p>
            <a:pPr marL="269875" lvl="1" indent="-182563"/>
            <a:r>
              <a:rPr lang="en-GB" sz="1400" b="0" dirty="0"/>
              <a:t>Started off with 'open access to research data' </a:t>
            </a:r>
          </a:p>
          <a:p>
            <a:pPr marL="269875" lvl="1" indent="-182563"/>
            <a:r>
              <a:rPr lang="en-GB" sz="1400" b="0" dirty="0"/>
              <a:t>Moved towards 'open (research) data' with the ORD pilot (which also covered further aspects)</a:t>
            </a:r>
          </a:p>
          <a:p>
            <a:pPr marL="269875" lvl="1" indent="-182563"/>
            <a:r>
              <a:rPr lang="en-GB" sz="1400" b="0" dirty="0"/>
              <a:t>We are now seeing openness as one component of FAIR data and aim to address all of the FAIR aspects in Horizon 2020</a:t>
            </a:r>
          </a:p>
          <a:p>
            <a:pPr marL="269875" lvl="1" indent="-182563"/>
            <a:endParaRPr lang="en-GB" sz="1400" b="0" dirty="0"/>
          </a:p>
          <a:p>
            <a:r>
              <a:rPr lang="en-GB" sz="1800" dirty="0"/>
              <a:t>Horizon Europe will be clearer </a:t>
            </a:r>
            <a:r>
              <a:rPr lang="en-GB" sz="1800" dirty="0">
                <a:sym typeface="Wingdings" panose="05000000000000000000" pitchFamily="2" charset="2"/>
              </a:rPr>
              <a:t></a:t>
            </a:r>
            <a:endParaRPr lang="en-GB" sz="1800" dirty="0"/>
          </a:p>
        </p:txBody>
      </p:sp>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5576" y="2636912"/>
            <a:ext cx="3312889" cy="331288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71830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1243" t="14420" r="33525"/>
          <a:stretch/>
        </p:blipFill>
        <p:spPr bwMode="auto">
          <a:xfrm>
            <a:off x="179512" y="332656"/>
            <a:ext cx="3457922" cy="442476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30911" t="7977" r="31864"/>
          <a:stretch/>
        </p:blipFill>
        <p:spPr bwMode="auto">
          <a:xfrm>
            <a:off x="5004048" y="1124744"/>
            <a:ext cx="3443064"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520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288" y="1339850"/>
            <a:ext cx="8641208" cy="936625"/>
          </a:xfrm>
        </p:spPr>
        <p:txBody>
          <a:bodyPr/>
          <a:lstStyle/>
          <a:p>
            <a:pPr algn="ctr"/>
            <a:r>
              <a:rPr lang="en-GB" dirty="0"/>
              <a:t>Open Science</a:t>
            </a:r>
          </a:p>
        </p:txBody>
      </p:sp>
      <p:sp>
        <p:nvSpPr>
          <p:cNvPr id="8" name="Content Placeholder 7"/>
          <p:cNvSpPr>
            <a:spLocks noGrp="1"/>
          </p:cNvSpPr>
          <p:nvPr>
            <p:ph sz="half" idx="2"/>
          </p:nvPr>
        </p:nvSpPr>
        <p:spPr>
          <a:xfrm>
            <a:off x="5436097" y="2420888"/>
            <a:ext cx="3250704" cy="3960440"/>
          </a:xfrm>
        </p:spPr>
        <p:txBody>
          <a:bodyPr/>
          <a:lstStyle/>
          <a:p>
            <a:r>
              <a:rPr lang="en-GB" sz="1800" dirty="0"/>
              <a:t>The nature of science </a:t>
            </a:r>
            <a:r>
              <a:rPr lang="en-GB" sz="1800" i="1" dirty="0"/>
              <a:t>(modus operandi) </a:t>
            </a:r>
            <a:r>
              <a:rPr lang="en-GB" sz="1800" dirty="0"/>
              <a:t>is changing from a closed system to an </a:t>
            </a:r>
            <a:r>
              <a:rPr lang="en-GB" sz="1800" u="sng" dirty="0"/>
              <a:t>open and sharing </a:t>
            </a:r>
            <a:r>
              <a:rPr lang="en-GB" sz="1800" dirty="0"/>
              <a:t>one</a:t>
            </a:r>
          </a:p>
          <a:p>
            <a:endParaRPr lang="en-GB" sz="1800" dirty="0"/>
          </a:p>
          <a:p>
            <a:pPr marL="355600" lvl="1" indent="-355600"/>
            <a:r>
              <a:rPr lang="en-GB" sz="1600" dirty="0"/>
              <a:t>It affects virtually all components of doing science and research</a:t>
            </a:r>
          </a:p>
          <a:p>
            <a:pPr marL="355600" lvl="1" indent="-355600"/>
            <a:r>
              <a:rPr lang="en-GB" sz="1600" dirty="0"/>
              <a:t>It shifts in particular the focus  from  "publishing as fast as possible"  to "sharing knowledge as early as possible"</a:t>
            </a:r>
          </a:p>
        </p:txBody>
      </p:sp>
      <p:pic>
        <p:nvPicPr>
          <p:cNvPr id="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199" y="2814524"/>
            <a:ext cx="4791904" cy="3422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04810" y="6521870"/>
            <a:ext cx="2770951" cy="276999"/>
          </a:xfrm>
          <a:prstGeom prst="rect">
            <a:avLst/>
          </a:prstGeom>
          <a:noFill/>
        </p:spPr>
        <p:txBody>
          <a:bodyPr wrap="none" rtlCol="0">
            <a:spAutoFit/>
          </a:bodyPr>
          <a:lstStyle/>
          <a:p>
            <a:r>
              <a:rPr lang="fr-BE" dirty="0">
                <a:solidFill>
                  <a:schemeClr val="bg1">
                    <a:lumMod val="65000"/>
                  </a:schemeClr>
                </a:solidFill>
              </a:rPr>
              <a:t>Illustration: Ron Dekker, CESSDA</a:t>
            </a:r>
            <a:endParaRPr lang="en-GB" dirty="0">
              <a:solidFill>
                <a:schemeClr val="bg1">
                  <a:lumMod val="65000"/>
                </a:schemeClr>
              </a:solidFill>
            </a:endParaRPr>
          </a:p>
        </p:txBody>
      </p:sp>
    </p:spTree>
    <p:extLst>
      <p:ext uri="{BB962C8B-B14F-4D97-AF65-F5344CB8AC3E}">
        <p14:creationId xmlns:p14="http://schemas.microsoft.com/office/powerpoint/2010/main" val="3703837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060848"/>
            <a:ext cx="8280920" cy="1800200"/>
          </a:xfrm>
        </p:spPr>
        <p:txBody>
          <a:bodyPr/>
          <a:lstStyle/>
          <a:p>
            <a:r>
              <a:rPr lang="fr-BE" dirty="0" err="1"/>
              <a:t>Some</a:t>
            </a:r>
            <a:r>
              <a:rPr lang="fr-BE" dirty="0"/>
              <a:t> </a:t>
            </a:r>
            <a:r>
              <a:rPr lang="fr-BE" dirty="0" err="1"/>
              <a:t>misconceptions</a:t>
            </a:r>
            <a:r>
              <a:rPr lang="fr-BE" dirty="0"/>
              <a:t>…..</a:t>
            </a:r>
            <a:br>
              <a:rPr lang="fr-BE" dirty="0"/>
            </a:br>
            <a:endParaRPr lang="en-GB" dirty="0"/>
          </a:p>
        </p:txBody>
      </p:sp>
      <p:sp>
        <p:nvSpPr>
          <p:cNvPr id="4" name="TextBox 3"/>
          <p:cNvSpPr txBox="1"/>
          <p:nvPr/>
        </p:nvSpPr>
        <p:spPr>
          <a:xfrm>
            <a:off x="827584" y="3861048"/>
            <a:ext cx="7632848" cy="553998"/>
          </a:xfrm>
          <a:prstGeom prst="rect">
            <a:avLst/>
          </a:prstGeom>
          <a:noFill/>
        </p:spPr>
        <p:txBody>
          <a:bodyPr wrap="square" rtlCol="0">
            <a:spAutoFit/>
          </a:bodyPr>
          <a:lstStyle/>
          <a:p>
            <a:pPr algn="r"/>
            <a:r>
              <a:rPr lang="fr-BE" sz="3000" b="1" dirty="0"/>
              <a:t>about Horizon 2020 and OA</a:t>
            </a:r>
            <a:endParaRPr lang="en-GB" sz="3000" b="1" dirty="0"/>
          </a:p>
        </p:txBody>
      </p:sp>
    </p:spTree>
    <p:extLst>
      <p:ext uri="{BB962C8B-B14F-4D97-AF65-F5344CB8AC3E}">
        <p14:creationId xmlns:p14="http://schemas.microsoft.com/office/powerpoint/2010/main" val="3151634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68960"/>
            <a:ext cx="8229600" cy="936625"/>
          </a:xfrm>
        </p:spPr>
        <p:txBody>
          <a:bodyPr/>
          <a:lstStyle/>
          <a:p>
            <a:pPr algn="ctr"/>
            <a:r>
              <a:rPr lang="fr-BE" dirty="0"/>
              <a:t>"H2020 </a:t>
            </a:r>
            <a:r>
              <a:rPr lang="fr-BE" dirty="0" err="1"/>
              <a:t>is</a:t>
            </a:r>
            <a:r>
              <a:rPr lang="fr-BE" dirty="0"/>
              <a:t> forcing me to </a:t>
            </a:r>
            <a:r>
              <a:rPr lang="fr-BE" dirty="0" err="1"/>
              <a:t>disclose</a:t>
            </a:r>
            <a:r>
              <a:rPr lang="fr-BE" dirty="0"/>
              <a:t> all of </a:t>
            </a:r>
            <a:r>
              <a:rPr lang="fr-BE" dirty="0" err="1"/>
              <a:t>my</a:t>
            </a:r>
            <a:r>
              <a:rPr lang="fr-BE" dirty="0"/>
              <a:t> data!"</a:t>
            </a:r>
            <a:endParaRPr lang="en-GB" dirty="0"/>
          </a:p>
        </p:txBody>
      </p:sp>
    </p:spTree>
    <p:extLst>
      <p:ext uri="{BB962C8B-B14F-4D97-AF65-F5344CB8AC3E}">
        <p14:creationId xmlns:p14="http://schemas.microsoft.com/office/powerpoint/2010/main" val="982971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844824"/>
            <a:ext cx="8281788" cy="370559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846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24944"/>
            <a:ext cx="8229600" cy="936625"/>
          </a:xfrm>
        </p:spPr>
        <p:txBody>
          <a:bodyPr/>
          <a:lstStyle/>
          <a:p>
            <a:r>
              <a:rPr lang="fr-BE" dirty="0"/>
              <a:t>"H2020 </a:t>
            </a:r>
            <a:r>
              <a:rPr lang="fr-BE" dirty="0" err="1"/>
              <a:t>is</a:t>
            </a:r>
            <a:r>
              <a:rPr lang="fr-BE" dirty="0"/>
              <a:t> forcing me to </a:t>
            </a:r>
            <a:r>
              <a:rPr lang="fr-BE" dirty="0" err="1"/>
              <a:t>publish</a:t>
            </a:r>
            <a:r>
              <a:rPr lang="fr-BE" dirty="0"/>
              <a:t>!"</a:t>
            </a:r>
            <a:endParaRPr lang="en-GB" dirty="0"/>
          </a:p>
        </p:txBody>
      </p:sp>
    </p:spTree>
    <p:extLst>
      <p:ext uri="{BB962C8B-B14F-4D97-AF65-F5344CB8AC3E}">
        <p14:creationId xmlns:p14="http://schemas.microsoft.com/office/powerpoint/2010/main" val="103025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258"/>
          <a:stretch/>
        </p:blipFill>
        <p:spPr bwMode="auto">
          <a:xfrm>
            <a:off x="1115616" y="2276872"/>
            <a:ext cx="7051173" cy="30964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17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8223" t="34976" r="25549" b="28513"/>
          <a:stretch/>
        </p:blipFill>
        <p:spPr bwMode="auto">
          <a:xfrm>
            <a:off x="1043608" y="1628800"/>
            <a:ext cx="7016372" cy="43519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874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050" t="10994" r="24414" b="4715"/>
          <a:stretch/>
        </p:blipFill>
        <p:spPr>
          <a:xfrm>
            <a:off x="-5704" y="1052736"/>
            <a:ext cx="4145656" cy="3814004"/>
          </a:xfrm>
          <a:prstGeom prst="rect">
            <a:avLst/>
          </a:prstGeom>
        </p:spPr>
      </p:pic>
      <p:sp>
        <p:nvSpPr>
          <p:cNvPr id="6" name="Rounded Rectangle 5"/>
          <p:cNvSpPr/>
          <p:nvPr/>
        </p:nvSpPr>
        <p:spPr bwMode="auto">
          <a:xfrm>
            <a:off x="2483768" y="3789040"/>
            <a:ext cx="648072" cy="288032"/>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153" y="188640"/>
            <a:ext cx="4055280" cy="4808815"/>
          </a:xfrm>
          <a:prstGeom prst="rect">
            <a:avLst/>
          </a:prstGeom>
          <a:effectLst>
            <a:outerShdw blurRad="50800" dist="38100" dir="10800000" algn="r" rotWithShape="0">
              <a:prstClr val="black">
                <a:alpha val="40000"/>
              </a:prstClr>
            </a:outerShdw>
          </a:effectLst>
        </p:spPr>
      </p:pic>
      <p:sp>
        <p:nvSpPr>
          <p:cNvPr id="8" name="TextBox 7"/>
          <p:cNvSpPr txBox="1"/>
          <p:nvPr/>
        </p:nvSpPr>
        <p:spPr>
          <a:xfrm>
            <a:off x="1" y="5376568"/>
            <a:ext cx="3995936" cy="646331"/>
          </a:xfrm>
          <a:prstGeom prst="rect">
            <a:avLst/>
          </a:prstGeom>
          <a:noFill/>
        </p:spPr>
        <p:txBody>
          <a:bodyPr wrap="square" rtlCol="0">
            <a:spAutoFit/>
          </a:bodyPr>
          <a:lstStyle/>
          <a:p>
            <a:r>
              <a:rPr lang="en-GB" sz="1800" b="1"/>
              <a:t>Participant Portal: online guide on open access </a:t>
            </a:r>
          </a:p>
        </p:txBody>
      </p:sp>
      <p:pic>
        <p:nvPicPr>
          <p:cNvPr id="9" name="Picture 8"/>
          <p:cNvPicPr>
            <a:picLocks noChangeAspect="1"/>
          </p:cNvPicPr>
          <p:nvPr/>
        </p:nvPicPr>
        <p:blipFill rotWithShape="1">
          <a:blip r:embed="rId4"/>
          <a:srcRect l="38307" t="57498" r="24830" b="5881"/>
          <a:stretch/>
        </p:blipFill>
        <p:spPr>
          <a:xfrm>
            <a:off x="4936586" y="4610253"/>
            <a:ext cx="4032448" cy="2253427"/>
          </a:xfrm>
          <a:prstGeom prst="rect">
            <a:avLst/>
          </a:prstGeom>
        </p:spPr>
      </p:pic>
      <p:sp>
        <p:nvSpPr>
          <p:cNvPr id="10" name="TextBox 9"/>
          <p:cNvSpPr txBox="1"/>
          <p:nvPr/>
        </p:nvSpPr>
        <p:spPr>
          <a:xfrm>
            <a:off x="179512" y="188640"/>
            <a:ext cx="2698175" cy="584775"/>
          </a:xfrm>
          <a:prstGeom prst="rect">
            <a:avLst/>
          </a:prstGeom>
          <a:noFill/>
        </p:spPr>
        <p:txBody>
          <a:bodyPr wrap="none" rtlCol="0">
            <a:spAutoFit/>
          </a:bodyPr>
          <a:lstStyle/>
          <a:p>
            <a:r>
              <a:rPr lang="en-GB" sz="3200" b="1">
                <a:solidFill>
                  <a:schemeClr val="bg1"/>
                </a:solidFill>
              </a:rPr>
              <a:t>Resources </a:t>
            </a:r>
          </a:p>
        </p:txBody>
      </p:sp>
    </p:spTree>
    <p:extLst>
      <p:ext uri="{BB962C8B-B14F-4D97-AF65-F5344CB8AC3E}">
        <p14:creationId xmlns:p14="http://schemas.microsoft.com/office/powerpoint/2010/main" val="24019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19" t="7675" r="1419" b="4058"/>
          <a:stretch/>
        </p:blipFill>
        <p:spPr>
          <a:xfrm>
            <a:off x="179512" y="1340768"/>
            <a:ext cx="8799586" cy="4464496"/>
          </a:xfrm>
          <a:prstGeom prst="rect">
            <a:avLst/>
          </a:prstGeom>
        </p:spPr>
      </p:pic>
      <p:sp>
        <p:nvSpPr>
          <p:cNvPr id="6" name="TextBox 5"/>
          <p:cNvSpPr txBox="1"/>
          <p:nvPr/>
        </p:nvSpPr>
        <p:spPr>
          <a:xfrm>
            <a:off x="170392" y="6237312"/>
            <a:ext cx="5434501" cy="369332"/>
          </a:xfrm>
          <a:prstGeom prst="rect">
            <a:avLst/>
          </a:prstGeom>
          <a:noFill/>
        </p:spPr>
        <p:txBody>
          <a:bodyPr wrap="none" rtlCol="0">
            <a:spAutoFit/>
          </a:bodyPr>
          <a:lstStyle/>
          <a:p>
            <a:r>
              <a:rPr lang="en-GB" sz="1800" b="1"/>
              <a:t>Participant Portal: FAQs on open access </a:t>
            </a:r>
          </a:p>
        </p:txBody>
      </p:sp>
      <p:sp>
        <p:nvSpPr>
          <p:cNvPr id="7" name="TextBox 6"/>
          <p:cNvSpPr txBox="1"/>
          <p:nvPr/>
        </p:nvSpPr>
        <p:spPr>
          <a:xfrm>
            <a:off x="179512" y="188640"/>
            <a:ext cx="2698175" cy="584775"/>
          </a:xfrm>
          <a:prstGeom prst="rect">
            <a:avLst/>
          </a:prstGeom>
          <a:noFill/>
        </p:spPr>
        <p:txBody>
          <a:bodyPr wrap="none" rtlCol="0">
            <a:spAutoFit/>
          </a:bodyPr>
          <a:lstStyle/>
          <a:p>
            <a:r>
              <a:rPr lang="en-GB" sz="3200" b="1">
                <a:solidFill>
                  <a:schemeClr val="bg1"/>
                </a:solidFill>
              </a:rPr>
              <a:t>Resources </a:t>
            </a:r>
          </a:p>
        </p:txBody>
      </p:sp>
    </p:spTree>
    <p:extLst>
      <p:ext uri="{BB962C8B-B14F-4D97-AF65-F5344CB8AC3E}">
        <p14:creationId xmlns:p14="http://schemas.microsoft.com/office/powerpoint/2010/main" val="2179610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430" y="5692105"/>
            <a:ext cx="7574509" cy="369332"/>
          </a:xfrm>
          <a:prstGeom prst="rect">
            <a:avLst/>
          </a:prstGeom>
          <a:noFill/>
        </p:spPr>
        <p:txBody>
          <a:bodyPr wrap="none" rtlCol="0">
            <a:spAutoFit/>
          </a:bodyPr>
          <a:lstStyle/>
          <a:p>
            <a:r>
              <a:rPr lang="en-GB" sz="1800" b="1"/>
              <a:t>Openaire and helpdesk. Ask questions!!! Get resources!!!</a:t>
            </a:r>
          </a:p>
        </p:txBody>
      </p:sp>
      <p:sp>
        <p:nvSpPr>
          <p:cNvPr id="4" name="TextBox 3"/>
          <p:cNvSpPr txBox="1"/>
          <p:nvPr/>
        </p:nvSpPr>
        <p:spPr>
          <a:xfrm>
            <a:off x="179512" y="188640"/>
            <a:ext cx="2698175" cy="584775"/>
          </a:xfrm>
          <a:prstGeom prst="rect">
            <a:avLst/>
          </a:prstGeom>
          <a:noFill/>
        </p:spPr>
        <p:txBody>
          <a:bodyPr wrap="none" rtlCol="0">
            <a:spAutoFit/>
          </a:bodyPr>
          <a:lstStyle/>
          <a:p>
            <a:r>
              <a:rPr lang="en-GB" sz="3200" b="1">
                <a:solidFill>
                  <a:schemeClr val="bg1"/>
                </a:solidFill>
              </a:rPr>
              <a:t>Resources </a:t>
            </a:r>
          </a:p>
        </p:txBody>
      </p:sp>
      <p:pic>
        <p:nvPicPr>
          <p:cNvPr id="5" name="Picture 4"/>
          <p:cNvPicPr/>
          <p:nvPr/>
        </p:nvPicPr>
        <p:blipFill rotWithShape="1">
          <a:blip r:embed="rId2"/>
          <a:srcRect t="7976" r="2449" b="3355"/>
          <a:stretch/>
        </p:blipFill>
        <p:spPr bwMode="auto">
          <a:xfrm>
            <a:off x="541784" y="1484784"/>
            <a:ext cx="7908155" cy="3680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3601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Many challenges ahead</a:t>
            </a:r>
          </a:p>
        </p:txBody>
      </p:sp>
      <p:sp>
        <p:nvSpPr>
          <p:cNvPr id="3" name="Content Placeholder 2"/>
          <p:cNvSpPr>
            <a:spLocks noGrp="1"/>
          </p:cNvSpPr>
          <p:nvPr>
            <p:ph idx="1"/>
          </p:nvPr>
        </p:nvSpPr>
        <p:spPr/>
        <p:txBody>
          <a:bodyPr/>
          <a:lstStyle/>
          <a:p>
            <a:r>
              <a:rPr lang="en-GB" dirty="0"/>
              <a:t>Open access to publications</a:t>
            </a:r>
          </a:p>
          <a:p>
            <a:pPr lvl="1"/>
            <a:r>
              <a:rPr lang="en-GB" dirty="0"/>
              <a:t>Increasing uptake to 100%</a:t>
            </a:r>
          </a:p>
          <a:p>
            <a:pPr lvl="1"/>
            <a:r>
              <a:rPr lang="en-GB" dirty="0"/>
              <a:t>Reinforcing monitoring and incentives/'sanctions'</a:t>
            </a:r>
          </a:p>
          <a:p>
            <a:pPr lvl="1"/>
            <a:r>
              <a:rPr lang="en-GB" dirty="0"/>
              <a:t>Hybrid journals and other financial issues (caps, post-grant etc.)</a:t>
            </a:r>
          </a:p>
          <a:p>
            <a:r>
              <a:rPr lang="en-GB" dirty="0"/>
              <a:t>Open access and research data </a:t>
            </a:r>
          </a:p>
          <a:p>
            <a:pPr lvl="1"/>
            <a:r>
              <a:rPr lang="en-GB" dirty="0"/>
              <a:t>The DMPs!</a:t>
            </a:r>
          </a:p>
          <a:p>
            <a:pPr lvl="1"/>
            <a:r>
              <a:rPr lang="en-GB" dirty="0"/>
              <a:t>Mainstreaming FAIR data across the FPs</a:t>
            </a:r>
          </a:p>
          <a:p>
            <a:pPr lvl="1"/>
            <a:r>
              <a:rPr lang="en-GB" dirty="0"/>
              <a:t>Stimulating a change in scientific culture </a:t>
            </a:r>
          </a:p>
          <a:p>
            <a:endParaRPr lang="en-GB" dirty="0"/>
          </a:p>
        </p:txBody>
      </p:sp>
    </p:spTree>
    <p:extLst>
      <p:ext uri="{BB962C8B-B14F-4D97-AF65-F5344CB8AC3E}">
        <p14:creationId xmlns:p14="http://schemas.microsoft.com/office/powerpoint/2010/main" val="341596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91" y="1196752"/>
            <a:ext cx="8839200" cy="2089150"/>
          </a:xfrm>
        </p:spPr>
        <p:txBody>
          <a:bodyPr/>
          <a:lstStyle/>
          <a:p>
            <a:pPr algn="ctr"/>
            <a:r>
              <a:rPr lang="en-GB" sz="2400" dirty="0">
                <a:solidFill>
                  <a:srgbClr val="2D2D8A"/>
                </a:solidFill>
              </a:rPr>
              <a:t>Open Science </a:t>
            </a:r>
            <a:br>
              <a:rPr lang="en-GB" sz="2400" dirty="0">
                <a:solidFill>
                  <a:srgbClr val="2D2D8A"/>
                </a:solidFill>
              </a:rPr>
            </a:br>
            <a:r>
              <a:rPr lang="en-GB" sz="2400" dirty="0">
                <a:solidFill>
                  <a:srgbClr val="2D2D8A"/>
                </a:solidFill>
              </a:rPr>
              <a:t>= </a:t>
            </a:r>
            <a:br>
              <a:rPr lang="en-GB" sz="2400" dirty="0">
                <a:solidFill>
                  <a:srgbClr val="2D2D8A"/>
                </a:solidFill>
              </a:rPr>
            </a:br>
            <a:r>
              <a:rPr lang="en-GB" sz="2400" dirty="0">
                <a:solidFill>
                  <a:srgbClr val="2D2D8A"/>
                </a:solidFill>
              </a:rPr>
              <a:t>Systemic transition of the science system which affects the way</a:t>
            </a:r>
          </a:p>
        </p:txBody>
      </p:sp>
      <p:sp>
        <p:nvSpPr>
          <p:cNvPr id="3" name="Espace réservé du contenu 2"/>
          <p:cNvSpPr>
            <a:spLocks noGrp="1"/>
          </p:cNvSpPr>
          <p:nvPr>
            <p:ph idx="1"/>
          </p:nvPr>
        </p:nvSpPr>
        <p:spPr>
          <a:xfrm>
            <a:off x="457200" y="3429000"/>
            <a:ext cx="8229600" cy="3024336"/>
          </a:xfrm>
        </p:spPr>
        <p:txBody>
          <a:bodyPr>
            <a:normAutofit fontScale="92500" lnSpcReduction="10000"/>
          </a:bodyPr>
          <a:lstStyle/>
          <a:p>
            <a:pPr>
              <a:buClrTx/>
              <a:buFont typeface="Arial"/>
              <a:buChar char="•"/>
            </a:pPr>
            <a:r>
              <a:rPr lang="en-GB" sz="1900" b="0" i="0" dirty="0">
                <a:solidFill>
                  <a:srgbClr val="2D2D8A"/>
                </a:solidFill>
              </a:rPr>
              <a:t> research is performed</a:t>
            </a:r>
          </a:p>
          <a:p>
            <a:pPr>
              <a:buClrTx/>
              <a:buFont typeface="Arial"/>
              <a:buChar char="•"/>
            </a:pPr>
            <a:r>
              <a:rPr lang="en-GB" sz="1900" b="0" i="0" dirty="0">
                <a:solidFill>
                  <a:srgbClr val="2D2D8A"/>
                </a:solidFill>
              </a:rPr>
              <a:t> knowledge is shared/diffused/preserved</a:t>
            </a:r>
          </a:p>
          <a:p>
            <a:pPr>
              <a:buClrTx/>
              <a:buFont typeface="Arial"/>
              <a:buChar char="•"/>
            </a:pPr>
            <a:r>
              <a:rPr lang="en-GB" sz="1900" b="0" i="0" dirty="0">
                <a:solidFill>
                  <a:srgbClr val="2D2D8A"/>
                </a:solidFill>
              </a:rPr>
              <a:t> research projects/results are evaluated</a:t>
            </a:r>
          </a:p>
          <a:p>
            <a:pPr>
              <a:buClrTx/>
              <a:buFont typeface="Arial"/>
              <a:buChar char="•"/>
            </a:pPr>
            <a:r>
              <a:rPr lang="en-GB" sz="1900" b="0" i="0" dirty="0">
                <a:solidFill>
                  <a:srgbClr val="2D2D8A"/>
                </a:solidFill>
              </a:rPr>
              <a:t> research is funded</a:t>
            </a:r>
          </a:p>
          <a:p>
            <a:pPr>
              <a:buClrTx/>
              <a:buFont typeface="Arial"/>
              <a:buChar char="•"/>
            </a:pPr>
            <a:r>
              <a:rPr lang="en-GB" sz="1900" b="0" i="0" dirty="0">
                <a:solidFill>
                  <a:srgbClr val="2D2D8A"/>
                </a:solidFill>
              </a:rPr>
              <a:t> researchers are rewarded</a:t>
            </a:r>
          </a:p>
          <a:p>
            <a:pPr>
              <a:buClrTx/>
              <a:buFont typeface="Arial"/>
              <a:buChar char="•"/>
            </a:pPr>
            <a:r>
              <a:rPr lang="en-GB" sz="1900" b="0" i="0" dirty="0">
                <a:solidFill>
                  <a:srgbClr val="2D2D8A"/>
                </a:solidFill>
              </a:rPr>
              <a:t> future researchers are trained</a:t>
            </a:r>
          </a:p>
          <a:p>
            <a:pPr marL="0" indent="0">
              <a:buClrTx/>
              <a:buNone/>
            </a:pPr>
            <a:endParaRPr lang="en-GB" sz="2000" i="0" dirty="0">
              <a:solidFill>
                <a:srgbClr val="2D2D8A"/>
              </a:solidFill>
            </a:endParaRPr>
          </a:p>
          <a:p>
            <a:pPr marL="0" indent="0" algn="r">
              <a:buClrTx/>
              <a:buNone/>
            </a:pPr>
            <a:r>
              <a:rPr lang="en-GB" sz="2200" i="0" u="sng" kern="1200" dirty="0">
                <a:solidFill>
                  <a:srgbClr val="2D2D8A"/>
                </a:solidFill>
                <a:ea typeface="MS PGothic" pitchFamily="34" charset="-128"/>
              </a:rPr>
              <a:t>Affecting the whole research cycle and all its stakeholders</a:t>
            </a:r>
          </a:p>
          <a:p>
            <a:pPr marL="0" indent="0">
              <a:buClrTx/>
              <a:buNone/>
            </a:pPr>
            <a:endParaRPr lang="en-GB" sz="3200" i="0" dirty="0">
              <a:solidFill>
                <a:srgbClr val="2D2D8A"/>
              </a:solidFill>
            </a:endParaRPr>
          </a:p>
        </p:txBody>
      </p:sp>
    </p:spTree>
    <p:extLst>
      <p:ext uri="{BB962C8B-B14F-4D97-AF65-F5344CB8AC3E}">
        <p14:creationId xmlns:p14="http://schemas.microsoft.com/office/powerpoint/2010/main" val="979458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80928"/>
            <a:ext cx="8229600" cy="936625"/>
          </a:xfrm>
        </p:spPr>
        <p:txBody>
          <a:bodyPr/>
          <a:lstStyle/>
          <a:p>
            <a:pPr algn="ctr"/>
            <a:r>
              <a:rPr lang="fr-BE" dirty="0" err="1"/>
              <a:t>What</a:t>
            </a:r>
            <a:r>
              <a:rPr lang="fr-BE" dirty="0"/>
              <a:t> about FP9?</a:t>
            </a:r>
            <a:endParaRPr lang="en-GB" dirty="0"/>
          </a:p>
        </p:txBody>
      </p:sp>
    </p:spTree>
    <p:extLst>
      <p:ext uri="{BB962C8B-B14F-4D97-AF65-F5344CB8AC3E}">
        <p14:creationId xmlns:p14="http://schemas.microsoft.com/office/powerpoint/2010/main" val="3789620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07504" y="908720"/>
            <a:ext cx="8964996" cy="5949280"/>
          </a:xfrm>
        </p:spPr>
        <p:txBody>
          <a:bodyPr/>
          <a:lstStyle/>
          <a:p>
            <a:pPr>
              <a:buClrTx/>
            </a:pPr>
            <a:endParaRPr lang="fr-BE" sz="2000" dirty="0">
              <a:solidFill>
                <a:schemeClr val="accent6"/>
              </a:solidFill>
              <a:latin typeface="Calibri Light" panose="020F0302020204030204" pitchFamily="34" charset="0"/>
              <a:cs typeface="Calibri Light" panose="020F0302020204030204" pitchFamily="34" charset="0"/>
            </a:endParaRPr>
          </a:p>
          <a:p>
            <a:pPr>
              <a:buClrTx/>
            </a:pPr>
            <a:endParaRPr lang="fr-BE" dirty="0">
              <a:cs typeface="Calibri" panose="020F0502020204030204" pitchFamily="34" charset="0"/>
            </a:endParaRPr>
          </a:p>
          <a:p>
            <a:pPr>
              <a:buClrTx/>
            </a:pPr>
            <a:r>
              <a:rPr lang="fr-BE" dirty="0">
                <a:cs typeface="Calibri" panose="020F0502020204030204" pitchFamily="34" charset="0"/>
              </a:rPr>
              <a:t>Our ambition for Open Science in FP9:</a:t>
            </a:r>
          </a:p>
          <a:p>
            <a:pPr>
              <a:buClrTx/>
            </a:pPr>
            <a:endParaRPr lang="fr-BE" sz="2000" dirty="0">
              <a:cs typeface="Calibri" panose="020F0502020204030204" pitchFamily="34" charset="0"/>
            </a:endParaRPr>
          </a:p>
          <a:p>
            <a:pPr>
              <a:buClrTx/>
            </a:pPr>
            <a:endParaRPr lang="fr-BE" sz="2000" b="0" dirty="0">
              <a:cs typeface="Calibri" panose="020F0502020204030204" pitchFamily="34" charset="0"/>
            </a:endParaRPr>
          </a:p>
          <a:p>
            <a:pPr algn="ctr">
              <a:buClrTx/>
            </a:pPr>
            <a:r>
              <a:rPr lang="fr-BE" sz="2000" b="0" dirty="0">
                <a:cs typeface="Calibri" panose="020F0502020204030204" pitchFamily="34" charset="0"/>
              </a:rPr>
              <a:t>FP9 </a:t>
            </a:r>
            <a:r>
              <a:rPr lang="fr-BE" sz="2000" b="0" dirty="0" err="1">
                <a:cs typeface="Calibri" panose="020F0502020204030204" pitchFamily="34" charset="0"/>
              </a:rPr>
              <a:t>goes</a:t>
            </a:r>
            <a:r>
              <a:rPr lang="fr-BE" sz="2000" b="0" dirty="0">
                <a:cs typeface="Calibri" panose="020F0502020204030204" pitchFamily="34" charset="0"/>
              </a:rPr>
              <a:t> </a:t>
            </a:r>
            <a:r>
              <a:rPr lang="fr-BE" sz="2000" b="0" dirty="0" err="1">
                <a:cs typeface="Calibri" panose="020F0502020204030204" pitchFamily="34" charset="0"/>
              </a:rPr>
              <a:t>beyond</a:t>
            </a:r>
            <a:r>
              <a:rPr lang="fr-BE" sz="2000" b="0" dirty="0">
                <a:cs typeface="Calibri" panose="020F0502020204030204" pitchFamily="34" charset="0"/>
              </a:rPr>
              <a:t> </a:t>
            </a:r>
            <a:r>
              <a:rPr lang="fr-BE" dirty="0">
                <a:cs typeface="Calibri" panose="020F0502020204030204" pitchFamily="34" charset="0"/>
              </a:rPr>
              <a:t>OA</a:t>
            </a:r>
            <a:r>
              <a:rPr lang="fr-BE" sz="2000" dirty="0">
                <a:cs typeface="Calibri" panose="020F0502020204030204" pitchFamily="34" charset="0"/>
              </a:rPr>
              <a:t> </a:t>
            </a:r>
            <a:r>
              <a:rPr lang="fr-BE" sz="2000" b="0" dirty="0">
                <a:cs typeface="Calibri" panose="020F0502020204030204" pitchFamily="34" charset="0"/>
              </a:rPr>
              <a:t>(publications &amp; data) </a:t>
            </a:r>
          </a:p>
          <a:p>
            <a:pPr algn="ctr">
              <a:buClrTx/>
            </a:pPr>
            <a:endParaRPr lang="fr-BE" sz="2000" b="0" dirty="0">
              <a:cs typeface="Calibri" panose="020F0502020204030204" pitchFamily="34" charset="0"/>
            </a:endParaRPr>
          </a:p>
          <a:p>
            <a:pPr algn="ctr">
              <a:buClrTx/>
            </a:pPr>
            <a:endParaRPr lang="fr-BE" sz="2000" b="0" dirty="0">
              <a:cs typeface="Calibri" panose="020F0502020204030204" pitchFamily="34" charset="0"/>
            </a:endParaRPr>
          </a:p>
          <a:p>
            <a:pPr algn="ctr">
              <a:buClrTx/>
            </a:pPr>
            <a:endParaRPr lang="fr-BE" sz="2000" b="0" dirty="0">
              <a:cs typeface="Calibri" panose="020F0502020204030204" pitchFamily="34" charset="0"/>
            </a:endParaRPr>
          </a:p>
          <a:p>
            <a:pPr algn="ctr">
              <a:buClrTx/>
            </a:pPr>
            <a:r>
              <a:rPr lang="fr-BE" sz="2000" b="0" dirty="0">
                <a:cs typeface="Calibri" panose="020F0502020204030204" pitchFamily="34" charset="0"/>
              </a:rPr>
              <a:t>to </a:t>
            </a:r>
            <a:r>
              <a:rPr lang="fr-BE" sz="2000" b="0" dirty="0" err="1">
                <a:cs typeface="Calibri" panose="020F0502020204030204" pitchFamily="34" charset="0"/>
              </a:rPr>
              <a:t>embrace</a:t>
            </a:r>
            <a:r>
              <a:rPr lang="fr-BE" sz="2000" b="0" dirty="0">
                <a:cs typeface="Calibri" panose="020F0502020204030204" pitchFamily="34" charset="0"/>
              </a:rPr>
              <a:t> &amp; </a:t>
            </a:r>
            <a:r>
              <a:rPr lang="fr-BE" sz="2000" b="0" dirty="0" err="1">
                <a:cs typeface="Calibri" panose="020F0502020204030204" pitchFamily="34" charset="0"/>
              </a:rPr>
              <a:t>incentivise</a:t>
            </a:r>
            <a:r>
              <a:rPr lang="fr-BE" sz="2000" b="0" dirty="0">
                <a:cs typeface="Calibri" panose="020F0502020204030204" pitchFamily="34" charset="0"/>
              </a:rPr>
              <a:t> </a:t>
            </a:r>
            <a:r>
              <a:rPr lang="fr-BE" dirty="0">
                <a:cs typeface="Calibri" panose="020F0502020204030204" pitchFamily="34" charset="0"/>
              </a:rPr>
              <a:t>Open Science </a:t>
            </a:r>
            <a:r>
              <a:rPr lang="fr-BE" sz="2000" dirty="0">
                <a:cs typeface="Calibri" panose="020F0502020204030204" pitchFamily="34" charset="0"/>
              </a:rPr>
              <a:t>as </a:t>
            </a:r>
            <a:r>
              <a:rPr lang="fr-BE" sz="2000" i="1" dirty="0">
                <a:cs typeface="Calibri" panose="020F0502020204030204" pitchFamily="34" charset="0"/>
              </a:rPr>
              <a:t>modus operandi </a:t>
            </a:r>
            <a:r>
              <a:rPr lang="fr-BE" sz="2000" dirty="0">
                <a:cs typeface="Calibri" panose="020F0502020204030204" pitchFamily="34" charset="0"/>
              </a:rPr>
              <a:t>for science</a:t>
            </a:r>
          </a:p>
          <a:p>
            <a:pPr>
              <a:buClrTx/>
            </a:pPr>
            <a:endParaRPr lang="fr-BE" sz="2000" b="0" dirty="0">
              <a:cs typeface="Calibri" panose="020F0502020204030204" pitchFamily="34" charset="0"/>
            </a:endParaRPr>
          </a:p>
        </p:txBody>
      </p:sp>
    </p:spTree>
    <p:extLst>
      <p:ext uri="{BB962C8B-B14F-4D97-AF65-F5344CB8AC3E}">
        <p14:creationId xmlns:p14="http://schemas.microsoft.com/office/powerpoint/2010/main" val="3686632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0929"/>
            <a:ext cx="8946486" cy="1079822"/>
          </a:xfrm>
        </p:spPr>
        <p:txBody>
          <a:bodyPr/>
          <a:lstStyle/>
          <a:p>
            <a:r>
              <a:rPr lang="fr-BE" sz="1800" dirty="0"/>
              <a:t>Horizon Europe as </a:t>
            </a:r>
            <a:r>
              <a:rPr lang="fr-BE" sz="1800" i="1" dirty="0"/>
              <a:t>modus operandi </a:t>
            </a:r>
            <a:r>
              <a:rPr lang="fr-BE" sz="1800" dirty="0"/>
              <a:t>for science</a:t>
            </a:r>
            <a:endParaRPr lang="en-GB" sz="1800" dirty="0"/>
          </a:p>
        </p:txBody>
      </p:sp>
      <p:sp>
        <p:nvSpPr>
          <p:cNvPr id="5" name="Content Placeholder 2"/>
          <p:cNvSpPr>
            <a:spLocks noGrp="1"/>
          </p:cNvSpPr>
          <p:nvPr>
            <p:ph idx="1"/>
          </p:nvPr>
        </p:nvSpPr>
        <p:spPr>
          <a:xfrm>
            <a:off x="341784" y="1916831"/>
            <a:ext cx="8262918" cy="4842247"/>
          </a:xfrm>
        </p:spPr>
        <p:txBody>
          <a:bodyPr/>
          <a:lstStyle/>
          <a:p>
            <a:pPr>
              <a:buClrTx/>
            </a:pPr>
            <a:endParaRPr lang="fr-BE" sz="1200" dirty="0"/>
          </a:p>
          <a:p>
            <a:pPr marL="278606" lvl="1" algn="just">
              <a:buClrTx/>
            </a:pPr>
            <a:r>
              <a:rPr lang="en-GB" sz="1400" dirty="0"/>
              <a:t>FP9 </a:t>
            </a:r>
            <a:r>
              <a:rPr lang="en-GB" sz="1400" u="sng" dirty="0"/>
              <a:t>clarifies and strengthens </a:t>
            </a:r>
            <a:r>
              <a:rPr lang="en-GB" sz="1400" dirty="0"/>
              <a:t>the OA obligations</a:t>
            </a:r>
          </a:p>
          <a:p>
            <a:pPr marL="278606" lvl="1" algn="just">
              <a:buClrTx/>
            </a:pPr>
            <a:r>
              <a:rPr lang="en-GB" sz="1400" dirty="0"/>
              <a:t>FP9 </a:t>
            </a:r>
            <a:r>
              <a:rPr lang="en-GB" sz="1400" u="sng" dirty="0"/>
              <a:t>empowers</a:t>
            </a:r>
            <a:r>
              <a:rPr lang="en-GB" sz="1400" dirty="0"/>
              <a:t> authors of scientific publications to provide open access </a:t>
            </a:r>
          </a:p>
          <a:p>
            <a:pPr marL="278606" lvl="1" algn="just">
              <a:buClrTx/>
            </a:pPr>
            <a:r>
              <a:rPr lang="en-GB" sz="1400" dirty="0"/>
              <a:t>FP9 is </a:t>
            </a:r>
            <a:r>
              <a:rPr lang="en-GB" sz="1400" u="sng" dirty="0"/>
              <a:t>home of FAIR and open data </a:t>
            </a:r>
            <a:r>
              <a:rPr lang="en-GB" sz="1400" dirty="0"/>
              <a:t>(‘as open as possible, as closed as necessary’)</a:t>
            </a:r>
          </a:p>
          <a:p>
            <a:pPr marL="278606" lvl="1" algn="just">
              <a:buClrTx/>
            </a:pPr>
            <a:r>
              <a:rPr lang="en-IE" sz="1400" dirty="0"/>
              <a:t>FP9 </a:t>
            </a:r>
            <a:r>
              <a:rPr lang="en-IE" sz="1400" u="sng" dirty="0"/>
              <a:t>supports responsible research data management</a:t>
            </a:r>
            <a:r>
              <a:rPr lang="en-IE" sz="1400" dirty="0"/>
              <a:t> (DMPs required for projects producing data)</a:t>
            </a:r>
          </a:p>
          <a:p>
            <a:pPr marL="278606" lvl="1" algn="just">
              <a:buClrTx/>
            </a:pPr>
            <a:r>
              <a:rPr lang="en-IE" sz="1400" dirty="0"/>
              <a:t>FP9 </a:t>
            </a:r>
            <a:r>
              <a:rPr lang="en-IE" sz="1400" u="sng" dirty="0"/>
              <a:t>promotes the European Open Science Cloud</a:t>
            </a:r>
            <a:endParaRPr lang="en-GB" sz="1400" u="sng" dirty="0"/>
          </a:p>
          <a:p>
            <a:pPr marL="278606" lvl="1" algn="just">
              <a:buClrTx/>
            </a:pPr>
            <a:r>
              <a:rPr lang="fr-BE" sz="1400" dirty="0"/>
              <a:t>FP9 </a:t>
            </a:r>
            <a:r>
              <a:rPr lang="fr-BE" sz="1400" u="sng" dirty="0"/>
              <a:t>broadens</a:t>
            </a:r>
            <a:r>
              <a:rPr lang="fr-BE" sz="1400" dirty="0"/>
              <a:t> OA (with opting out options) to other research output</a:t>
            </a:r>
          </a:p>
          <a:p>
            <a:pPr marL="278606" lvl="1" algn="just">
              <a:buClrTx/>
            </a:pPr>
            <a:r>
              <a:rPr lang="fr-BE" sz="1400" dirty="0"/>
              <a:t>FP9 </a:t>
            </a:r>
            <a:r>
              <a:rPr lang="fr-BE" sz="1400" u="sng" dirty="0" err="1"/>
              <a:t>promotes</a:t>
            </a:r>
            <a:r>
              <a:rPr lang="fr-BE" sz="1400" u="sng" dirty="0"/>
              <a:t> compliance </a:t>
            </a:r>
            <a:r>
              <a:rPr lang="fr-BE" sz="1400" dirty="0" err="1"/>
              <a:t>with</a:t>
            </a:r>
            <a:r>
              <a:rPr lang="fr-BE" sz="1400" dirty="0"/>
              <a:t> 'Open Science </a:t>
            </a:r>
            <a:r>
              <a:rPr lang="fr-BE" sz="1400" dirty="0" err="1"/>
              <a:t>principles</a:t>
            </a:r>
            <a:r>
              <a:rPr lang="fr-BE" sz="1400" dirty="0"/>
              <a:t>' </a:t>
            </a:r>
            <a:r>
              <a:rPr lang="fr-BE" sz="1400" dirty="0" err="1"/>
              <a:t>through</a:t>
            </a:r>
            <a:r>
              <a:rPr lang="fr-BE" sz="1400" dirty="0"/>
              <a:t> a </a:t>
            </a:r>
            <a:r>
              <a:rPr lang="fr-BE" sz="1400" dirty="0" err="1"/>
              <a:t>combination</a:t>
            </a:r>
            <a:r>
              <a:rPr lang="fr-BE" sz="1400" dirty="0"/>
              <a:t> of obligations and </a:t>
            </a:r>
            <a:r>
              <a:rPr lang="fr-BE" sz="1400" dirty="0" err="1"/>
              <a:t>incentives</a:t>
            </a:r>
            <a:endParaRPr lang="fr-BE" sz="1400" dirty="0"/>
          </a:p>
          <a:p>
            <a:pPr marL="278606" lvl="1" algn="just">
              <a:buClrTx/>
            </a:pPr>
            <a:r>
              <a:rPr lang="fr-BE" sz="1400" dirty="0"/>
              <a:t>FP9 </a:t>
            </a:r>
            <a:r>
              <a:rPr lang="fr-BE" sz="1400" dirty="0" err="1"/>
              <a:t>further</a:t>
            </a:r>
            <a:r>
              <a:rPr lang="fr-BE" sz="1400" dirty="0"/>
              <a:t> </a:t>
            </a:r>
            <a:r>
              <a:rPr lang="fr-BE" sz="1400" u="sng" dirty="0" err="1"/>
              <a:t>implements</a:t>
            </a:r>
            <a:r>
              <a:rPr lang="fr-BE" sz="1400" u="sng" dirty="0"/>
              <a:t> sanctions </a:t>
            </a:r>
            <a:r>
              <a:rPr lang="fr-BE" sz="1400" dirty="0"/>
              <a:t>for </a:t>
            </a:r>
            <a:r>
              <a:rPr lang="fr-BE" sz="1400" dirty="0" err="1"/>
              <a:t>those</a:t>
            </a:r>
            <a:r>
              <a:rPr lang="fr-BE" sz="1400" dirty="0"/>
              <a:t> </a:t>
            </a:r>
            <a:r>
              <a:rPr lang="fr-BE" sz="1400" dirty="0" err="1"/>
              <a:t>beneficiaries</a:t>
            </a:r>
            <a:r>
              <a:rPr lang="fr-BE" sz="1400" dirty="0"/>
              <a:t> </a:t>
            </a:r>
            <a:r>
              <a:rPr lang="fr-BE" sz="1400" dirty="0" err="1"/>
              <a:t>significantly</a:t>
            </a:r>
            <a:r>
              <a:rPr lang="fr-BE" sz="1400" dirty="0"/>
              <a:t> </a:t>
            </a:r>
            <a:r>
              <a:rPr lang="fr-BE" sz="1400" dirty="0" err="1"/>
              <a:t>failing</a:t>
            </a:r>
            <a:r>
              <a:rPr lang="fr-BE" sz="1400" dirty="0"/>
              <a:t> to </a:t>
            </a:r>
            <a:r>
              <a:rPr lang="fr-BE" sz="1400" dirty="0" err="1"/>
              <a:t>provide</a:t>
            </a:r>
            <a:r>
              <a:rPr lang="fr-BE" sz="1400" dirty="0"/>
              <a:t> open </a:t>
            </a:r>
            <a:r>
              <a:rPr lang="fr-BE" sz="1400" dirty="0" err="1"/>
              <a:t>access</a:t>
            </a:r>
            <a:r>
              <a:rPr lang="fr-BE" sz="1400" dirty="0"/>
              <a:t>, </a:t>
            </a:r>
            <a:r>
              <a:rPr lang="fr-BE" sz="1400" dirty="0" err="1"/>
              <a:t>requiring</a:t>
            </a:r>
            <a:r>
              <a:rPr lang="fr-BE" sz="1400" dirty="0"/>
              <a:t> institutions to assume </a:t>
            </a:r>
            <a:r>
              <a:rPr lang="fr-BE" sz="1400" dirty="0" err="1"/>
              <a:t>responsibility</a:t>
            </a:r>
            <a:r>
              <a:rPr lang="fr-BE" sz="1400" dirty="0"/>
              <a:t> for </a:t>
            </a:r>
            <a:r>
              <a:rPr lang="fr-BE" sz="1400" dirty="0" err="1"/>
              <a:t>their</a:t>
            </a:r>
            <a:r>
              <a:rPr lang="fr-BE" sz="1400" dirty="0"/>
              <a:t> </a:t>
            </a:r>
            <a:r>
              <a:rPr lang="fr-BE" sz="1400" dirty="0" err="1"/>
              <a:t>intellectual</a:t>
            </a:r>
            <a:r>
              <a:rPr lang="fr-BE" sz="1400" dirty="0"/>
              <a:t> output</a:t>
            </a:r>
          </a:p>
          <a:p>
            <a:pPr marL="278606" lvl="1" algn="just">
              <a:buClrTx/>
            </a:pPr>
            <a:r>
              <a:rPr lang="fr-BE" sz="1400" dirty="0"/>
              <a:t>FP9 </a:t>
            </a:r>
            <a:r>
              <a:rPr lang="fr-BE" sz="1400" u="sng" dirty="0" err="1"/>
              <a:t>introduces</a:t>
            </a:r>
            <a:r>
              <a:rPr lang="fr-BE" sz="1400" u="sng" dirty="0"/>
              <a:t> the use of '</a:t>
            </a:r>
            <a:r>
              <a:rPr lang="fr-BE" sz="1400" u="sng" dirty="0" err="1"/>
              <a:t>next</a:t>
            </a:r>
            <a:r>
              <a:rPr lang="fr-BE" sz="1400" u="sng" dirty="0"/>
              <a:t> </a:t>
            </a:r>
            <a:r>
              <a:rPr lang="fr-BE" sz="1400" u="sng" dirty="0" err="1"/>
              <a:t>generation</a:t>
            </a:r>
            <a:r>
              <a:rPr lang="fr-BE" sz="1400" u="sng" dirty="0"/>
              <a:t>' </a:t>
            </a:r>
            <a:r>
              <a:rPr lang="fr-BE" sz="1400" dirty="0" err="1"/>
              <a:t>metrics</a:t>
            </a:r>
            <a:r>
              <a:rPr lang="fr-BE" sz="1400" dirty="0"/>
              <a:t> for </a:t>
            </a:r>
            <a:r>
              <a:rPr lang="fr-BE" sz="1400" dirty="0" err="1"/>
              <a:t>better</a:t>
            </a:r>
            <a:r>
              <a:rPr lang="fr-BE" sz="1400" dirty="0"/>
              <a:t> </a:t>
            </a:r>
            <a:r>
              <a:rPr lang="fr-BE" sz="1400" dirty="0" err="1"/>
              <a:t>assessing</a:t>
            </a:r>
            <a:r>
              <a:rPr lang="fr-BE" sz="1400" dirty="0"/>
              <a:t> the </a:t>
            </a:r>
            <a:r>
              <a:rPr lang="fr-BE" sz="1400" dirty="0" err="1"/>
              <a:t>systemic</a:t>
            </a:r>
            <a:r>
              <a:rPr lang="fr-BE" sz="1400" dirty="0"/>
              <a:t> impact of </a:t>
            </a:r>
            <a:r>
              <a:rPr lang="fr-BE" sz="1400" dirty="0" err="1"/>
              <a:t>research</a:t>
            </a:r>
            <a:r>
              <a:rPr lang="fr-BE" sz="1400" dirty="0"/>
              <a:t> output and the engagement in Open Science by </a:t>
            </a:r>
            <a:r>
              <a:rPr lang="fr-BE" sz="1400" dirty="0" err="1"/>
              <a:t>researchers</a:t>
            </a:r>
            <a:r>
              <a:rPr lang="fr-BE" sz="1400" dirty="0"/>
              <a:t> and </a:t>
            </a:r>
            <a:r>
              <a:rPr lang="fr-BE" sz="1400" dirty="0" err="1"/>
              <a:t>their</a:t>
            </a:r>
            <a:r>
              <a:rPr lang="fr-BE" sz="1400" dirty="0"/>
              <a:t> institutions</a:t>
            </a:r>
          </a:p>
          <a:p>
            <a:pPr marL="64294" lvl="1" indent="0">
              <a:buClrTx/>
              <a:buNone/>
            </a:pPr>
            <a:endParaRPr lang="fr-BE" sz="1200" u="sng" dirty="0"/>
          </a:p>
          <a:p>
            <a:pPr lvl="1">
              <a:buClrTx/>
              <a:buFont typeface="Arial" panose="020B0604020202020204" pitchFamily="34" charset="0"/>
              <a:buChar char="•"/>
            </a:pPr>
            <a:r>
              <a:rPr lang="fr-BE" i="1" dirty="0"/>
              <a:t>Status quo: trilogue </a:t>
            </a:r>
            <a:r>
              <a:rPr lang="fr-BE" i="1" dirty="0" err="1"/>
              <a:t>negotiations</a:t>
            </a:r>
            <a:endParaRPr lang="fr-BE" i="1" dirty="0"/>
          </a:p>
        </p:txBody>
      </p:sp>
      <p:sp>
        <p:nvSpPr>
          <p:cNvPr id="3" name="TextBox 2"/>
          <p:cNvSpPr txBox="1"/>
          <p:nvPr/>
        </p:nvSpPr>
        <p:spPr>
          <a:xfrm>
            <a:off x="179512" y="98921"/>
            <a:ext cx="2565126" cy="707886"/>
          </a:xfrm>
          <a:prstGeom prst="rect">
            <a:avLst/>
          </a:prstGeom>
          <a:noFill/>
        </p:spPr>
        <p:txBody>
          <a:bodyPr wrap="none" rtlCol="0">
            <a:spAutoFit/>
          </a:bodyPr>
          <a:lstStyle/>
          <a:p>
            <a:r>
              <a:rPr lang="en-US" sz="2000" b="1" dirty="0">
                <a:solidFill>
                  <a:srgbClr val="FFC000"/>
                </a:solidFill>
              </a:rPr>
              <a:t>Open Science in </a:t>
            </a:r>
          </a:p>
          <a:p>
            <a:r>
              <a:rPr lang="en-US" sz="2000" b="1" dirty="0">
                <a:solidFill>
                  <a:srgbClr val="FFC000"/>
                </a:solidFill>
              </a:rPr>
              <a:t>Horizon Europe</a:t>
            </a:r>
          </a:p>
        </p:txBody>
      </p:sp>
    </p:spTree>
    <p:extLst>
      <p:ext uri="{BB962C8B-B14F-4D97-AF65-F5344CB8AC3E}">
        <p14:creationId xmlns:p14="http://schemas.microsoft.com/office/powerpoint/2010/main" val="1000711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srcRect l="33333" t="15000" r="34286" b="4208"/>
          <a:stretch/>
        </p:blipFill>
        <p:spPr>
          <a:xfrm>
            <a:off x="2699792" y="1243496"/>
            <a:ext cx="3888432" cy="5543837"/>
          </a:xfrm>
          <a:prstGeom prst="rect">
            <a:avLst/>
          </a:prstGeom>
        </p:spPr>
      </p:pic>
      <p:sp>
        <p:nvSpPr>
          <p:cNvPr id="4" name="TextBox 3"/>
          <p:cNvSpPr txBox="1"/>
          <p:nvPr/>
        </p:nvSpPr>
        <p:spPr>
          <a:xfrm>
            <a:off x="251520" y="237479"/>
            <a:ext cx="1296144" cy="461665"/>
          </a:xfrm>
          <a:prstGeom prst="rect">
            <a:avLst/>
          </a:prstGeom>
          <a:noFill/>
        </p:spPr>
        <p:txBody>
          <a:bodyPr wrap="square" rtlCol="0">
            <a:spAutoFit/>
          </a:bodyPr>
          <a:lstStyle/>
          <a:p>
            <a:r>
              <a:rPr lang="en-US" sz="2400" b="1" dirty="0">
                <a:solidFill>
                  <a:srgbClr val="FFC000"/>
                </a:solidFill>
              </a:rPr>
              <a:t>Plan S</a:t>
            </a:r>
          </a:p>
        </p:txBody>
      </p:sp>
    </p:spTree>
    <p:extLst>
      <p:ext uri="{BB962C8B-B14F-4D97-AF65-F5344CB8AC3E}">
        <p14:creationId xmlns:p14="http://schemas.microsoft.com/office/powerpoint/2010/main" val="3992139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68960"/>
            <a:ext cx="8497192" cy="936625"/>
          </a:xfrm>
        </p:spPr>
        <p:txBody>
          <a:bodyPr/>
          <a:lstStyle/>
          <a:p>
            <a:r>
              <a:rPr lang="en-GB" dirty="0"/>
              <a:t>We do more than funding research</a:t>
            </a:r>
          </a:p>
        </p:txBody>
      </p:sp>
    </p:spTree>
    <p:extLst>
      <p:ext uri="{BB962C8B-B14F-4D97-AF65-F5344CB8AC3E}">
        <p14:creationId xmlns:p14="http://schemas.microsoft.com/office/powerpoint/2010/main" val="1463279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43F77-2BFA-4B9E-B31D-8F0AC4D34869}"/>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6ECF8901-CE49-4C10-B2FF-935FA7844873}"/>
              </a:ext>
            </a:extLst>
          </p:cNvPr>
          <p:cNvPicPr>
            <a:picLocks noGrp="1" noChangeAspect="1"/>
          </p:cNvPicPr>
          <p:nvPr>
            <p:ph idx="1"/>
          </p:nvPr>
        </p:nvPicPr>
        <p:blipFill rotWithShape="1">
          <a:blip r:embed="rId2"/>
          <a:srcRect l="4089" t="14283" r="1795" b="8180"/>
          <a:stretch/>
        </p:blipFill>
        <p:spPr>
          <a:xfrm>
            <a:off x="519112" y="1339850"/>
            <a:ext cx="8532440" cy="3954057"/>
          </a:xfrm>
          <a:prstGeom prst="rect">
            <a:avLst/>
          </a:prstGeom>
        </p:spPr>
      </p:pic>
    </p:spTree>
    <p:extLst>
      <p:ext uri="{BB962C8B-B14F-4D97-AF65-F5344CB8AC3E}">
        <p14:creationId xmlns:p14="http://schemas.microsoft.com/office/powerpoint/2010/main" val="308393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rtd\the Big Web 2018 Lyon\EOS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662" y="1556792"/>
            <a:ext cx="4572727" cy="40778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92" y="1772816"/>
            <a:ext cx="4680520" cy="3937616"/>
          </a:xfrm>
          <a:prstGeom prst="rect">
            <a:avLst/>
          </a:prstGeom>
        </p:spPr>
        <p:txBody>
          <a:bodyPr wrap="square">
            <a:spAutoFit/>
          </a:bodyPr>
          <a:lstStyle/>
          <a:p>
            <a:pPr marL="288879" indent="-285704">
              <a:spcBef>
                <a:spcPts val="1200"/>
              </a:spcBef>
              <a:buFont typeface="Wingdings" panose="05000000000000000000" pitchFamily="2" charset="2"/>
              <a:buChar char="Ø"/>
            </a:pPr>
            <a:r>
              <a:rPr lang="en-GB" sz="1399" dirty="0">
                <a:ea typeface="Verdana" panose="020B0604030504040204" pitchFamily="34" charset="0"/>
                <a:cs typeface="Verdana" panose="020B0604030504040204" pitchFamily="34" charset="0"/>
              </a:rPr>
              <a:t>EOSC will </a:t>
            </a:r>
            <a:r>
              <a:rPr lang="en-GB" sz="1399" b="1" dirty="0">
                <a:ea typeface="Verdana" panose="020B0604030504040204" pitchFamily="34" charset="0"/>
                <a:cs typeface="Verdana" panose="020B0604030504040204" pitchFamily="34" charset="0"/>
              </a:rPr>
              <a:t>provide 1.7m EU researchers an environment with free, open services for data </a:t>
            </a:r>
            <a:r>
              <a:rPr lang="en-GB" sz="1399" dirty="0">
                <a:ea typeface="Verdana" panose="020B0604030504040204" pitchFamily="34" charset="0"/>
                <a:cs typeface="Verdana" panose="020B0604030504040204" pitchFamily="34" charset="0"/>
              </a:rPr>
              <a:t>storage, management, analysis and re-use across disciplines</a:t>
            </a:r>
          </a:p>
          <a:p>
            <a:pPr marL="288879" indent="-285704">
              <a:spcBef>
                <a:spcPts val="1200"/>
              </a:spcBef>
              <a:buFont typeface="Wingdings" panose="05000000000000000000" pitchFamily="2" charset="2"/>
              <a:buChar char="Ø"/>
            </a:pPr>
            <a:endParaRPr lang="en-GB" sz="1399" dirty="0">
              <a:ea typeface="Verdana" panose="020B0604030504040204" pitchFamily="34" charset="0"/>
              <a:cs typeface="Verdana" panose="020B0604030504040204" pitchFamily="34" charset="0"/>
            </a:endParaRPr>
          </a:p>
          <a:p>
            <a:pPr marL="288879" indent="-285704">
              <a:spcBef>
                <a:spcPts val="1200"/>
              </a:spcBef>
              <a:buFont typeface="Wingdings" panose="05000000000000000000" pitchFamily="2" charset="2"/>
              <a:buChar char="Ø"/>
            </a:pPr>
            <a:r>
              <a:rPr lang="en-GB" sz="1399" dirty="0">
                <a:ea typeface="Verdana" panose="020B0604030504040204" pitchFamily="34" charset="0"/>
                <a:cs typeface="Verdana" panose="020B0604030504040204" pitchFamily="34" charset="0"/>
              </a:rPr>
              <a:t>EOSC will </a:t>
            </a:r>
            <a:r>
              <a:rPr lang="en-GB" sz="1399" b="1" dirty="0">
                <a:ea typeface="Verdana" panose="020B0604030504040204" pitchFamily="34" charset="0"/>
                <a:cs typeface="Verdana" panose="020B0604030504040204" pitchFamily="34" charset="0"/>
              </a:rPr>
              <a:t>join existing and emerging horizontal and thematic data infrastructures</a:t>
            </a:r>
            <a:r>
              <a:rPr lang="en-GB" sz="1399" dirty="0">
                <a:ea typeface="Verdana" panose="020B0604030504040204" pitchFamily="34" charset="0"/>
                <a:cs typeface="Verdana" panose="020B0604030504040204" pitchFamily="34" charset="0"/>
              </a:rPr>
              <a:t>, bridging todays fragmentation and ad-hoc solutions</a:t>
            </a:r>
          </a:p>
          <a:p>
            <a:pPr marL="3175">
              <a:spcBef>
                <a:spcPts val="1200"/>
              </a:spcBef>
            </a:pPr>
            <a:endParaRPr lang="en-GB" sz="1399" dirty="0">
              <a:ea typeface="Verdana" panose="020B0604030504040204" pitchFamily="34" charset="0"/>
              <a:cs typeface="Verdana" panose="020B0604030504040204" pitchFamily="34" charset="0"/>
            </a:endParaRPr>
          </a:p>
          <a:p>
            <a:pPr marL="288879" indent="-285704">
              <a:spcBef>
                <a:spcPts val="1200"/>
              </a:spcBef>
              <a:buFont typeface="Wingdings" panose="05000000000000000000" pitchFamily="2" charset="2"/>
              <a:buChar char="Ø"/>
            </a:pPr>
            <a:r>
              <a:rPr lang="en-GB" sz="1399" dirty="0">
                <a:ea typeface="Verdana" panose="020B0604030504040204" pitchFamily="34" charset="0"/>
                <a:cs typeface="Verdana" panose="020B0604030504040204" pitchFamily="34" charset="0"/>
              </a:rPr>
              <a:t>EOSC will </a:t>
            </a:r>
            <a:r>
              <a:rPr lang="en-GB" sz="1399" b="1" dirty="0">
                <a:ea typeface="Verdana" panose="020B0604030504040204" pitchFamily="34" charset="0"/>
                <a:cs typeface="Verdana" panose="020B0604030504040204" pitchFamily="34" charset="0"/>
              </a:rPr>
              <a:t>add value </a:t>
            </a:r>
            <a:r>
              <a:rPr lang="en-GB" sz="1399" dirty="0">
                <a:ea typeface="Verdana" panose="020B0604030504040204" pitchFamily="34" charset="0"/>
                <a:cs typeface="Verdana" panose="020B0604030504040204" pitchFamily="34" charset="0"/>
              </a:rPr>
              <a:t>(scale, data-driven science, inter-</a:t>
            </a:r>
            <a:r>
              <a:rPr lang="en-GB" sz="1399" dirty="0" err="1">
                <a:ea typeface="Verdana" panose="020B0604030504040204" pitchFamily="34" charset="0"/>
                <a:cs typeface="Verdana" panose="020B0604030504040204" pitchFamily="34" charset="0"/>
              </a:rPr>
              <a:t>disciplinarity</a:t>
            </a:r>
            <a:r>
              <a:rPr lang="en-GB" sz="1399" dirty="0">
                <a:ea typeface="Verdana" panose="020B0604030504040204" pitchFamily="34" charset="0"/>
                <a:cs typeface="Verdana" panose="020B0604030504040204" pitchFamily="34" charset="0"/>
              </a:rPr>
              <a:t>, faster innovation) </a:t>
            </a:r>
            <a:r>
              <a:rPr lang="en-GB" sz="1399" b="1" dirty="0">
                <a:ea typeface="Verdana" panose="020B0604030504040204" pitchFamily="34" charset="0"/>
                <a:cs typeface="Verdana" panose="020B0604030504040204" pitchFamily="34" charset="0"/>
              </a:rPr>
              <a:t>and leverage past infrastructure investment </a:t>
            </a:r>
            <a:r>
              <a:rPr lang="en-GB" sz="1399" dirty="0">
                <a:ea typeface="Verdana" panose="020B0604030504040204" pitchFamily="34" charset="0"/>
                <a:cs typeface="Verdana" panose="020B0604030504040204" pitchFamily="34" charset="0"/>
              </a:rPr>
              <a:t>(10b per year by MS, two decades EU investment)</a:t>
            </a:r>
          </a:p>
        </p:txBody>
      </p:sp>
      <p:sp>
        <p:nvSpPr>
          <p:cNvPr id="7" name="Rectangle 6"/>
          <p:cNvSpPr/>
          <p:nvPr/>
        </p:nvSpPr>
        <p:spPr>
          <a:xfrm>
            <a:off x="-252536" y="260648"/>
            <a:ext cx="5004726" cy="400110"/>
          </a:xfrm>
          <a:prstGeom prst="rect">
            <a:avLst/>
          </a:prstGeom>
        </p:spPr>
        <p:txBody>
          <a:bodyPr wrap="square">
            <a:spAutoFit/>
          </a:bodyPr>
          <a:lstStyle/>
          <a:p>
            <a:pPr marL="358859" lvl="1"/>
            <a:r>
              <a:rPr lang="en-US" sz="2000" b="1" dirty="0">
                <a:solidFill>
                  <a:srgbClr val="FFC000"/>
                </a:solidFill>
                <a:latin typeface="Verdana(body)"/>
              </a:rPr>
              <a:t>The Vision for EOSC</a:t>
            </a:r>
            <a:endParaRPr lang="en-US" sz="2000" kern="0" dirty="0">
              <a:solidFill>
                <a:srgbClr val="FFC000"/>
              </a:solidFill>
            </a:endParaRPr>
          </a:p>
        </p:txBody>
      </p:sp>
    </p:spTree>
    <p:extLst>
      <p:ext uri="{BB962C8B-B14F-4D97-AF65-F5344CB8AC3E}">
        <p14:creationId xmlns:p14="http://schemas.microsoft.com/office/powerpoint/2010/main" val="369655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7A38C8BF-13A8-46E7-B133-ABC2D2204FA4}" type="slidenum">
              <a:rPr lang="en-GB" altLang="en-US" smtClean="0"/>
              <a:pPr/>
              <a:t>47</a:t>
            </a:fld>
            <a:endParaRPr lang="en-GB" altLang="en-US" dirty="0"/>
          </a:p>
        </p:txBody>
      </p:sp>
      <p:sp>
        <p:nvSpPr>
          <p:cNvPr id="6" name="Rectangle 5"/>
          <p:cNvSpPr/>
          <p:nvPr/>
        </p:nvSpPr>
        <p:spPr>
          <a:xfrm>
            <a:off x="-108520" y="163795"/>
            <a:ext cx="4572000" cy="707886"/>
          </a:xfrm>
          <a:prstGeom prst="rect">
            <a:avLst/>
          </a:prstGeom>
        </p:spPr>
        <p:txBody>
          <a:bodyPr>
            <a:spAutoFit/>
          </a:bodyPr>
          <a:lstStyle/>
          <a:p>
            <a:pPr marL="358920" lvl="1"/>
            <a:r>
              <a:rPr lang="en-US" sz="2000" b="1" dirty="0">
                <a:solidFill>
                  <a:srgbClr val="FFC000"/>
                </a:solidFill>
                <a:latin typeface="Verdana(body)"/>
              </a:rPr>
              <a:t>History of the EOSC </a:t>
            </a:r>
          </a:p>
          <a:p>
            <a:pPr marL="358920" lvl="1"/>
            <a:r>
              <a:rPr lang="en-US" sz="2000" b="1" dirty="0">
                <a:solidFill>
                  <a:srgbClr val="FFC000"/>
                </a:solidFill>
                <a:latin typeface="Verdana(body)"/>
              </a:rPr>
              <a:t>project</a:t>
            </a:r>
            <a:endParaRPr lang="en-US" sz="2000" kern="0" dirty="0">
              <a:solidFill>
                <a:srgbClr val="FFC000"/>
              </a:solidFill>
            </a:endParaRPr>
          </a:p>
        </p:txBody>
      </p:sp>
      <p:sp>
        <p:nvSpPr>
          <p:cNvPr id="5" name="Curved Right Arrow 4"/>
          <p:cNvSpPr/>
          <p:nvPr/>
        </p:nvSpPr>
        <p:spPr bwMode="auto">
          <a:xfrm>
            <a:off x="533400" y="3810000"/>
            <a:ext cx="762000" cy="838200"/>
          </a:xfrm>
          <a:prstGeom prst="curved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graphicFrame>
        <p:nvGraphicFramePr>
          <p:cNvPr id="10" name="Diagram 9"/>
          <p:cNvGraphicFramePr/>
          <p:nvPr>
            <p:extLst/>
          </p:nvPr>
        </p:nvGraphicFramePr>
        <p:xfrm>
          <a:off x="152400" y="1273969"/>
          <a:ext cx="8001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stretch>
            <a:fillRect/>
          </a:stretch>
        </p:blipFill>
        <p:spPr>
          <a:xfrm>
            <a:off x="5140234" y="3200400"/>
            <a:ext cx="4003766" cy="2743200"/>
          </a:xfrm>
          <a:prstGeom prst="rect">
            <a:avLst/>
          </a:prstGeom>
        </p:spPr>
      </p:pic>
      <p:sp>
        <p:nvSpPr>
          <p:cNvPr id="8" name="TextBox 7"/>
          <p:cNvSpPr txBox="1"/>
          <p:nvPr/>
        </p:nvSpPr>
        <p:spPr>
          <a:xfrm>
            <a:off x="152400" y="1762952"/>
            <a:ext cx="1524000" cy="338554"/>
          </a:xfrm>
          <a:prstGeom prst="rect">
            <a:avLst/>
          </a:prstGeom>
          <a:noFill/>
        </p:spPr>
        <p:txBody>
          <a:bodyPr wrap="square" rtlCol="0">
            <a:spAutoFit/>
          </a:bodyPr>
          <a:lstStyle/>
          <a:p>
            <a:r>
              <a:rPr lang="fr-BE" sz="1600" dirty="0"/>
              <a:t>2016</a:t>
            </a:r>
            <a:endParaRPr lang="en-GB" sz="1600" dirty="0"/>
          </a:p>
        </p:txBody>
      </p:sp>
      <p:sp>
        <p:nvSpPr>
          <p:cNvPr id="9" name="TextBox 8"/>
          <p:cNvSpPr txBox="1"/>
          <p:nvPr/>
        </p:nvSpPr>
        <p:spPr>
          <a:xfrm>
            <a:off x="168349" y="3306006"/>
            <a:ext cx="1524000" cy="338554"/>
          </a:xfrm>
          <a:prstGeom prst="rect">
            <a:avLst/>
          </a:prstGeom>
          <a:noFill/>
        </p:spPr>
        <p:txBody>
          <a:bodyPr wrap="square" rtlCol="0">
            <a:spAutoFit/>
          </a:bodyPr>
          <a:lstStyle/>
          <a:p>
            <a:r>
              <a:rPr lang="fr-BE" sz="1600" dirty="0"/>
              <a:t>2017</a:t>
            </a:r>
            <a:endParaRPr lang="en-GB" sz="1600" dirty="0"/>
          </a:p>
        </p:txBody>
      </p:sp>
      <p:sp>
        <p:nvSpPr>
          <p:cNvPr id="12" name="TextBox 11"/>
          <p:cNvSpPr txBox="1"/>
          <p:nvPr/>
        </p:nvSpPr>
        <p:spPr>
          <a:xfrm>
            <a:off x="177209" y="4849059"/>
            <a:ext cx="1524000" cy="338554"/>
          </a:xfrm>
          <a:prstGeom prst="rect">
            <a:avLst/>
          </a:prstGeom>
          <a:noFill/>
        </p:spPr>
        <p:txBody>
          <a:bodyPr wrap="square" rtlCol="0">
            <a:spAutoFit/>
          </a:bodyPr>
          <a:lstStyle/>
          <a:p>
            <a:r>
              <a:rPr lang="fr-BE" sz="1600" dirty="0"/>
              <a:t>2018</a:t>
            </a:r>
            <a:endParaRPr lang="en-GB" sz="1600" dirty="0"/>
          </a:p>
        </p:txBody>
      </p:sp>
      <p:sp>
        <p:nvSpPr>
          <p:cNvPr id="4" name="TextBox 3"/>
          <p:cNvSpPr txBox="1"/>
          <p:nvPr/>
        </p:nvSpPr>
        <p:spPr>
          <a:xfrm>
            <a:off x="3276600" y="1904465"/>
            <a:ext cx="1981200" cy="523220"/>
          </a:xfrm>
          <a:prstGeom prst="rect">
            <a:avLst/>
          </a:prstGeom>
          <a:noFill/>
        </p:spPr>
        <p:txBody>
          <a:bodyPr wrap="square" rtlCol="0">
            <a:spAutoFit/>
          </a:bodyPr>
          <a:lstStyle/>
          <a:p>
            <a:r>
              <a:rPr lang="fr-BE" sz="1400" dirty="0"/>
              <a:t>Vision for European Open Science Cloud</a:t>
            </a:r>
            <a:endParaRPr lang="en-GB" sz="1400" dirty="0"/>
          </a:p>
        </p:txBody>
      </p:sp>
      <p:sp>
        <p:nvSpPr>
          <p:cNvPr id="14" name="TextBox 13"/>
          <p:cNvSpPr txBox="1"/>
          <p:nvPr/>
        </p:nvSpPr>
        <p:spPr>
          <a:xfrm>
            <a:off x="2941674" y="3121340"/>
            <a:ext cx="1981200" cy="523220"/>
          </a:xfrm>
          <a:prstGeom prst="rect">
            <a:avLst/>
          </a:prstGeom>
          <a:noFill/>
        </p:spPr>
        <p:txBody>
          <a:bodyPr wrap="square" rtlCol="0">
            <a:spAutoFit/>
          </a:bodyPr>
          <a:lstStyle/>
          <a:p>
            <a:r>
              <a:rPr lang="fr-BE" sz="1400" dirty="0"/>
              <a:t>INFRAEOSC-05-2018-2019 Call</a:t>
            </a:r>
            <a:endParaRPr lang="en-GB" sz="1400" dirty="0"/>
          </a:p>
        </p:txBody>
      </p:sp>
      <p:sp>
        <p:nvSpPr>
          <p:cNvPr id="15" name="TextBox 14"/>
          <p:cNvSpPr txBox="1"/>
          <p:nvPr/>
        </p:nvSpPr>
        <p:spPr>
          <a:xfrm>
            <a:off x="3352800" y="4275056"/>
            <a:ext cx="1981200" cy="523220"/>
          </a:xfrm>
          <a:prstGeom prst="rect">
            <a:avLst/>
          </a:prstGeom>
          <a:noFill/>
        </p:spPr>
        <p:txBody>
          <a:bodyPr wrap="square" rtlCol="0">
            <a:spAutoFit/>
          </a:bodyPr>
          <a:lstStyle/>
          <a:p>
            <a:r>
              <a:rPr lang="en-GB" sz="1400" dirty="0"/>
              <a:t>Federated model with 6 action lines</a:t>
            </a:r>
          </a:p>
        </p:txBody>
      </p:sp>
      <p:sp>
        <p:nvSpPr>
          <p:cNvPr id="16" name="TextBox 15"/>
          <p:cNvSpPr txBox="1"/>
          <p:nvPr/>
        </p:nvSpPr>
        <p:spPr>
          <a:xfrm>
            <a:off x="2895600" y="5491272"/>
            <a:ext cx="1981200" cy="954107"/>
          </a:xfrm>
          <a:prstGeom prst="rect">
            <a:avLst/>
          </a:prstGeom>
          <a:noFill/>
        </p:spPr>
        <p:txBody>
          <a:bodyPr wrap="square" rtlCol="0">
            <a:spAutoFit/>
          </a:bodyPr>
          <a:lstStyle/>
          <a:p>
            <a:r>
              <a:rPr lang="en-GB" sz="1400" dirty="0"/>
              <a:t>Set up of EOSC governance framework by end 2018</a:t>
            </a:r>
          </a:p>
        </p:txBody>
      </p:sp>
    </p:spTree>
    <p:extLst>
      <p:ext uri="{BB962C8B-B14F-4D97-AF65-F5344CB8AC3E}">
        <p14:creationId xmlns:p14="http://schemas.microsoft.com/office/powerpoint/2010/main" val="274327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russels, Plaza, City, Belgium, H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8572684" cy="39609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2536" y="116632"/>
            <a:ext cx="5004726" cy="707886"/>
          </a:xfrm>
          <a:prstGeom prst="rect">
            <a:avLst/>
          </a:prstGeom>
        </p:spPr>
        <p:txBody>
          <a:bodyPr wrap="square">
            <a:spAutoFit/>
          </a:bodyPr>
          <a:lstStyle/>
          <a:p>
            <a:pPr marL="358859" lvl="1"/>
            <a:r>
              <a:rPr lang="en-US" sz="2000" b="1" dirty="0">
                <a:solidFill>
                  <a:srgbClr val="FFC000"/>
                </a:solidFill>
                <a:latin typeface="Verdana(body)"/>
              </a:rPr>
              <a:t>Not a cloud made in </a:t>
            </a:r>
          </a:p>
          <a:p>
            <a:pPr marL="358859" lvl="1"/>
            <a:r>
              <a:rPr lang="en-US" sz="2000" b="1" dirty="0">
                <a:solidFill>
                  <a:srgbClr val="FFC000"/>
                </a:solidFill>
                <a:latin typeface="Verdana(body)"/>
              </a:rPr>
              <a:t>Brussels</a:t>
            </a:r>
            <a:endParaRPr lang="en-US" sz="2000" kern="0" dirty="0">
              <a:solidFill>
                <a:srgbClr val="FFC000"/>
              </a:solidFill>
            </a:endParaRPr>
          </a:p>
        </p:txBody>
      </p:sp>
    </p:spTree>
    <p:extLst>
      <p:ext uri="{BB962C8B-B14F-4D97-AF65-F5344CB8AC3E}">
        <p14:creationId xmlns:p14="http://schemas.microsoft.com/office/powerpoint/2010/main" val="1201944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23528" y="1988840"/>
            <a:ext cx="8712968" cy="4535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342900" algn="l" rtl="0" eaLnBrk="0" fontAlgn="base" hangingPunct="0">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AEF0"/>
              </a:buClr>
              <a:buChar char="•"/>
              <a:tabLst>
                <a:tab pos="7623175" algn="l"/>
              </a:tabLst>
              <a:defRPr sz="2000" b="1">
                <a:solidFill>
                  <a:srgbClr val="0F5494"/>
                </a:solidFill>
                <a:latin typeface="+mn-lt"/>
              </a:defRPr>
            </a:lvl2pPr>
            <a:lvl3pPr marL="1143000" indent="-228600" algn="l" rtl="0" eaLnBrk="0" fontAlgn="base" hangingPunct="0">
              <a:spcBef>
                <a:spcPct val="20000"/>
              </a:spcBef>
              <a:spcAft>
                <a:spcPct val="0"/>
              </a:spcAft>
              <a:buFontTx/>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indent="0">
              <a:lnSpc>
                <a:spcPct val="150000"/>
              </a:lnSpc>
              <a:spcBef>
                <a:spcPts val="1000"/>
              </a:spcBef>
              <a:buNone/>
              <a:defRPr/>
            </a:pPr>
            <a:endParaRPr lang="en-GB" sz="1400" b="0" kern="0" dirty="0"/>
          </a:p>
        </p:txBody>
      </p:sp>
      <p:sp>
        <p:nvSpPr>
          <p:cNvPr id="3" name="Slide Number Placeholder 2"/>
          <p:cNvSpPr>
            <a:spLocks noGrp="1"/>
          </p:cNvSpPr>
          <p:nvPr>
            <p:ph type="sldNum" sz="quarter" idx="4294967295"/>
          </p:nvPr>
        </p:nvSpPr>
        <p:spPr/>
        <p:txBody>
          <a:bodyPr/>
          <a:lstStyle/>
          <a:p>
            <a:fld id="{7A38C8BF-13A8-46E7-B133-ABC2D2204FA4}" type="slidenum">
              <a:rPr lang="en-GB" altLang="en-US" smtClean="0"/>
              <a:pPr/>
              <a:t>49</a:t>
            </a:fld>
            <a:endParaRPr lang="en-GB" altLang="en-US"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62678"/>
            <a:ext cx="5688632" cy="4486602"/>
          </a:xfrm>
          <a:prstGeom prst="rect">
            <a:avLst/>
          </a:prstGeom>
          <a:noFill/>
        </p:spPr>
      </p:pic>
      <p:sp>
        <p:nvSpPr>
          <p:cNvPr id="2" name="TextBox 1"/>
          <p:cNvSpPr txBox="1"/>
          <p:nvPr/>
        </p:nvSpPr>
        <p:spPr>
          <a:xfrm>
            <a:off x="5508104" y="1052736"/>
            <a:ext cx="3744416" cy="5814925"/>
          </a:xfrm>
          <a:prstGeom prst="rect">
            <a:avLst/>
          </a:prstGeom>
          <a:noFill/>
        </p:spPr>
        <p:txBody>
          <a:bodyPr wrap="square" rtlCol="0">
            <a:spAutoFit/>
          </a:bodyPr>
          <a:lstStyle/>
          <a:p>
            <a:pPr algn="ctr"/>
            <a:r>
              <a:rPr lang="en-GB" sz="1800" kern="0" dirty="0">
                <a:solidFill>
                  <a:srgbClr val="0F5494"/>
                </a:solidFill>
              </a:rPr>
              <a:t>Three layer structure</a:t>
            </a:r>
          </a:p>
          <a:p>
            <a:endParaRPr lang="en-GB" sz="1800" kern="0" dirty="0">
              <a:solidFill>
                <a:srgbClr val="0F5494"/>
              </a:solidFill>
            </a:endParaRPr>
          </a:p>
          <a:p>
            <a:pPr marL="355600" lvl="1" indent="363538">
              <a:lnSpc>
                <a:spcPct val="120000"/>
              </a:lnSpc>
              <a:spcBef>
                <a:spcPts val="800"/>
              </a:spcBef>
              <a:buFont typeface="Wingdings" panose="05000000000000000000" pitchFamily="2" charset="2"/>
              <a:buChar char="Ø"/>
              <a:defRPr/>
            </a:pPr>
            <a:r>
              <a:rPr lang="en-GB" sz="1400" i="1" kern="0" dirty="0">
                <a:solidFill>
                  <a:srgbClr val="0F5494"/>
                </a:solidFill>
              </a:rPr>
              <a:t>EOSC Board </a:t>
            </a:r>
            <a:r>
              <a:rPr lang="en-GB" sz="1400" b="0" kern="0" dirty="0">
                <a:solidFill>
                  <a:srgbClr val="0F5494"/>
                </a:solidFill>
              </a:rPr>
              <a:t>of MS/AC and EC representatives </a:t>
            </a:r>
            <a:r>
              <a:rPr lang="en-GB" sz="1400" b="0" u="sng" kern="0" dirty="0">
                <a:solidFill>
                  <a:srgbClr val="0F5494"/>
                </a:solidFill>
              </a:rPr>
              <a:t>to ensure </a:t>
            </a:r>
            <a:r>
              <a:rPr lang="en-GB" sz="1400" b="0" kern="0" dirty="0">
                <a:solidFill>
                  <a:srgbClr val="0F5494"/>
                </a:solidFill>
              </a:rPr>
              <a:t>effective supervision of EOSC implementation</a:t>
            </a:r>
          </a:p>
          <a:p>
            <a:pPr marL="812800" lvl="2" indent="363538">
              <a:lnSpc>
                <a:spcPct val="120000"/>
              </a:lnSpc>
              <a:spcBef>
                <a:spcPts val="800"/>
              </a:spcBef>
              <a:buFont typeface="Wingdings" panose="05000000000000000000" pitchFamily="2" charset="2"/>
              <a:buChar char="Ø"/>
              <a:defRPr/>
            </a:pPr>
            <a:r>
              <a:rPr lang="en-GB" b="1" i="1" kern="0" dirty="0">
                <a:solidFill>
                  <a:srgbClr val="C00000"/>
                </a:solidFill>
                <a:ea typeface="Verdana" panose="020B0604030504040204" pitchFamily="34" charset="0"/>
                <a:cs typeface="Verdana" panose="020B0604030504040204" pitchFamily="34" charset="0"/>
              </a:rPr>
              <a:t>Working Group of the strategic configuration of the Programme Committee</a:t>
            </a:r>
            <a:endParaRPr lang="en-GB" sz="1400" b="0" i="1" kern="0" dirty="0">
              <a:solidFill>
                <a:srgbClr val="0F5494"/>
              </a:solidFill>
            </a:endParaRPr>
          </a:p>
          <a:p>
            <a:pPr marL="355600" lvl="1" indent="363538">
              <a:lnSpc>
                <a:spcPct val="120000"/>
              </a:lnSpc>
              <a:spcBef>
                <a:spcPts val="800"/>
              </a:spcBef>
              <a:buFont typeface="Wingdings" panose="05000000000000000000" pitchFamily="2" charset="2"/>
              <a:buChar char="Ø"/>
              <a:defRPr/>
            </a:pPr>
            <a:r>
              <a:rPr lang="en-GB" sz="1400" i="1" kern="0" dirty="0">
                <a:solidFill>
                  <a:srgbClr val="0F5494"/>
                </a:solidFill>
              </a:rPr>
              <a:t>Executive Board</a:t>
            </a:r>
            <a:r>
              <a:rPr lang="en-GB" sz="1400" kern="0" dirty="0">
                <a:solidFill>
                  <a:srgbClr val="0F5494"/>
                </a:solidFill>
              </a:rPr>
              <a:t> </a:t>
            </a:r>
            <a:r>
              <a:rPr lang="en-GB" sz="1400" b="0" kern="0" dirty="0">
                <a:solidFill>
                  <a:srgbClr val="0F5494"/>
                </a:solidFill>
              </a:rPr>
              <a:t>of stakeholder representatives </a:t>
            </a:r>
            <a:r>
              <a:rPr lang="en-GB" sz="1400" b="0" u="sng" kern="0" dirty="0">
                <a:solidFill>
                  <a:srgbClr val="0F5494"/>
                </a:solidFill>
              </a:rPr>
              <a:t>to help ensure </a:t>
            </a:r>
            <a:r>
              <a:rPr lang="en-GB" sz="1400" b="0" kern="0" dirty="0">
                <a:solidFill>
                  <a:srgbClr val="0F5494"/>
                </a:solidFill>
              </a:rPr>
              <a:t>proper EOSC implementation and accountability</a:t>
            </a:r>
          </a:p>
          <a:p>
            <a:pPr marL="812800" lvl="2" indent="363538">
              <a:lnSpc>
                <a:spcPct val="120000"/>
              </a:lnSpc>
              <a:spcBef>
                <a:spcPts val="800"/>
              </a:spcBef>
              <a:buFont typeface="Wingdings" panose="05000000000000000000" pitchFamily="2" charset="2"/>
              <a:buChar char="Ø"/>
              <a:defRPr/>
            </a:pPr>
            <a:r>
              <a:rPr lang="en-GB" b="1" i="1" kern="0" dirty="0">
                <a:solidFill>
                  <a:srgbClr val="C00000"/>
                </a:solidFill>
                <a:ea typeface="Verdana" panose="020B0604030504040204" pitchFamily="34" charset="0"/>
                <a:cs typeface="Verdana" panose="020B0604030504040204" pitchFamily="34" charset="0"/>
              </a:rPr>
              <a:t>Commission expert group</a:t>
            </a:r>
            <a:endParaRPr lang="en-GB" b="0" i="1" kern="0" dirty="0">
              <a:solidFill>
                <a:srgbClr val="0F5494"/>
              </a:solidFill>
            </a:endParaRPr>
          </a:p>
          <a:p>
            <a:pPr marL="355600" lvl="1" indent="363538">
              <a:lnSpc>
                <a:spcPct val="120000"/>
              </a:lnSpc>
              <a:spcBef>
                <a:spcPts val="800"/>
              </a:spcBef>
              <a:buFont typeface="Wingdings" panose="05000000000000000000" pitchFamily="2" charset="2"/>
              <a:buChar char="Ø"/>
              <a:defRPr/>
            </a:pPr>
            <a:r>
              <a:rPr lang="en-GB" sz="1400" i="1" kern="0" dirty="0">
                <a:solidFill>
                  <a:srgbClr val="0F5494"/>
                </a:solidFill>
              </a:rPr>
              <a:t>Stakeholder Forum </a:t>
            </a:r>
            <a:r>
              <a:rPr lang="en-GB" sz="1400" b="0" kern="0" dirty="0">
                <a:solidFill>
                  <a:srgbClr val="0F5494"/>
                </a:solidFill>
              </a:rPr>
              <a:t>to provide input from a wide range of actors</a:t>
            </a:r>
          </a:p>
          <a:p>
            <a:pPr marL="812800" lvl="2" indent="363538">
              <a:lnSpc>
                <a:spcPct val="120000"/>
              </a:lnSpc>
              <a:spcBef>
                <a:spcPts val="800"/>
              </a:spcBef>
              <a:buFont typeface="Wingdings" panose="05000000000000000000" pitchFamily="2" charset="2"/>
              <a:buChar char="Ø"/>
              <a:defRPr/>
            </a:pPr>
            <a:r>
              <a:rPr lang="en-GB" b="1" i="1" kern="0" dirty="0">
                <a:solidFill>
                  <a:srgbClr val="C00000"/>
                </a:solidFill>
                <a:ea typeface="Verdana" panose="020B0604030504040204" pitchFamily="34" charset="0"/>
                <a:cs typeface="Verdana" panose="020B0604030504040204" pitchFamily="34" charset="0"/>
              </a:rPr>
              <a:t>Self-organised with EC support</a:t>
            </a:r>
            <a:endParaRPr lang="en-GB" i="1" dirty="0">
              <a:solidFill>
                <a:srgbClr val="C00000"/>
              </a:solidFill>
              <a:ea typeface="Verdana" panose="020B0604030504040204" pitchFamily="34" charset="0"/>
              <a:cs typeface="Verdana" panose="020B0604030504040204" pitchFamily="34" charset="0"/>
            </a:endParaRPr>
          </a:p>
          <a:p>
            <a:pPr marL="355600" lvl="1">
              <a:lnSpc>
                <a:spcPct val="120000"/>
              </a:lnSpc>
              <a:spcBef>
                <a:spcPts val="800"/>
              </a:spcBef>
              <a:defRPr/>
            </a:pPr>
            <a:endParaRPr lang="en-GB" sz="1400" b="0" kern="0" dirty="0">
              <a:solidFill>
                <a:srgbClr val="0F5494"/>
              </a:solidFill>
            </a:endParaRPr>
          </a:p>
          <a:p>
            <a:endParaRPr lang="en-GB" sz="1800" dirty="0">
              <a:solidFill>
                <a:srgbClr val="0F5494"/>
              </a:solidFill>
            </a:endParaRPr>
          </a:p>
        </p:txBody>
      </p:sp>
      <p:sp>
        <p:nvSpPr>
          <p:cNvPr id="10" name="Rectangle 9"/>
          <p:cNvSpPr/>
          <p:nvPr/>
        </p:nvSpPr>
        <p:spPr>
          <a:xfrm>
            <a:off x="-180528" y="309439"/>
            <a:ext cx="4572000" cy="400110"/>
          </a:xfrm>
          <a:prstGeom prst="rect">
            <a:avLst/>
          </a:prstGeom>
        </p:spPr>
        <p:txBody>
          <a:bodyPr>
            <a:spAutoFit/>
          </a:bodyPr>
          <a:lstStyle/>
          <a:p>
            <a:pPr marL="358920" lvl="1"/>
            <a:r>
              <a:rPr lang="en-US" sz="2000" b="1" dirty="0">
                <a:solidFill>
                  <a:srgbClr val="FFC000"/>
                </a:solidFill>
                <a:latin typeface="Verdana(body)"/>
              </a:rPr>
              <a:t>Governance framework</a:t>
            </a:r>
            <a:endParaRPr lang="en-US" sz="2000" kern="0" dirty="0">
              <a:solidFill>
                <a:srgbClr val="FFC000"/>
              </a:solidFill>
            </a:endParaRPr>
          </a:p>
        </p:txBody>
      </p:sp>
    </p:spTree>
    <p:extLst>
      <p:ext uri="{BB962C8B-B14F-4D97-AF65-F5344CB8AC3E}">
        <p14:creationId xmlns:p14="http://schemas.microsoft.com/office/powerpoint/2010/main" val="76251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5552" y="1140996"/>
            <a:ext cx="8229600" cy="936625"/>
          </a:xfrm>
        </p:spPr>
        <p:txBody>
          <a:bodyPr/>
          <a:lstStyle/>
          <a:p>
            <a:r>
              <a:rPr lang="en-GB" dirty="0"/>
              <a:t>How to describe Open Science?</a:t>
            </a:r>
          </a:p>
        </p:txBody>
      </p:sp>
      <p:sp>
        <p:nvSpPr>
          <p:cNvPr id="6" name="Content Placeholder 5"/>
          <p:cNvSpPr>
            <a:spLocks noGrp="1"/>
          </p:cNvSpPr>
          <p:nvPr>
            <p:ph sz="half" idx="1"/>
          </p:nvPr>
        </p:nvSpPr>
        <p:spPr>
          <a:xfrm>
            <a:off x="385552" y="2065126"/>
            <a:ext cx="4618856" cy="4392885"/>
          </a:xfrm>
        </p:spPr>
        <p:txBody>
          <a:bodyPr/>
          <a:lstStyle/>
          <a:p>
            <a:r>
              <a:rPr lang="en-GB" sz="2000" dirty="0"/>
              <a:t>There are many definitions but maybe Open Science is:</a:t>
            </a:r>
          </a:p>
          <a:p>
            <a:endParaRPr lang="en-GB" sz="2000" dirty="0"/>
          </a:p>
          <a:p>
            <a:pPr lvl="1"/>
            <a:r>
              <a:rPr lang="en-GB" sz="1600" dirty="0"/>
              <a:t>A system of practices that moves towards a more open, collaborative, data-intensive and networked way of doing research and sharing research results, enabled by developments in ICT and related infrastructures and the increasing proliferation of data. </a:t>
            </a:r>
          </a:p>
          <a:p>
            <a:pPr marL="457200" lvl="1" indent="0">
              <a:buNone/>
            </a:pPr>
            <a:endParaRPr lang="en-GB" sz="1600" dirty="0"/>
          </a:p>
          <a:p>
            <a:r>
              <a:rPr lang="en-GB" sz="2000" dirty="0"/>
              <a:t>Or Open Science is:</a:t>
            </a:r>
          </a:p>
          <a:p>
            <a:pPr lvl="1"/>
            <a:r>
              <a:rPr lang="en-GB" sz="2000" b="1" i="1" dirty="0"/>
              <a:t>Just science done right!</a:t>
            </a:r>
          </a:p>
          <a:p>
            <a:pPr lvl="1"/>
            <a:r>
              <a:rPr lang="en-IE" sz="2000" b="1" i="1" dirty="0"/>
              <a:t>Excellent science!</a:t>
            </a:r>
            <a:endParaRPr lang="en-GB" sz="2000" b="1" i="1" dirty="0"/>
          </a:p>
          <a:p>
            <a:endParaRPr lang="en-GB" sz="2000" dirty="0"/>
          </a:p>
        </p:txBody>
      </p:sp>
      <p:pic>
        <p:nvPicPr>
          <p:cNvPr id="8"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20072" y="2780928"/>
            <a:ext cx="3622365" cy="296128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p:cNvSpPr txBox="1"/>
          <p:nvPr/>
        </p:nvSpPr>
        <p:spPr>
          <a:xfrm>
            <a:off x="5276543" y="5966217"/>
            <a:ext cx="3416448" cy="276999"/>
          </a:xfrm>
          <a:prstGeom prst="rect">
            <a:avLst/>
          </a:prstGeom>
          <a:noFill/>
        </p:spPr>
        <p:txBody>
          <a:bodyPr wrap="none" rtlCol="0">
            <a:spAutoFit/>
          </a:bodyPr>
          <a:lstStyle/>
          <a:p>
            <a:r>
              <a:rPr lang="fr-BE" dirty="0">
                <a:solidFill>
                  <a:schemeClr val="bg1">
                    <a:lumMod val="65000"/>
                  </a:schemeClr>
                </a:solidFill>
              </a:rPr>
              <a:t>Stickers: </a:t>
            </a:r>
            <a:r>
              <a:rPr lang="fr-BE" dirty="0" err="1">
                <a:solidFill>
                  <a:schemeClr val="bg1">
                    <a:lumMod val="65000"/>
                  </a:schemeClr>
                </a:solidFill>
              </a:rPr>
              <a:t>Melanie</a:t>
            </a:r>
            <a:r>
              <a:rPr lang="fr-BE" dirty="0">
                <a:solidFill>
                  <a:schemeClr val="bg1">
                    <a:lumMod val="65000"/>
                  </a:schemeClr>
                </a:solidFill>
              </a:rPr>
              <a:t> </a:t>
            </a:r>
            <a:r>
              <a:rPr lang="fr-BE" dirty="0" err="1">
                <a:solidFill>
                  <a:schemeClr val="bg1">
                    <a:lumMod val="65000"/>
                  </a:schemeClr>
                </a:solidFill>
              </a:rPr>
              <a:t>Imming</a:t>
            </a:r>
            <a:r>
              <a:rPr lang="fr-BE" dirty="0">
                <a:solidFill>
                  <a:schemeClr val="bg1">
                    <a:lumMod val="65000"/>
                  </a:schemeClr>
                </a:solidFill>
              </a:rPr>
              <a:t>, </a:t>
            </a:r>
            <a:r>
              <a:rPr lang="fr-BE" dirty="0" err="1">
                <a:solidFill>
                  <a:schemeClr val="bg1">
                    <a:lumMod val="65000"/>
                  </a:schemeClr>
                </a:solidFill>
              </a:rPr>
              <a:t>ImmingImpact</a:t>
            </a:r>
            <a:endParaRPr lang="en-GB" dirty="0">
              <a:solidFill>
                <a:schemeClr val="bg1">
                  <a:lumMod val="65000"/>
                </a:schemeClr>
              </a:solidFill>
            </a:endParaRPr>
          </a:p>
        </p:txBody>
      </p:sp>
    </p:spTree>
    <p:extLst>
      <p:ext uri="{BB962C8B-B14F-4D97-AF65-F5344CB8AC3E}">
        <p14:creationId xmlns:p14="http://schemas.microsoft.com/office/powerpoint/2010/main" val="1657544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7A38C8BF-13A8-46E7-B133-ABC2D2204FA4}" type="slidenum">
              <a:rPr lang="en-GB" altLang="en-US" smtClean="0"/>
              <a:pPr/>
              <a:t>50</a:t>
            </a:fld>
            <a:endParaRPr lang="en-GB" altLang="en-US" dirty="0"/>
          </a:p>
        </p:txBody>
      </p:sp>
      <p:graphicFrame>
        <p:nvGraphicFramePr>
          <p:cNvPr id="9" name="Table 8"/>
          <p:cNvGraphicFramePr>
            <a:graphicFrameLocks noGrp="1"/>
          </p:cNvGraphicFramePr>
          <p:nvPr>
            <p:extLst/>
          </p:nvPr>
        </p:nvGraphicFramePr>
        <p:xfrm>
          <a:off x="381000" y="1499750"/>
          <a:ext cx="8458200" cy="5043416"/>
        </p:xfrm>
        <a:graphic>
          <a:graphicData uri="http://schemas.openxmlformats.org/drawingml/2006/table">
            <a:tbl>
              <a:tblPr firstRow="1" bandRow="1">
                <a:tableStyleId>{5C22544A-7EE6-4342-B048-85BDC9FD1C3A}</a:tableStyleId>
              </a:tblPr>
              <a:tblGrid>
                <a:gridCol w="2074653">
                  <a:extLst>
                    <a:ext uri="{9D8B030D-6E8A-4147-A177-3AD203B41FA5}">
                      <a16:colId xmlns:a16="http://schemas.microsoft.com/office/drawing/2014/main" val="2622234485"/>
                    </a:ext>
                  </a:extLst>
                </a:gridCol>
                <a:gridCol w="2954547">
                  <a:extLst>
                    <a:ext uri="{9D8B030D-6E8A-4147-A177-3AD203B41FA5}">
                      <a16:colId xmlns:a16="http://schemas.microsoft.com/office/drawing/2014/main" val="1599607608"/>
                    </a:ext>
                  </a:extLst>
                </a:gridCol>
                <a:gridCol w="3429000">
                  <a:extLst>
                    <a:ext uri="{9D8B030D-6E8A-4147-A177-3AD203B41FA5}">
                      <a16:colId xmlns:a16="http://schemas.microsoft.com/office/drawing/2014/main" val="658602581"/>
                    </a:ext>
                  </a:extLst>
                </a:gridCol>
              </a:tblGrid>
              <a:tr h="296417">
                <a:tc>
                  <a:txBody>
                    <a:bodyPr/>
                    <a:lstStyle/>
                    <a:p>
                      <a:pPr algn="ctr"/>
                      <a:endParaRPr lang="en-GB" sz="2000" dirty="0">
                        <a:solidFill>
                          <a:srgbClr val="FFFF00"/>
                        </a:solidFill>
                      </a:endParaRPr>
                    </a:p>
                  </a:txBody>
                  <a:tcPr/>
                </a:tc>
                <a:tc>
                  <a:txBody>
                    <a:bodyPr/>
                    <a:lstStyle/>
                    <a:p>
                      <a:pPr algn="ctr"/>
                      <a:r>
                        <a:rPr lang="en-GB" sz="2000" dirty="0">
                          <a:solidFill>
                            <a:schemeClr val="tx1"/>
                          </a:solidFill>
                        </a:rPr>
                        <a:t>Membership</a:t>
                      </a:r>
                    </a:p>
                  </a:txBody>
                  <a:tcPr/>
                </a:tc>
                <a:tc>
                  <a:txBody>
                    <a:bodyPr/>
                    <a:lstStyle/>
                    <a:p>
                      <a:pPr algn="ctr"/>
                      <a:r>
                        <a:rPr lang="en-GB" sz="2000" b="1" kern="1200" dirty="0">
                          <a:solidFill>
                            <a:schemeClr val="accent3"/>
                          </a:solidFill>
                          <a:latin typeface="+mn-lt"/>
                          <a:ea typeface="+mn-ea"/>
                          <a:cs typeface="+mn-cs"/>
                        </a:rPr>
                        <a:t>Formal vehicle </a:t>
                      </a:r>
                    </a:p>
                  </a:txBody>
                  <a:tcPr>
                    <a:solidFill>
                      <a:srgbClr val="0F5494"/>
                    </a:solidFill>
                  </a:tcPr>
                </a:tc>
                <a:extLst>
                  <a:ext uri="{0D108BD9-81ED-4DB2-BD59-A6C34878D82A}">
                    <a16:rowId xmlns:a16="http://schemas.microsoft.com/office/drawing/2014/main" val="2621873169"/>
                  </a:ext>
                </a:extLst>
              </a:tr>
              <a:tr h="1152010">
                <a:tc>
                  <a:txBody>
                    <a:bodyPr/>
                    <a:lstStyle/>
                    <a:p>
                      <a:r>
                        <a:rPr lang="en-GB" sz="1600" b="1" dirty="0"/>
                        <a:t>EOSC Board</a:t>
                      </a:r>
                    </a:p>
                  </a:txBody>
                  <a:tcPr/>
                </a:tc>
                <a:tc>
                  <a:txBody>
                    <a:bodyPr/>
                    <a:lstStyle/>
                    <a:p>
                      <a:r>
                        <a:rPr lang="en-US" sz="1600" dirty="0"/>
                        <a:t>Member States/Associated Countries and EC representatives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accent3"/>
                          </a:solidFill>
                          <a:latin typeface="+mn-lt"/>
                          <a:ea typeface="+mn-ea"/>
                          <a:cs typeface="+mn-cs"/>
                        </a:rPr>
                        <a:t>Working Group of the strategic configuration of the H2020 PC (EOSC PC-WG)</a:t>
                      </a:r>
                    </a:p>
                  </a:txBody>
                  <a:tcPr>
                    <a:solidFill>
                      <a:srgbClr val="0F5494"/>
                    </a:solidFill>
                  </a:tcPr>
                </a:tc>
                <a:extLst>
                  <a:ext uri="{0D108BD9-81ED-4DB2-BD59-A6C34878D82A}">
                    <a16:rowId xmlns:a16="http://schemas.microsoft.com/office/drawing/2014/main" val="3106572633"/>
                  </a:ext>
                </a:extLst>
              </a:tr>
              <a:tr h="1600200">
                <a:tc>
                  <a:txBody>
                    <a:bodyPr/>
                    <a:lstStyle/>
                    <a:p>
                      <a:r>
                        <a:rPr lang="en-GB" sz="1600" b="1" dirty="0"/>
                        <a:t>EOSC Executive Board</a:t>
                      </a:r>
                    </a:p>
                  </a:txBody>
                  <a:tcPr/>
                </a:tc>
                <a:tc>
                  <a:txBody>
                    <a:bodyPr/>
                    <a:lstStyle/>
                    <a:p>
                      <a:r>
                        <a:rPr lang="en-GB" sz="1600" dirty="0"/>
                        <a:t>Stakeholder representatives and individual experts</a:t>
                      </a:r>
                    </a:p>
                  </a:txBody>
                  <a:tcPr/>
                </a:tc>
                <a:tc>
                  <a:txBody>
                    <a:bodyPr/>
                    <a:lstStyle/>
                    <a:p>
                      <a:r>
                        <a:rPr lang="en-GB" sz="1600" kern="1200" dirty="0">
                          <a:solidFill>
                            <a:schemeClr val="accent3"/>
                          </a:solidFill>
                          <a:latin typeface="+mn-lt"/>
                          <a:ea typeface="+mn-ea"/>
                          <a:cs typeface="+mn-cs"/>
                        </a:rPr>
                        <a:t>Commission formal Expert Group</a:t>
                      </a:r>
                    </a:p>
                  </a:txBody>
                  <a:tcPr>
                    <a:solidFill>
                      <a:srgbClr val="0F5494"/>
                    </a:solidFill>
                  </a:tcPr>
                </a:tc>
                <a:extLst>
                  <a:ext uri="{0D108BD9-81ED-4DB2-BD59-A6C34878D82A}">
                    <a16:rowId xmlns:a16="http://schemas.microsoft.com/office/drawing/2014/main" val="2244973611"/>
                  </a:ext>
                </a:extLst>
              </a:tr>
              <a:tr h="1894966">
                <a:tc>
                  <a:txBody>
                    <a:bodyPr/>
                    <a:lstStyle/>
                    <a:p>
                      <a:r>
                        <a:rPr lang="en-GB" sz="1600" b="1" dirty="0"/>
                        <a:t>Stakeholders</a:t>
                      </a:r>
                      <a:r>
                        <a:rPr lang="en-GB" sz="1600" b="1" baseline="0" dirty="0"/>
                        <a:t> </a:t>
                      </a:r>
                      <a:r>
                        <a:rPr lang="en-GB" sz="1600" b="1" dirty="0"/>
                        <a:t>Forum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rPr>
                        <a:t>Stakeholders organisations; e.g. scientific/user community, universities, research institutions, research infrastructures, eInfras</a:t>
                      </a:r>
                      <a:endParaRPr lang="en-GB" sz="1600" dirty="0"/>
                    </a:p>
                  </a:txBody>
                  <a:tcPr/>
                </a:tc>
                <a:tc>
                  <a:txBody>
                    <a:bodyPr/>
                    <a:lstStyle/>
                    <a:p>
                      <a:r>
                        <a:rPr lang="en-GB" sz="1600" kern="1200" dirty="0">
                          <a:solidFill>
                            <a:schemeClr val="accent3"/>
                          </a:solidFill>
                          <a:effectLst/>
                          <a:latin typeface="+mn-lt"/>
                          <a:ea typeface="+mn-ea"/>
                          <a:cs typeface="+mn-cs"/>
                        </a:rPr>
                        <a:t>Self-organised with EC support; </a:t>
                      </a:r>
                      <a:r>
                        <a:rPr lang="en-US" sz="1600" kern="1200" dirty="0">
                          <a:solidFill>
                            <a:schemeClr val="accent3"/>
                          </a:solidFill>
                          <a:effectLst/>
                          <a:latin typeface="+mn-lt"/>
                          <a:ea typeface="+mn-ea"/>
                          <a:cs typeface="+mn-cs"/>
                        </a:rPr>
                        <a:t>notably by the Coordination and Support Action funded by the WP of H2020 - INFRAEOSC Call </a:t>
                      </a:r>
                      <a:endParaRPr lang="en-GB" sz="1600" kern="1200" dirty="0">
                        <a:solidFill>
                          <a:schemeClr val="accent3"/>
                        </a:solidFill>
                        <a:effectLst/>
                        <a:latin typeface="+mn-lt"/>
                        <a:ea typeface="+mn-ea"/>
                        <a:cs typeface="+mn-cs"/>
                      </a:endParaRPr>
                    </a:p>
                  </a:txBody>
                  <a:tcPr>
                    <a:solidFill>
                      <a:srgbClr val="0F5494"/>
                    </a:solidFill>
                  </a:tcPr>
                </a:tc>
                <a:extLst>
                  <a:ext uri="{0D108BD9-81ED-4DB2-BD59-A6C34878D82A}">
                    <a16:rowId xmlns:a16="http://schemas.microsoft.com/office/drawing/2014/main" val="1162538264"/>
                  </a:ext>
                </a:extLst>
              </a:tr>
            </a:tbl>
          </a:graphicData>
        </a:graphic>
      </p:graphicFrame>
      <p:sp>
        <p:nvSpPr>
          <p:cNvPr id="7" name="Rectangle 6"/>
          <p:cNvSpPr/>
          <p:nvPr/>
        </p:nvSpPr>
        <p:spPr>
          <a:xfrm>
            <a:off x="-252536" y="267265"/>
            <a:ext cx="4572000" cy="400110"/>
          </a:xfrm>
          <a:prstGeom prst="rect">
            <a:avLst/>
          </a:prstGeom>
        </p:spPr>
        <p:txBody>
          <a:bodyPr>
            <a:spAutoFit/>
          </a:bodyPr>
          <a:lstStyle/>
          <a:p>
            <a:pPr marL="358920" lvl="1"/>
            <a:r>
              <a:rPr lang="en-US" sz="2000" b="1" dirty="0">
                <a:solidFill>
                  <a:srgbClr val="FFC000"/>
                </a:solidFill>
                <a:latin typeface="Verdana(body)"/>
              </a:rPr>
              <a:t>Formal vehicles</a:t>
            </a:r>
            <a:endParaRPr lang="en-US" sz="2000" kern="0" dirty="0">
              <a:solidFill>
                <a:srgbClr val="FFC000"/>
              </a:solidFill>
            </a:endParaRPr>
          </a:p>
        </p:txBody>
      </p:sp>
      <p:sp>
        <p:nvSpPr>
          <p:cNvPr id="8" name="Rectangle 7"/>
          <p:cNvSpPr/>
          <p:nvPr/>
        </p:nvSpPr>
        <p:spPr>
          <a:xfrm>
            <a:off x="5940152" y="267265"/>
            <a:ext cx="4572000" cy="400110"/>
          </a:xfrm>
          <a:prstGeom prst="rect">
            <a:avLst/>
          </a:prstGeom>
        </p:spPr>
        <p:txBody>
          <a:bodyPr>
            <a:spAutoFit/>
          </a:bodyPr>
          <a:lstStyle/>
          <a:p>
            <a:pPr marL="358920" lvl="1"/>
            <a:r>
              <a:rPr lang="en-US" sz="2000" b="1" dirty="0">
                <a:solidFill>
                  <a:srgbClr val="FFC000"/>
                </a:solidFill>
                <a:latin typeface="Verdana(body)"/>
              </a:rPr>
              <a:t>EOSC governance</a:t>
            </a:r>
            <a:endParaRPr lang="en-US" sz="2000" kern="0" dirty="0">
              <a:solidFill>
                <a:srgbClr val="FFC000"/>
              </a:solidFill>
            </a:endParaRPr>
          </a:p>
        </p:txBody>
      </p:sp>
    </p:spTree>
    <p:extLst>
      <p:ext uri="{BB962C8B-B14F-4D97-AF65-F5344CB8AC3E}">
        <p14:creationId xmlns:p14="http://schemas.microsoft.com/office/powerpoint/2010/main" val="1889376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7A38C8BF-13A8-46E7-B133-ABC2D2204FA4}" type="slidenum">
              <a:rPr lang="en-GB" altLang="en-US" smtClean="0"/>
              <a:pPr/>
              <a:t>51</a:t>
            </a:fld>
            <a:endParaRPr lang="en-GB" altLang="en-US" dirty="0"/>
          </a:p>
        </p:txBody>
      </p:sp>
      <p:graphicFrame>
        <p:nvGraphicFramePr>
          <p:cNvPr id="9" name="Table 8"/>
          <p:cNvGraphicFramePr>
            <a:graphicFrameLocks noGrp="1"/>
          </p:cNvGraphicFramePr>
          <p:nvPr>
            <p:extLst/>
          </p:nvPr>
        </p:nvGraphicFramePr>
        <p:xfrm>
          <a:off x="381000" y="1499750"/>
          <a:ext cx="8458200" cy="5043416"/>
        </p:xfrm>
        <a:graphic>
          <a:graphicData uri="http://schemas.openxmlformats.org/drawingml/2006/table">
            <a:tbl>
              <a:tblPr firstRow="1" bandRow="1">
                <a:tableStyleId>{5C22544A-7EE6-4342-B048-85BDC9FD1C3A}</a:tableStyleId>
              </a:tblPr>
              <a:tblGrid>
                <a:gridCol w="2074653">
                  <a:extLst>
                    <a:ext uri="{9D8B030D-6E8A-4147-A177-3AD203B41FA5}">
                      <a16:colId xmlns:a16="http://schemas.microsoft.com/office/drawing/2014/main" val="2622234485"/>
                    </a:ext>
                  </a:extLst>
                </a:gridCol>
                <a:gridCol w="3106947">
                  <a:extLst>
                    <a:ext uri="{9D8B030D-6E8A-4147-A177-3AD203B41FA5}">
                      <a16:colId xmlns:a16="http://schemas.microsoft.com/office/drawing/2014/main" val="1599607608"/>
                    </a:ext>
                  </a:extLst>
                </a:gridCol>
                <a:gridCol w="3276600">
                  <a:extLst>
                    <a:ext uri="{9D8B030D-6E8A-4147-A177-3AD203B41FA5}">
                      <a16:colId xmlns:a16="http://schemas.microsoft.com/office/drawing/2014/main" val="658602581"/>
                    </a:ext>
                  </a:extLst>
                </a:gridCol>
              </a:tblGrid>
              <a:tr h="296417">
                <a:tc>
                  <a:txBody>
                    <a:bodyPr/>
                    <a:lstStyle/>
                    <a:p>
                      <a:pPr algn="ctr"/>
                      <a:endParaRPr lang="en-GB" sz="2000" dirty="0">
                        <a:solidFill>
                          <a:srgbClr val="FFFF00"/>
                        </a:solidFill>
                      </a:endParaRPr>
                    </a:p>
                  </a:txBody>
                  <a:tcPr/>
                </a:tc>
                <a:tc>
                  <a:txBody>
                    <a:bodyPr/>
                    <a:lstStyle/>
                    <a:p>
                      <a:pPr algn="ctr"/>
                      <a:r>
                        <a:rPr lang="en-GB" sz="2000" b="1" kern="1200" dirty="0">
                          <a:solidFill>
                            <a:schemeClr val="accent3"/>
                          </a:solidFill>
                          <a:latin typeface="+mn-lt"/>
                          <a:ea typeface="+mn-ea"/>
                          <a:cs typeface="+mn-cs"/>
                        </a:rPr>
                        <a:t>Formal vehicle </a:t>
                      </a:r>
                    </a:p>
                  </a:txBody>
                  <a:tcPr>
                    <a:solidFill>
                      <a:srgbClr val="0F5494"/>
                    </a:solidFill>
                  </a:tcPr>
                </a:tc>
                <a:tc>
                  <a:txBody>
                    <a:bodyPr/>
                    <a:lstStyle/>
                    <a:p>
                      <a:pPr algn="ctr"/>
                      <a:r>
                        <a:rPr lang="en-GB" sz="2000" b="1" kern="1200" dirty="0">
                          <a:solidFill>
                            <a:schemeClr val="tx1"/>
                          </a:solidFill>
                          <a:latin typeface="+mn-lt"/>
                          <a:ea typeface="+mn-ea"/>
                          <a:cs typeface="+mn-cs"/>
                        </a:rPr>
                        <a:t>Set-up calendar</a:t>
                      </a:r>
                    </a:p>
                  </a:txBody>
                  <a:tcPr>
                    <a:solidFill>
                      <a:schemeClr val="accent1"/>
                    </a:solidFill>
                  </a:tcPr>
                </a:tc>
                <a:extLst>
                  <a:ext uri="{0D108BD9-81ED-4DB2-BD59-A6C34878D82A}">
                    <a16:rowId xmlns:a16="http://schemas.microsoft.com/office/drawing/2014/main" val="2621873169"/>
                  </a:ext>
                </a:extLst>
              </a:tr>
              <a:tr h="1152010">
                <a:tc>
                  <a:txBody>
                    <a:bodyPr/>
                    <a:lstStyle/>
                    <a:p>
                      <a:r>
                        <a:rPr lang="en-GB" sz="1600" b="1" dirty="0"/>
                        <a:t>EOSC Board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accent3"/>
                          </a:solidFill>
                          <a:latin typeface="+mn-lt"/>
                          <a:ea typeface="+mn-ea"/>
                          <a:cs typeface="+mn-cs"/>
                        </a:rPr>
                        <a:t>Working Group of the strategic configuration of the H2020 PC (EOSC WG)</a:t>
                      </a:r>
                    </a:p>
                  </a:txBody>
                  <a:tcPr>
                    <a:solidFill>
                      <a:srgbClr val="0F549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t>Set-up: October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t>1</a:t>
                      </a:r>
                      <a:r>
                        <a:rPr lang="en-GB" sz="1600" baseline="30000" noProof="0" dirty="0"/>
                        <a:t>st</a:t>
                      </a:r>
                      <a:r>
                        <a:rPr lang="en-GB" sz="1600" noProof="0" dirty="0"/>
                        <a:t> report to H2020 PC: 22/11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t>End: December 2020 </a:t>
                      </a:r>
                    </a:p>
                  </a:txBody>
                  <a:tcPr>
                    <a:solidFill>
                      <a:schemeClr val="accent1"/>
                    </a:solidFill>
                  </a:tcPr>
                </a:tc>
                <a:extLst>
                  <a:ext uri="{0D108BD9-81ED-4DB2-BD59-A6C34878D82A}">
                    <a16:rowId xmlns:a16="http://schemas.microsoft.com/office/drawing/2014/main" val="3106572633"/>
                  </a:ext>
                </a:extLst>
              </a:tr>
              <a:tr h="1600200">
                <a:tc>
                  <a:txBody>
                    <a:bodyPr/>
                    <a:lstStyle/>
                    <a:p>
                      <a:r>
                        <a:rPr lang="en-GB" sz="1600" b="1" dirty="0"/>
                        <a:t>EOSC Executive Board</a:t>
                      </a:r>
                    </a:p>
                  </a:txBody>
                  <a:tcPr/>
                </a:tc>
                <a:tc>
                  <a:txBody>
                    <a:bodyPr/>
                    <a:lstStyle/>
                    <a:p>
                      <a:r>
                        <a:rPr lang="en-GB" sz="1600" kern="1200" dirty="0">
                          <a:solidFill>
                            <a:schemeClr val="accent3"/>
                          </a:solidFill>
                          <a:latin typeface="+mn-lt"/>
                          <a:ea typeface="+mn-ea"/>
                          <a:cs typeface="+mn-cs"/>
                        </a:rPr>
                        <a:t>Commission formal Expert Group</a:t>
                      </a:r>
                    </a:p>
                  </a:txBody>
                  <a:tcPr>
                    <a:solidFill>
                      <a:srgbClr val="0F5494"/>
                    </a:solidFill>
                  </a:tcPr>
                </a:tc>
                <a:tc>
                  <a:txBody>
                    <a:bodyPr/>
                    <a:lstStyle/>
                    <a:p>
                      <a:r>
                        <a:rPr lang="en-GB" sz="1600" noProof="0" dirty="0"/>
                        <a:t>EC Decision:</a:t>
                      </a:r>
                      <a:r>
                        <a:rPr lang="en-GB" sz="1600" baseline="0" noProof="0" dirty="0"/>
                        <a:t> 27/08</a:t>
                      </a:r>
                    </a:p>
                    <a:p>
                      <a:r>
                        <a:rPr lang="en-GB" sz="1600" baseline="0" noProof="0" dirty="0"/>
                        <a:t>Call for </a:t>
                      </a:r>
                      <a:r>
                        <a:rPr lang="en-GB" sz="1600" baseline="0" noProof="0" dirty="0" err="1"/>
                        <a:t>EoI</a:t>
                      </a:r>
                      <a:r>
                        <a:rPr lang="en-GB" sz="1600" baseline="0" noProof="0" dirty="0"/>
                        <a:t>: 11/9-10/10</a:t>
                      </a:r>
                    </a:p>
                    <a:p>
                      <a:r>
                        <a:rPr lang="en-GB" sz="1600" b="1" baseline="0" noProof="0" dirty="0">
                          <a:solidFill>
                            <a:schemeClr val="tx1"/>
                          </a:solidFill>
                        </a:rPr>
                        <a:t>Set-up: </a:t>
                      </a:r>
                      <a:r>
                        <a:rPr lang="en-GB" sz="1600" b="1" noProof="0" dirty="0">
                          <a:solidFill>
                            <a:schemeClr val="tx1"/>
                          </a:solidFill>
                        </a:rPr>
                        <a:t>November 2018</a:t>
                      </a:r>
                    </a:p>
                    <a:p>
                      <a:r>
                        <a:rPr lang="en-GB" sz="1600" noProof="0" dirty="0"/>
                        <a:t>End: December 2020</a:t>
                      </a:r>
                    </a:p>
                  </a:txBody>
                  <a:tcPr>
                    <a:solidFill>
                      <a:schemeClr val="accent1"/>
                    </a:solidFill>
                  </a:tcPr>
                </a:tc>
                <a:extLst>
                  <a:ext uri="{0D108BD9-81ED-4DB2-BD59-A6C34878D82A}">
                    <a16:rowId xmlns:a16="http://schemas.microsoft.com/office/drawing/2014/main" val="2244973611"/>
                  </a:ext>
                </a:extLst>
              </a:tr>
              <a:tr h="1894966">
                <a:tc>
                  <a:txBody>
                    <a:bodyPr/>
                    <a:lstStyle/>
                    <a:p>
                      <a:r>
                        <a:rPr lang="en-GB" sz="1600" b="1" dirty="0"/>
                        <a:t>Stakeholders</a:t>
                      </a:r>
                      <a:r>
                        <a:rPr lang="en-GB" sz="1600" b="1" baseline="0" dirty="0"/>
                        <a:t> </a:t>
                      </a:r>
                      <a:r>
                        <a:rPr lang="en-GB" sz="1600" b="1" dirty="0"/>
                        <a:t>Forum </a:t>
                      </a:r>
                    </a:p>
                  </a:txBody>
                  <a:tcPr/>
                </a:tc>
                <a:tc>
                  <a:txBody>
                    <a:bodyPr/>
                    <a:lstStyle/>
                    <a:p>
                      <a:r>
                        <a:rPr lang="en-GB" sz="1600" kern="1200" dirty="0">
                          <a:solidFill>
                            <a:schemeClr val="accent3"/>
                          </a:solidFill>
                          <a:effectLst/>
                          <a:latin typeface="+mn-lt"/>
                          <a:ea typeface="+mn-ea"/>
                          <a:cs typeface="+mn-cs"/>
                        </a:rPr>
                        <a:t>Self-organised with EC support; </a:t>
                      </a:r>
                      <a:r>
                        <a:rPr lang="en-US" sz="1600" kern="1200" dirty="0">
                          <a:solidFill>
                            <a:schemeClr val="accent3"/>
                          </a:solidFill>
                          <a:effectLst/>
                          <a:latin typeface="+mn-lt"/>
                          <a:ea typeface="+mn-ea"/>
                          <a:cs typeface="+mn-cs"/>
                        </a:rPr>
                        <a:t>notably by the Coordination and Support Action funded by the WP of H2020 - INFRAEOSC Call </a:t>
                      </a:r>
                      <a:endParaRPr lang="en-GB" sz="1600" kern="1200" dirty="0">
                        <a:solidFill>
                          <a:schemeClr val="accent3"/>
                        </a:solidFill>
                        <a:effectLst/>
                        <a:latin typeface="+mn-lt"/>
                        <a:ea typeface="+mn-ea"/>
                        <a:cs typeface="+mn-cs"/>
                      </a:endParaRPr>
                    </a:p>
                  </a:txBody>
                  <a:tcPr>
                    <a:solidFill>
                      <a:srgbClr val="0F5494"/>
                    </a:solidFill>
                  </a:tcPr>
                </a:tc>
                <a:tc>
                  <a:txBody>
                    <a:bodyPr/>
                    <a:lstStyle/>
                    <a:p>
                      <a:r>
                        <a:rPr lang="en-GB" sz="1600" kern="1200" noProof="0" dirty="0">
                          <a:solidFill>
                            <a:schemeClr val="tx1"/>
                          </a:solidFill>
                          <a:effectLst/>
                          <a:latin typeface="+mn-lt"/>
                          <a:ea typeface="+mn-ea"/>
                          <a:cs typeface="+mn-cs"/>
                        </a:rPr>
                        <a:t>Currently: EOSC pilot</a:t>
                      </a:r>
                    </a:p>
                    <a:p>
                      <a:r>
                        <a:rPr lang="en-GB" sz="1600" kern="1200" noProof="0" dirty="0">
                          <a:solidFill>
                            <a:schemeClr val="tx1"/>
                          </a:solidFill>
                          <a:effectLst/>
                          <a:latin typeface="+mn-lt"/>
                          <a:ea typeface="+mn-ea"/>
                          <a:cs typeface="+mn-cs"/>
                        </a:rPr>
                        <a:t>Re-launch: early 2019</a:t>
                      </a:r>
                    </a:p>
                  </a:txBody>
                  <a:tcPr>
                    <a:solidFill>
                      <a:schemeClr val="accent1"/>
                    </a:solidFill>
                  </a:tcPr>
                </a:tc>
                <a:extLst>
                  <a:ext uri="{0D108BD9-81ED-4DB2-BD59-A6C34878D82A}">
                    <a16:rowId xmlns:a16="http://schemas.microsoft.com/office/drawing/2014/main" val="1162538264"/>
                  </a:ext>
                </a:extLst>
              </a:tr>
            </a:tbl>
          </a:graphicData>
        </a:graphic>
      </p:graphicFrame>
      <p:sp>
        <p:nvSpPr>
          <p:cNvPr id="7" name="Rectangle 6"/>
          <p:cNvSpPr/>
          <p:nvPr/>
        </p:nvSpPr>
        <p:spPr>
          <a:xfrm>
            <a:off x="-108520" y="257740"/>
            <a:ext cx="4572000" cy="400110"/>
          </a:xfrm>
          <a:prstGeom prst="rect">
            <a:avLst/>
          </a:prstGeom>
        </p:spPr>
        <p:txBody>
          <a:bodyPr>
            <a:spAutoFit/>
          </a:bodyPr>
          <a:lstStyle/>
          <a:p>
            <a:pPr marL="358920" lvl="1"/>
            <a:r>
              <a:rPr lang="en-US" sz="2000" b="1" dirty="0">
                <a:solidFill>
                  <a:srgbClr val="FFC000"/>
                </a:solidFill>
                <a:latin typeface="Verdana(body)"/>
              </a:rPr>
              <a:t>Calendar</a:t>
            </a:r>
            <a:endParaRPr lang="en-US" sz="2000" kern="0" dirty="0">
              <a:solidFill>
                <a:srgbClr val="FFC000"/>
              </a:solidFill>
            </a:endParaRPr>
          </a:p>
        </p:txBody>
      </p:sp>
      <p:sp>
        <p:nvSpPr>
          <p:cNvPr id="8" name="Rectangle 7"/>
          <p:cNvSpPr/>
          <p:nvPr/>
        </p:nvSpPr>
        <p:spPr>
          <a:xfrm>
            <a:off x="5940152" y="257740"/>
            <a:ext cx="4572000" cy="400110"/>
          </a:xfrm>
          <a:prstGeom prst="rect">
            <a:avLst/>
          </a:prstGeom>
        </p:spPr>
        <p:txBody>
          <a:bodyPr>
            <a:spAutoFit/>
          </a:bodyPr>
          <a:lstStyle/>
          <a:p>
            <a:pPr marL="358920" lvl="1"/>
            <a:r>
              <a:rPr lang="en-US" sz="2000" b="1" dirty="0">
                <a:solidFill>
                  <a:srgbClr val="FFC000"/>
                </a:solidFill>
                <a:latin typeface="Verdana(body)"/>
              </a:rPr>
              <a:t>EOSC governance</a:t>
            </a:r>
            <a:endParaRPr lang="en-US" sz="2000" kern="0" dirty="0">
              <a:solidFill>
                <a:srgbClr val="FFC000"/>
              </a:solidFill>
            </a:endParaRPr>
          </a:p>
        </p:txBody>
      </p:sp>
      <p:sp>
        <p:nvSpPr>
          <p:cNvPr id="2" name="Rounded Rectangle 1"/>
          <p:cNvSpPr/>
          <p:nvPr/>
        </p:nvSpPr>
        <p:spPr bwMode="auto">
          <a:xfrm>
            <a:off x="5580112" y="3573016"/>
            <a:ext cx="2952328" cy="288032"/>
          </a:xfrm>
          <a:prstGeom prst="roundRect">
            <a:avLst/>
          </a:prstGeom>
          <a:noFill/>
          <a:ln w="571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200" b="0" i="0" u="none" strike="noStrike" cap="none" normalizeH="0" baseline="0">
              <a:ln>
                <a:noFill/>
              </a:ln>
              <a:solidFill>
                <a:srgbClr val="0F5494"/>
              </a:solidFill>
              <a:effectLst/>
              <a:latin typeface="Verdana" pitchFamily="34" charset="0"/>
            </a:endParaRPr>
          </a:p>
        </p:txBody>
      </p:sp>
    </p:spTree>
    <p:extLst>
      <p:ext uri="{BB962C8B-B14F-4D97-AF65-F5344CB8AC3E}">
        <p14:creationId xmlns:p14="http://schemas.microsoft.com/office/powerpoint/2010/main" val="24987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FAB738-0416-411B-B33D-A45A367F1ED3}"/>
              </a:ext>
            </a:extLst>
          </p:cNvPr>
          <p:cNvSpPr/>
          <p:nvPr/>
        </p:nvSpPr>
        <p:spPr>
          <a:xfrm>
            <a:off x="2114716" y="3167390"/>
            <a:ext cx="5153975" cy="523220"/>
          </a:xfrm>
          <a:prstGeom prst="rect">
            <a:avLst/>
          </a:prstGeom>
        </p:spPr>
        <p:txBody>
          <a:bodyPr wrap="none">
            <a:spAutoFit/>
          </a:bodyPr>
          <a:lstStyle/>
          <a:p>
            <a:r>
              <a:rPr lang="en-GB" sz="2800" b="1" dirty="0">
                <a:solidFill>
                  <a:srgbClr val="32863A"/>
                </a:solidFill>
                <a:hlinkClick r:id="rId2">
                  <a:extLst>
                    <a:ext uri="{A12FA001-AC4F-418D-AE19-62706E023703}">
                      <ahyp:hlinkClr xmlns:ahyp="http://schemas.microsoft.com/office/drawing/2018/hyperlinkcolor" val="tx"/>
                    </a:ext>
                  </a:extLst>
                </a:hlinkClick>
              </a:rPr>
              <a:t>https://eosc-portal.eu/</a:t>
            </a:r>
            <a:r>
              <a:rPr lang="en-GB" sz="2800" b="1" dirty="0">
                <a:solidFill>
                  <a:srgbClr val="32863A"/>
                </a:solidFill>
              </a:rPr>
              <a:t> </a:t>
            </a:r>
          </a:p>
        </p:txBody>
      </p:sp>
    </p:spTree>
    <p:extLst>
      <p:ext uri="{BB962C8B-B14F-4D97-AF65-F5344CB8AC3E}">
        <p14:creationId xmlns:p14="http://schemas.microsoft.com/office/powerpoint/2010/main" val="4055250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563515"/>
            <a:ext cx="5520020" cy="369346"/>
          </a:xfrm>
          <a:prstGeom prst="rect">
            <a:avLst/>
          </a:prstGeom>
        </p:spPr>
        <p:txBody>
          <a:bodyPr wrap="square" lIns="121939" tIns="60967" rIns="121939" bIns="60967">
            <a:spAutoFit/>
          </a:bodyPr>
          <a:lstStyle/>
          <a:p>
            <a:pPr marL="0" lvl="1"/>
            <a:r>
              <a:rPr lang="en-US" sz="1600" b="1" dirty="0">
                <a:solidFill>
                  <a:schemeClr val="bg1"/>
                </a:solidFill>
                <a:latin typeface="Arial" panose="020B0604020202020204" pitchFamily="34" charset="0"/>
                <a:cs typeface="Arial" panose="020B0604020202020204" pitchFamily="34" charset="0"/>
              </a:rPr>
              <a:t>Prompting an EOSC in practice</a:t>
            </a:r>
            <a:endParaRPr lang="en-US" sz="1600" kern="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C67C80C-5076-B64D-8324-F0523814E03D}"/>
              </a:ext>
            </a:extLst>
          </p:cNvPr>
          <p:cNvPicPr>
            <a:picLocks noChangeAspect="1"/>
          </p:cNvPicPr>
          <p:nvPr/>
        </p:nvPicPr>
        <p:blipFill>
          <a:blip r:embed="rId2"/>
          <a:stretch>
            <a:fillRect/>
          </a:stretch>
        </p:blipFill>
        <p:spPr>
          <a:xfrm>
            <a:off x="899592" y="1052736"/>
            <a:ext cx="2341533" cy="3316693"/>
          </a:xfrm>
          <a:prstGeom prst="rect">
            <a:avLst/>
          </a:prstGeom>
        </p:spPr>
      </p:pic>
      <p:sp>
        <p:nvSpPr>
          <p:cNvPr id="14" name="Content Placeholder 2">
            <a:extLst>
              <a:ext uri="{FF2B5EF4-FFF2-40B4-BE49-F238E27FC236}">
                <a16:creationId xmlns:a16="http://schemas.microsoft.com/office/drawing/2014/main" id="{0A13380C-CAB6-4394-B61E-4E5A5C20E5BB}"/>
              </a:ext>
            </a:extLst>
          </p:cNvPr>
          <p:cNvSpPr txBox="1">
            <a:spLocks/>
          </p:cNvSpPr>
          <p:nvPr/>
        </p:nvSpPr>
        <p:spPr bwMode="auto">
          <a:xfrm>
            <a:off x="4427984" y="1772816"/>
            <a:ext cx="4545103"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5" tIns="45726" rIns="91455" bIns="45726" numCol="1" anchor="t"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342843" indent="-342843">
              <a:spcBef>
                <a:spcPts val="1199"/>
              </a:spcBef>
              <a:spcAft>
                <a:spcPts val="0"/>
              </a:spcAft>
              <a:buClr>
                <a:srgbClr val="0F5494"/>
              </a:buClr>
              <a:buSzPct val="100000"/>
              <a:buFont typeface="Courier New" panose="02070309020205020404" pitchFamily="49" charset="0"/>
              <a:buChar char="o"/>
            </a:pPr>
            <a:r>
              <a:rPr lang="en-GB" sz="2000" dirty="0">
                <a:latin typeface="Arial" panose="020B0604020202020204" pitchFamily="34" charset="0"/>
                <a:cs typeface="Arial" panose="020B0604020202020204" pitchFamily="34" charset="0"/>
              </a:rPr>
              <a:t>Aim</a:t>
            </a:r>
            <a:r>
              <a:rPr lang="en-GB" sz="2000" b="0" dirty="0">
                <a:latin typeface="Arial" panose="020B0604020202020204" pitchFamily="34" charset="0"/>
                <a:cs typeface="Arial" panose="020B0604020202020204" pitchFamily="34" charset="0"/>
              </a:rPr>
              <a:t>: </a:t>
            </a:r>
            <a:r>
              <a:rPr lang="en-GB" sz="2000" b="0" i="1" dirty="0">
                <a:latin typeface="Arial" panose="020B0604020202020204" pitchFamily="34" charset="0"/>
                <a:cs typeface="Arial" panose="020B0604020202020204" pitchFamily="34" charset="0"/>
              </a:rPr>
              <a:t>To mark a transition towards the practical implementation of the EOSC and to set the scene for the practical launch of the EOSC</a:t>
            </a:r>
          </a:p>
          <a:p>
            <a:pPr marL="342843" indent="-342843">
              <a:spcBef>
                <a:spcPts val="1199"/>
              </a:spcBef>
              <a:spcAft>
                <a:spcPts val="0"/>
              </a:spcAft>
              <a:buClr>
                <a:srgbClr val="0F5494"/>
              </a:buClr>
              <a:buSzPct val="100000"/>
              <a:buFont typeface="Courier New" panose="02070309020205020404" pitchFamily="49" charset="0"/>
              <a:buChar char="o"/>
            </a:pPr>
            <a:r>
              <a:rPr lang="en-GB" sz="2000" dirty="0">
                <a:latin typeface="Arial" panose="020B0604020202020204" pitchFamily="34" charset="0"/>
                <a:cs typeface="Arial" panose="020B0604020202020204" pitchFamily="34" charset="0"/>
              </a:rPr>
              <a:t>Focus</a:t>
            </a:r>
            <a:r>
              <a:rPr lang="en-GB" sz="2000" b="0" dirty="0">
                <a:latin typeface="Arial" panose="020B0604020202020204" pitchFamily="34" charset="0"/>
                <a:cs typeface="Arial" panose="020B0604020202020204" pitchFamily="34" charset="0"/>
              </a:rPr>
              <a:t>: </a:t>
            </a:r>
            <a:r>
              <a:rPr lang="en-GB" sz="2000" b="0" i="1" dirty="0">
                <a:latin typeface="Arial" panose="020B0604020202020204" pitchFamily="34" charset="0"/>
                <a:cs typeface="Arial" panose="020B0604020202020204" pitchFamily="34" charset="0"/>
              </a:rPr>
              <a:t>Governance Structure, Rules of Participation and Business model options</a:t>
            </a:r>
          </a:p>
          <a:p>
            <a:pPr marL="342843" indent="-342843">
              <a:spcBef>
                <a:spcPts val="1199"/>
              </a:spcBef>
              <a:spcAft>
                <a:spcPts val="0"/>
              </a:spcAft>
              <a:buClr>
                <a:srgbClr val="0F5494"/>
              </a:buClr>
              <a:buSzPct val="100000"/>
              <a:buFont typeface="Courier New" panose="02070309020205020404" pitchFamily="49" charset="0"/>
              <a:buChar char="o"/>
            </a:pPr>
            <a:r>
              <a:rPr lang="en-GB" sz="2000" dirty="0">
                <a:latin typeface="Arial" panose="020B0604020202020204" pitchFamily="34" charset="0"/>
                <a:cs typeface="Arial" panose="020B0604020202020204" pitchFamily="34" charset="0"/>
              </a:rPr>
              <a:t>32 recommendations </a:t>
            </a:r>
            <a:r>
              <a:rPr lang="en-GB" sz="2000" b="0" i="1" dirty="0">
                <a:latin typeface="Arial" panose="020B0604020202020204" pitchFamily="34" charset="0"/>
                <a:cs typeface="Arial" panose="020B0604020202020204" pitchFamily="34" charset="0"/>
              </a:rPr>
              <a:t>are provided</a:t>
            </a:r>
            <a:r>
              <a:rPr lang="en-GB" sz="2000" b="0" dirty="0">
                <a:latin typeface="Arial" panose="020B0604020202020204" pitchFamily="34" charset="0"/>
                <a:cs typeface="Arial" panose="020B0604020202020204" pitchFamily="34" charset="0"/>
              </a:rPr>
              <a:t>, </a:t>
            </a:r>
            <a:r>
              <a:rPr lang="en-GB" sz="2000" b="0" i="1" dirty="0">
                <a:latin typeface="Arial" panose="020B0604020202020204" pitchFamily="34" charset="0"/>
                <a:cs typeface="Arial" panose="020B0604020202020204" pitchFamily="34" charset="0"/>
              </a:rPr>
              <a:t>clustered in Implementation, Engagement and Steering</a:t>
            </a:r>
          </a:p>
          <a:p>
            <a:pPr marL="342843" indent="-342843">
              <a:spcBef>
                <a:spcPts val="1199"/>
              </a:spcBef>
              <a:spcAft>
                <a:spcPts val="0"/>
              </a:spcAft>
              <a:buClr>
                <a:srgbClr val="0F5494"/>
              </a:buClr>
              <a:buSzPct val="100000"/>
              <a:buFont typeface="Courier New" panose="02070309020205020404" pitchFamily="49" charset="0"/>
              <a:buChar char="o"/>
            </a:pPr>
            <a:endParaRPr lang="en-GB" sz="2000" b="0" dirty="0">
              <a:latin typeface="Arial" panose="020B0604020202020204" pitchFamily="34" charset="0"/>
              <a:cs typeface="Arial" panose="020B0604020202020204" pitchFamily="34" charset="0"/>
            </a:endParaRPr>
          </a:p>
          <a:p>
            <a:pPr marL="342843" indent="-342843">
              <a:spcBef>
                <a:spcPts val="1199"/>
              </a:spcBef>
              <a:spcAft>
                <a:spcPts val="0"/>
              </a:spcAft>
              <a:buClr>
                <a:srgbClr val="0F5494"/>
              </a:buClr>
              <a:buSzPct val="100000"/>
              <a:buFont typeface="Courier New" panose="02070309020205020404" pitchFamily="49" charset="0"/>
              <a:buChar char="o"/>
            </a:pPr>
            <a:endParaRPr lang="en-GB" sz="2000" b="0"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4430B87E-672A-4278-B3A9-1AD76A8F3B4F}"/>
              </a:ext>
            </a:extLst>
          </p:cNvPr>
          <p:cNvPicPr>
            <a:picLocks noChangeAspect="1"/>
          </p:cNvPicPr>
          <p:nvPr/>
        </p:nvPicPr>
        <p:blipFill rotWithShape="1">
          <a:blip r:embed="rId3"/>
          <a:srcRect l="4951" t="8092" r="3800" b="13692"/>
          <a:stretch/>
        </p:blipFill>
        <p:spPr>
          <a:xfrm>
            <a:off x="179512" y="4581128"/>
            <a:ext cx="3780355" cy="2283964"/>
          </a:xfrm>
          <a:prstGeom prst="rect">
            <a:avLst/>
          </a:prstGeom>
        </p:spPr>
      </p:pic>
      <p:sp>
        <p:nvSpPr>
          <p:cNvPr id="8" name="Rectangle 7"/>
          <p:cNvSpPr/>
          <p:nvPr/>
        </p:nvSpPr>
        <p:spPr>
          <a:xfrm>
            <a:off x="5255906" y="594307"/>
            <a:ext cx="5004726" cy="338554"/>
          </a:xfrm>
          <a:prstGeom prst="rect">
            <a:avLst/>
          </a:prstGeom>
        </p:spPr>
        <p:txBody>
          <a:bodyPr wrap="square">
            <a:spAutoFit/>
          </a:bodyPr>
          <a:lstStyle/>
          <a:p>
            <a:pPr marL="358859" lvl="1"/>
            <a:r>
              <a:rPr lang="en-US" sz="1600" b="1" dirty="0">
                <a:solidFill>
                  <a:schemeClr val="bg1"/>
                </a:solidFill>
                <a:latin typeface="Arial" panose="020B0604020202020204" pitchFamily="34" charset="0"/>
                <a:cs typeface="Arial" panose="020B0604020202020204" pitchFamily="34" charset="0"/>
              </a:rPr>
              <a:t>EOSC 2</a:t>
            </a:r>
            <a:r>
              <a:rPr lang="en-US" sz="1600" b="1" baseline="30000" dirty="0">
                <a:solidFill>
                  <a:schemeClr val="bg1"/>
                </a:solidFill>
                <a:latin typeface="Arial" panose="020B0604020202020204" pitchFamily="34" charset="0"/>
                <a:cs typeface="Arial" panose="020B0604020202020204" pitchFamily="34" charset="0"/>
              </a:rPr>
              <a:t>nd</a:t>
            </a:r>
            <a:r>
              <a:rPr lang="en-US" sz="1600" b="1" dirty="0">
                <a:solidFill>
                  <a:schemeClr val="bg1"/>
                </a:solidFill>
                <a:latin typeface="Arial" panose="020B0604020202020204" pitchFamily="34" charset="0"/>
                <a:cs typeface="Arial" panose="020B0604020202020204" pitchFamily="34" charset="0"/>
              </a:rPr>
              <a:t> High Level Expert Group</a:t>
            </a:r>
            <a:endParaRPr lang="en-US" sz="1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397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75986" y="594307"/>
            <a:ext cx="5004726" cy="338554"/>
          </a:xfrm>
          <a:prstGeom prst="rect">
            <a:avLst/>
          </a:prstGeom>
        </p:spPr>
        <p:txBody>
          <a:bodyPr wrap="square">
            <a:spAutoFit/>
          </a:bodyPr>
          <a:lstStyle/>
          <a:p>
            <a:pPr marL="358859" lvl="1"/>
            <a:r>
              <a:rPr lang="en-US" sz="1600" b="1" dirty="0">
                <a:solidFill>
                  <a:schemeClr val="bg1"/>
                </a:solidFill>
                <a:latin typeface="Arial" panose="020B0604020202020204" pitchFamily="34" charset="0"/>
                <a:cs typeface="Arial" panose="020B0604020202020204" pitchFamily="34" charset="0"/>
              </a:rPr>
              <a:t>Key elements in the report</a:t>
            </a:r>
            <a:endParaRPr lang="en-US" sz="1600" kern="0" dirty="0">
              <a:solidFill>
                <a:schemeClr val="bg1"/>
              </a:solidFill>
              <a:latin typeface="Arial" panose="020B0604020202020204" pitchFamily="34" charset="0"/>
              <a:cs typeface="Arial" panose="020B0604020202020204" pitchFamily="34" charset="0"/>
            </a:endParaRPr>
          </a:p>
        </p:txBody>
      </p:sp>
      <p:sp>
        <p:nvSpPr>
          <p:cNvPr id="9" name="CustomShape 1"/>
          <p:cNvSpPr/>
          <p:nvPr/>
        </p:nvSpPr>
        <p:spPr>
          <a:xfrm>
            <a:off x="-36512" y="1340768"/>
            <a:ext cx="6624736" cy="4891743"/>
          </a:xfrm>
          <a:prstGeom prst="rect">
            <a:avLst/>
          </a:prstGeom>
          <a:noFill/>
          <a:ln>
            <a:noFill/>
          </a:ln>
        </p:spPr>
        <p:style>
          <a:lnRef idx="0">
            <a:scrgbClr r="0" g="0" b="0"/>
          </a:lnRef>
          <a:fillRef idx="0">
            <a:scrgbClr r="0" g="0" b="0"/>
          </a:fillRef>
          <a:effectRef idx="0">
            <a:scrgbClr r="0" g="0" b="0"/>
          </a:effectRef>
          <a:fontRef idx="minor"/>
        </p:style>
        <p:txBody>
          <a:bodyPr lIns="90015" tIns="45007" rIns="90015" bIns="45007"/>
          <a:lstStyle/>
          <a:p>
            <a:pPr marL="774772" lvl="1" indent="-342843">
              <a:spcBef>
                <a:spcPts val="599"/>
              </a:spcBef>
              <a:buClr>
                <a:srgbClr val="0F5494"/>
              </a:buClr>
              <a:buSzPct val="100000"/>
              <a:buFont typeface="Wingdings" panose="05000000000000000000" pitchFamily="2" charset="2"/>
              <a:buChar char="ü"/>
            </a:pPr>
            <a:r>
              <a:rPr lang="en-GB" sz="1800" b="1" dirty="0">
                <a:latin typeface="Arial" panose="020B0604020202020204" pitchFamily="34" charset="0"/>
                <a:ea typeface="Microsoft YaHei" pitchFamily="2"/>
                <a:cs typeface="Arial" panose="020B0604020202020204" pitchFamily="34" charset="0"/>
              </a:rPr>
              <a:t>Vision – The EOSC as interlinking people, data, services &amp; trainings, publications, projects, and organisations across borders and scientific disciplines</a:t>
            </a:r>
          </a:p>
          <a:p>
            <a:pPr marL="774772" lvl="1" indent="-342843">
              <a:spcBef>
                <a:spcPts val="599"/>
              </a:spcBef>
              <a:buClr>
                <a:srgbClr val="0F5494"/>
              </a:buClr>
              <a:buSzPct val="100000"/>
              <a:buFont typeface="Wingdings" panose="05000000000000000000" pitchFamily="2" charset="2"/>
              <a:buChar char="ü"/>
            </a:pPr>
            <a:endParaRPr lang="en-GB" sz="1800" b="1" dirty="0">
              <a:latin typeface="Arial" panose="020B0604020202020204" pitchFamily="34" charset="0"/>
              <a:ea typeface="Microsoft YaHei" pitchFamily="2"/>
              <a:cs typeface="Arial" panose="020B0604020202020204" pitchFamily="34" charset="0"/>
            </a:endParaRPr>
          </a:p>
          <a:p>
            <a:pPr marL="774772" lvl="1" indent="-342843">
              <a:spcBef>
                <a:spcPts val="599"/>
              </a:spcBef>
              <a:buClr>
                <a:srgbClr val="0F5494"/>
              </a:buClr>
              <a:buSzPct val="100000"/>
              <a:buFont typeface="Wingdings" panose="05000000000000000000" pitchFamily="2" charset="2"/>
              <a:buChar char="ü"/>
            </a:pPr>
            <a:r>
              <a:rPr lang="en-GB" sz="1800" b="1" dirty="0">
                <a:latin typeface="Arial" panose="020B0604020202020204" pitchFamily="34" charset="0"/>
                <a:ea typeface="Microsoft YaHei" pitchFamily="2"/>
                <a:cs typeface="Arial" panose="020B0604020202020204" pitchFamily="34" charset="0"/>
              </a:rPr>
              <a:t>MVE – Discussion on how to make EOSC a Minimum Viable Ecosystem</a:t>
            </a:r>
          </a:p>
          <a:p>
            <a:pPr marL="774772" lvl="1" indent="-342843">
              <a:spcBef>
                <a:spcPts val="599"/>
              </a:spcBef>
              <a:buClr>
                <a:srgbClr val="0F5494"/>
              </a:buClr>
              <a:buSzPct val="100000"/>
              <a:buFont typeface="Wingdings" panose="05000000000000000000" pitchFamily="2" charset="2"/>
              <a:buChar char="ü"/>
            </a:pPr>
            <a:endParaRPr lang="en-GB" sz="1800" b="1" dirty="0">
              <a:latin typeface="Arial" panose="020B0604020202020204" pitchFamily="34" charset="0"/>
              <a:ea typeface="Microsoft YaHei" pitchFamily="2"/>
              <a:cs typeface="Arial" panose="020B0604020202020204" pitchFamily="34" charset="0"/>
            </a:endParaRPr>
          </a:p>
          <a:p>
            <a:pPr marL="774772" lvl="1" indent="-342843">
              <a:spcBef>
                <a:spcPts val="599"/>
              </a:spcBef>
              <a:buClr>
                <a:srgbClr val="0F5494"/>
              </a:buClr>
              <a:buSzPct val="100000"/>
              <a:buFont typeface="Wingdings" panose="05000000000000000000" pitchFamily="2" charset="2"/>
              <a:buChar char="ü"/>
            </a:pPr>
            <a:r>
              <a:rPr lang="en-GB" sz="1800" b="1" dirty="0">
                <a:latin typeface="Arial" panose="020B0604020202020204" pitchFamily="34" charset="0"/>
                <a:ea typeface="Microsoft YaHei" pitchFamily="2"/>
                <a:cs typeface="Arial" panose="020B0604020202020204" pitchFamily="34" charset="0"/>
              </a:rPr>
              <a:t>Business models – 3 valid alternatives for funding the EOSC have been outlined</a:t>
            </a:r>
          </a:p>
          <a:p>
            <a:pPr marL="774772" lvl="1" indent="-342843">
              <a:spcBef>
                <a:spcPts val="599"/>
              </a:spcBef>
              <a:buClr>
                <a:srgbClr val="0F5494"/>
              </a:buClr>
              <a:buSzPct val="100000"/>
              <a:buFont typeface="Wingdings" panose="05000000000000000000" pitchFamily="2" charset="2"/>
              <a:buChar char="ü"/>
            </a:pPr>
            <a:endParaRPr lang="en-GB" sz="1800" b="1" dirty="0">
              <a:latin typeface="Arial" panose="020B0604020202020204" pitchFamily="34" charset="0"/>
              <a:ea typeface="Microsoft YaHei" pitchFamily="2"/>
              <a:cs typeface="Arial" panose="020B0604020202020204" pitchFamily="34" charset="0"/>
            </a:endParaRPr>
          </a:p>
          <a:p>
            <a:pPr marL="774772" lvl="1" indent="-342843">
              <a:spcBef>
                <a:spcPts val="599"/>
              </a:spcBef>
              <a:buClr>
                <a:srgbClr val="0F5494"/>
              </a:buClr>
              <a:buSzPct val="100000"/>
              <a:buFont typeface="Wingdings" panose="05000000000000000000" pitchFamily="2" charset="2"/>
              <a:buChar char="ü"/>
            </a:pPr>
            <a:r>
              <a:rPr lang="en-GB" sz="1800" b="1" dirty="0">
                <a:latin typeface="Arial" panose="020B0604020202020204" pitchFamily="34" charset="0"/>
                <a:ea typeface="Microsoft YaHei" pitchFamily="2"/>
                <a:cs typeface="Arial" panose="020B0604020202020204" pitchFamily="34" charset="0"/>
              </a:rPr>
              <a:t>The stimulating set of practical recommendations – including on EOSC portal</a:t>
            </a:r>
          </a:p>
          <a:p>
            <a:pPr marL="774772" lvl="1" indent="-342843">
              <a:spcBef>
                <a:spcPts val="599"/>
              </a:spcBef>
              <a:buClr>
                <a:srgbClr val="0F5494"/>
              </a:buClr>
              <a:buSzPct val="100000"/>
              <a:buFont typeface="Wingdings" panose="05000000000000000000" pitchFamily="2" charset="2"/>
              <a:buChar char="ü"/>
            </a:pPr>
            <a:endParaRPr lang="en-GB" sz="1800" b="1" dirty="0">
              <a:latin typeface="Arial" panose="020B0604020202020204" pitchFamily="34" charset="0"/>
              <a:ea typeface="Microsoft YaHei" pitchFamily="2"/>
              <a:cs typeface="Arial" panose="020B0604020202020204" pitchFamily="34" charset="0"/>
            </a:endParaRPr>
          </a:p>
          <a:p>
            <a:pPr marL="774772" lvl="1" indent="-342843">
              <a:spcBef>
                <a:spcPts val="599"/>
              </a:spcBef>
              <a:buClr>
                <a:srgbClr val="0F5494"/>
              </a:buClr>
              <a:buSzPct val="100000"/>
              <a:buFont typeface="Wingdings" panose="05000000000000000000" pitchFamily="2" charset="2"/>
              <a:buChar char="ü"/>
            </a:pPr>
            <a:r>
              <a:rPr lang="en-GB" sz="1800" b="1" dirty="0">
                <a:latin typeface="Arial" panose="020B0604020202020204" pitchFamily="34" charset="0"/>
                <a:ea typeface="Microsoft YaHei" pitchFamily="2"/>
                <a:cs typeface="Arial" panose="020B0604020202020204" pitchFamily="34" charset="0"/>
              </a:rPr>
              <a:t>Preliminary list of possible WGs</a:t>
            </a:r>
          </a:p>
        </p:txBody>
      </p:sp>
      <p:grpSp>
        <p:nvGrpSpPr>
          <p:cNvPr id="15" name="Group 14">
            <a:extLst>
              <a:ext uri="{FF2B5EF4-FFF2-40B4-BE49-F238E27FC236}">
                <a16:creationId xmlns:a16="http://schemas.microsoft.com/office/drawing/2014/main" id="{6CA37DBA-699B-3F41-B144-7579D8B787EB}"/>
              </a:ext>
            </a:extLst>
          </p:cNvPr>
          <p:cNvGrpSpPr/>
          <p:nvPr/>
        </p:nvGrpSpPr>
        <p:grpSpPr>
          <a:xfrm>
            <a:off x="6609903" y="1347242"/>
            <a:ext cx="2038156" cy="2788804"/>
            <a:chOff x="5799686" y="280602"/>
            <a:chExt cx="3258417" cy="4424589"/>
          </a:xfrm>
        </p:grpSpPr>
        <p:sp>
          <p:nvSpPr>
            <p:cNvPr id="16" name="Rectangle 15">
              <a:extLst>
                <a:ext uri="{FF2B5EF4-FFF2-40B4-BE49-F238E27FC236}">
                  <a16:creationId xmlns:a16="http://schemas.microsoft.com/office/drawing/2014/main" id="{D2D99CF5-A0DD-6749-BD81-0494978EF81E}"/>
                </a:ext>
              </a:extLst>
            </p:cNvPr>
            <p:cNvSpPr/>
            <p:nvPr/>
          </p:nvSpPr>
          <p:spPr>
            <a:xfrm rot="1028382">
              <a:off x="5799686" y="280602"/>
              <a:ext cx="3258417" cy="442458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a:t>
              </a:r>
            </a:p>
          </p:txBody>
        </p:sp>
        <p:pic>
          <p:nvPicPr>
            <p:cNvPr id="17" name="Picture 16">
              <a:extLst>
                <a:ext uri="{FF2B5EF4-FFF2-40B4-BE49-F238E27FC236}">
                  <a16:creationId xmlns:a16="http://schemas.microsoft.com/office/drawing/2014/main" id="{6C67C80C-5076-B64D-8324-F0523814E03D}"/>
                </a:ext>
              </a:extLst>
            </p:cNvPr>
            <p:cNvPicPr>
              <a:picLocks noChangeAspect="1"/>
            </p:cNvPicPr>
            <p:nvPr/>
          </p:nvPicPr>
          <p:blipFill>
            <a:blip r:embed="rId3"/>
            <a:stretch>
              <a:fillRect/>
            </a:stretch>
          </p:blipFill>
          <p:spPr>
            <a:xfrm rot="1044475">
              <a:off x="5933238" y="417676"/>
              <a:ext cx="2964224" cy="4166792"/>
            </a:xfrm>
            <a:prstGeom prst="rect">
              <a:avLst/>
            </a:prstGeom>
          </p:spPr>
        </p:pic>
      </p:grpSp>
      <p:sp>
        <p:nvSpPr>
          <p:cNvPr id="10" name="Rectangle 9"/>
          <p:cNvSpPr/>
          <p:nvPr/>
        </p:nvSpPr>
        <p:spPr>
          <a:xfrm>
            <a:off x="-36512" y="563515"/>
            <a:ext cx="5520020" cy="369346"/>
          </a:xfrm>
          <a:prstGeom prst="rect">
            <a:avLst/>
          </a:prstGeom>
        </p:spPr>
        <p:txBody>
          <a:bodyPr wrap="square" lIns="121939" tIns="60967" rIns="121939" bIns="60967">
            <a:spAutoFit/>
          </a:bodyPr>
          <a:lstStyle/>
          <a:p>
            <a:pPr marL="0" lvl="1"/>
            <a:r>
              <a:rPr lang="en-US" sz="1600" b="1" dirty="0">
                <a:solidFill>
                  <a:schemeClr val="bg1"/>
                </a:solidFill>
                <a:latin typeface="Arial" panose="020B0604020202020204" pitchFamily="34" charset="0"/>
                <a:cs typeface="Arial" panose="020B0604020202020204" pitchFamily="34" charset="0"/>
              </a:rPr>
              <a:t>Prompting an EOSC in practice</a:t>
            </a:r>
            <a:endParaRPr lang="en-US" sz="16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315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3834" y="4604019"/>
            <a:ext cx="3950166" cy="2209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a:extLst>
              <a:ext uri="{FF2B5EF4-FFF2-40B4-BE49-F238E27FC236}">
                <a16:creationId xmlns:a16="http://schemas.microsoft.com/office/drawing/2014/main" id="{0A13380C-CAB6-4394-B61E-4E5A5C20E5BB}"/>
              </a:ext>
            </a:extLst>
          </p:cNvPr>
          <p:cNvSpPr txBox="1">
            <a:spLocks/>
          </p:cNvSpPr>
          <p:nvPr/>
        </p:nvSpPr>
        <p:spPr bwMode="auto">
          <a:xfrm>
            <a:off x="1217373" y="5410366"/>
            <a:ext cx="3556814" cy="68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5" tIns="45726" rIns="91455" bIns="45726" numCol="1" anchor="ctr"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0" lvl="1" indent="0">
              <a:spcBef>
                <a:spcPts val="599"/>
              </a:spcBef>
              <a:spcAft>
                <a:spcPts val="0"/>
              </a:spcAft>
              <a:buClr>
                <a:srgbClr val="0F5494"/>
              </a:buClr>
              <a:buSzPct val="100000"/>
              <a:buNone/>
            </a:pPr>
            <a:r>
              <a:rPr lang="en-GB" sz="1399" b="1" dirty="0">
                <a:latin typeface="Arial"/>
                <a:cs typeface="Arial"/>
              </a:rPr>
              <a:t>European Commission Expert Group on FAIR Data, March 2017-Dec 2018</a:t>
            </a:r>
          </a:p>
        </p:txBody>
      </p:sp>
      <p:sp>
        <p:nvSpPr>
          <p:cNvPr id="16" name="Content Placeholder 2">
            <a:extLst>
              <a:ext uri="{FF2B5EF4-FFF2-40B4-BE49-F238E27FC236}">
                <a16:creationId xmlns:a16="http://schemas.microsoft.com/office/drawing/2014/main" id="{0A13380C-CAB6-4394-B61E-4E5A5C20E5BB}"/>
              </a:ext>
            </a:extLst>
          </p:cNvPr>
          <p:cNvSpPr txBox="1">
            <a:spLocks/>
          </p:cNvSpPr>
          <p:nvPr/>
        </p:nvSpPr>
        <p:spPr bwMode="auto">
          <a:xfrm>
            <a:off x="2854755" y="1333374"/>
            <a:ext cx="6261637" cy="311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5" tIns="45726" rIns="91455" bIns="45726" numCol="1" anchor="t"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342843" indent="-342843">
              <a:spcBef>
                <a:spcPts val="1199"/>
              </a:spcBef>
              <a:spcAft>
                <a:spcPts val="0"/>
              </a:spcAft>
              <a:buClr>
                <a:schemeClr val="tx1"/>
              </a:buClr>
              <a:buSzPct val="100000"/>
              <a:buFont typeface="Wingdings" charset="2"/>
              <a:buChar char="§"/>
            </a:pPr>
            <a:r>
              <a:rPr lang="en-GB" sz="1799" dirty="0">
                <a:latin typeface="Arial"/>
                <a:cs typeface="Arial"/>
              </a:rPr>
              <a:t>Report and Action Plan</a:t>
            </a:r>
            <a:r>
              <a:rPr lang="en-GB" sz="1799" b="0" dirty="0">
                <a:latin typeface="Arial"/>
                <a:cs typeface="Arial"/>
              </a:rPr>
              <a:t>: Take a holistic approach to lay out what needs to be done to make FAIR a reality,</a:t>
            </a:r>
            <a:r>
              <a:rPr lang="en-GB" sz="1799" dirty="0">
                <a:latin typeface="Arial"/>
                <a:cs typeface="Arial"/>
              </a:rPr>
              <a:t> in general and for EOSC</a:t>
            </a:r>
          </a:p>
          <a:p>
            <a:pPr marL="342843" indent="-342843">
              <a:spcBef>
                <a:spcPts val="1799"/>
              </a:spcBef>
              <a:spcAft>
                <a:spcPts val="0"/>
              </a:spcAft>
              <a:buClr>
                <a:schemeClr val="tx1"/>
              </a:buClr>
              <a:buSzPct val="100000"/>
              <a:buFont typeface="Wingdings" charset="2"/>
              <a:buChar char="§"/>
            </a:pPr>
            <a:r>
              <a:rPr lang="en-GB" sz="1799" b="0" dirty="0">
                <a:latin typeface="Arial"/>
                <a:cs typeface="Arial"/>
              </a:rPr>
              <a:t>Addresses the following key areas: </a:t>
            </a:r>
            <a:r>
              <a:rPr lang="en-GB" sz="1799" dirty="0">
                <a:latin typeface="Arial"/>
                <a:cs typeface="Arial"/>
              </a:rPr>
              <a:t>Concepts for FAIR, the FAIR data culture, the FAIR data ecosystem, skills, incentives and metrics, investment and sustainability.</a:t>
            </a:r>
            <a:endParaRPr lang="en-GB" sz="1799" b="0" dirty="0">
              <a:latin typeface="Arial"/>
              <a:cs typeface="Arial"/>
            </a:endParaRPr>
          </a:p>
          <a:p>
            <a:pPr marL="342843" indent="-342843">
              <a:spcBef>
                <a:spcPts val="1799"/>
              </a:spcBef>
              <a:spcAft>
                <a:spcPts val="0"/>
              </a:spcAft>
              <a:buClr>
                <a:schemeClr val="tx1"/>
              </a:buClr>
              <a:buSzPct val="100000"/>
              <a:buFont typeface="Wingdings" charset="2"/>
              <a:buChar char="§"/>
            </a:pPr>
            <a:r>
              <a:rPr lang="en-GB" sz="1799" dirty="0">
                <a:latin typeface="Arial"/>
                <a:cs typeface="Arial"/>
              </a:rPr>
              <a:t>Recommendations and Actions</a:t>
            </a:r>
            <a:r>
              <a:rPr lang="en-GB" sz="1799" b="0" dirty="0">
                <a:latin typeface="Arial"/>
                <a:cs typeface="Arial"/>
              </a:rPr>
              <a:t>: 27 clear recommendations, structured by these topics, are supported by precise actions for stakeholders.</a:t>
            </a:r>
          </a:p>
          <a:p>
            <a:pPr marL="342843" indent="-342843">
              <a:spcBef>
                <a:spcPts val="1799"/>
              </a:spcBef>
              <a:spcAft>
                <a:spcPts val="0"/>
              </a:spcAft>
              <a:buClr>
                <a:schemeClr val="tx1"/>
              </a:buClr>
              <a:buSzPct val="100000"/>
              <a:buFont typeface="Wingdings" charset="2"/>
              <a:buChar char="§"/>
            </a:pPr>
            <a:endParaRPr lang="en-GB" sz="1799" b="0" dirty="0">
              <a:latin typeface="Arial"/>
              <a:cs typeface="Arial"/>
            </a:endParaRPr>
          </a:p>
        </p:txBody>
      </p:sp>
      <p:pic>
        <p:nvPicPr>
          <p:cNvPr id="17" name="Picture 16" descr="Turning FAIR into Reality-Cover.jpg"/>
          <p:cNvPicPr>
            <a:picLocks noChangeAspect="1"/>
          </p:cNvPicPr>
          <p:nvPr/>
        </p:nvPicPr>
        <p:blipFill>
          <a:blip r:embed="rId3"/>
          <a:stretch>
            <a:fillRect/>
          </a:stretch>
        </p:blipFill>
        <p:spPr>
          <a:xfrm>
            <a:off x="107504" y="1161897"/>
            <a:ext cx="2434746" cy="3458790"/>
          </a:xfrm>
          <a:prstGeom prst="rect">
            <a:avLst/>
          </a:prstGeom>
          <a:ln>
            <a:solidFill>
              <a:schemeClr val="bg1">
                <a:lumMod val="65000"/>
              </a:schemeClr>
            </a:solidFill>
          </a:ln>
        </p:spPr>
      </p:pic>
      <p:sp>
        <p:nvSpPr>
          <p:cNvPr id="18" name="Rectangle 17"/>
          <p:cNvSpPr/>
          <p:nvPr/>
        </p:nvSpPr>
        <p:spPr>
          <a:xfrm>
            <a:off x="1" y="609676"/>
            <a:ext cx="3496674" cy="369332"/>
          </a:xfrm>
          <a:prstGeom prst="rect">
            <a:avLst/>
          </a:prstGeom>
        </p:spPr>
        <p:txBody>
          <a:bodyPr wrap="square">
            <a:spAutoFit/>
          </a:bodyPr>
          <a:lstStyle/>
          <a:p>
            <a:pPr marL="0" lvl="1"/>
            <a:r>
              <a:rPr lang="en-US" sz="1800" b="1" dirty="0">
                <a:solidFill>
                  <a:schemeClr val="bg1"/>
                </a:solidFill>
                <a:latin typeface="Arial"/>
                <a:cs typeface="Arial"/>
              </a:rPr>
              <a:t>Turning FAIR into Reality </a:t>
            </a:r>
            <a:endParaRPr lang="en-US" sz="1800" kern="0" dirty="0">
              <a:solidFill>
                <a:schemeClr val="bg1"/>
              </a:solidFill>
              <a:latin typeface="Arial"/>
              <a:cs typeface="Arial"/>
            </a:endParaRPr>
          </a:p>
        </p:txBody>
      </p:sp>
      <p:sp>
        <p:nvSpPr>
          <p:cNvPr id="10" name="Rectangle 9"/>
          <p:cNvSpPr/>
          <p:nvPr/>
        </p:nvSpPr>
        <p:spPr>
          <a:xfrm>
            <a:off x="6228184" y="609676"/>
            <a:ext cx="3024336" cy="338554"/>
          </a:xfrm>
          <a:prstGeom prst="rect">
            <a:avLst/>
          </a:prstGeom>
        </p:spPr>
        <p:txBody>
          <a:bodyPr wrap="square">
            <a:spAutoFit/>
          </a:bodyPr>
          <a:lstStyle/>
          <a:p>
            <a:pPr marL="358859" lvl="1"/>
            <a:r>
              <a:rPr lang="en-US" sz="1600" b="1" dirty="0">
                <a:solidFill>
                  <a:schemeClr val="bg1"/>
                </a:solidFill>
                <a:latin typeface="Arial"/>
                <a:cs typeface="Arial"/>
              </a:rPr>
              <a:t>FAIR Data Expert Group</a:t>
            </a:r>
          </a:p>
        </p:txBody>
      </p:sp>
    </p:spTree>
    <p:extLst>
      <p:ext uri="{BB962C8B-B14F-4D97-AF65-F5344CB8AC3E}">
        <p14:creationId xmlns:p14="http://schemas.microsoft.com/office/powerpoint/2010/main" val="3984726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A13380C-CAB6-4394-B61E-4E5A5C20E5BB}"/>
              </a:ext>
            </a:extLst>
          </p:cNvPr>
          <p:cNvSpPr txBox="1">
            <a:spLocks/>
          </p:cNvSpPr>
          <p:nvPr/>
        </p:nvSpPr>
        <p:spPr bwMode="auto">
          <a:xfrm>
            <a:off x="-252536" y="1412776"/>
            <a:ext cx="6535887" cy="138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9" tIns="34294" rIns="68589" bIns="34294" numCol="1" anchor="t" anchorCtr="0" compatLnSpc="1">
            <a:prstTxWarp prst="textNoShape">
              <a:avLst/>
            </a:prstTxWarp>
          </a:bodyPr>
          <a:lstStyle>
            <a:defPPr marL="432000" lvl="0" indent="-324000" algn="l" rtl="0" hangingPunct="1">
              <a:spcBef>
                <a:spcPts val="0"/>
              </a:spcBef>
              <a:spcAft>
                <a:spcPts val="1417"/>
              </a:spcAft>
              <a:buSzPct val="45000"/>
              <a:buFont typeface="StarSymbol"/>
              <a:buNone/>
              <a:defRPr lang="en-GB" sz="2400" b="1" i="0" u="none" strike="noStrike" kern="1200" spc="0">
                <a:ln>
                  <a:noFill/>
                </a:ln>
                <a:solidFill>
                  <a:srgbClr val="0F5494"/>
                </a:solidFill>
                <a:latin typeface="Verdana"/>
                <a:ea typeface="Microsoft YaHei" pitchFamily="2"/>
                <a:cs typeface="Mangal" pitchFamily="2"/>
              </a:defRPr>
            </a:defPPr>
            <a:lvl1pPr marL="432000" lvl="0" indent="-324000" algn="l" rtl="0" eaLnBrk="1" fontAlgn="base" hangingPunct="1">
              <a:spcBef>
                <a:spcPts val="0"/>
              </a:spcBef>
              <a:spcAft>
                <a:spcPts val="1417"/>
              </a:spcAft>
              <a:buClr>
                <a:schemeClr val="bg1"/>
              </a:buClr>
              <a:buSzPct val="45000"/>
              <a:buFont typeface="StarSymbol"/>
              <a:buChar char="●"/>
              <a:defRPr lang="en-GB" sz="2400" b="1" i="0" u="none" strike="noStrike" kern="1200" spc="0">
                <a:ln>
                  <a:noFill/>
                </a:ln>
                <a:solidFill>
                  <a:srgbClr val="0F5494"/>
                </a:solidFill>
                <a:latin typeface="Verdana"/>
                <a:ea typeface="Microsoft YaHei" pitchFamily="2"/>
                <a:cs typeface="Mangal" pitchFamily="2"/>
              </a:defRPr>
            </a:lvl1pPr>
            <a:lvl2pPr marL="864000" lvl="1" indent="-324000" algn="l" rtl="0" eaLnBrk="1" fontAlgn="base" hangingPunct="1">
              <a:spcBef>
                <a:spcPts val="0"/>
              </a:spcBef>
              <a:spcAft>
                <a:spcPts val="1134"/>
              </a:spcAft>
              <a:buClr>
                <a:srgbClr val="009FBA"/>
              </a:buClr>
              <a:buSzPct val="75000"/>
              <a:buFont typeface="StarSymbol"/>
              <a:buChar char="–"/>
              <a:defRPr lang="en-GB" sz="1600" b="0" i="0" u="none" strike="noStrike" kern="1200" spc="0">
                <a:ln>
                  <a:noFill/>
                </a:ln>
                <a:solidFill>
                  <a:srgbClr val="0F5494"/>
                </a:solidFill>
                <a:latin typeface="Verdana"/>
                <a:ea typeface="Microsoft YaHei" pitchFamily="2"/>
                <a:cs typeface="Mangal" pitchFamily="2"/>
              </a:defRPr>
            </a:lvl2pPr>
            <a:lvl3pPr marL="1295999" lvl="2" indent="-288000" algn="l" rtl="0" eaLnBrk="1" fontAlgn="base" hangingPunct="1">
              <a:spcBef>
                <a:spcPts val="0"/>
              </a:spcBef>
              <a:spcAft>
                <a:spcPts val="850"/>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3pPr>
            <a:lvl4pPr marL="1728000" lvl="3" indent="-216000" algn="l" rtl="0" eaLnBrk="1" fontAlgn="base" hangingPunct="1">
              <a:spcBef>
                <a:spcPts val="0"/>
              </a:spcBef>
              <a:spcAft>
                <a:spcPts val="567"/>
              </a:spcAft>
              <a:buSzPct val="75000"/>
              <a:buFont typeface="StarSymbol"/>
              <a:buChar char="–"/>
              <a:defRPr lang="en-GB" sz="2000" b="0" i="0" u="none" strike="noStrike" kern="1200" spc="0">
                <a:ln>
                  <a:noFill/>
                </a:ln>
                <a:solidFill>
                  <a:srgbClr val="000000"/>
                </a:solidFill>
                <a:latin typeface="Arial"/>
                <a:ea typeface="Microsoft YaHei" pitchFamily="2"/>
                <a:cs typeface="Mangal" pitchFamily="2"/>
              </a:defRPr>
            </a:lvl4pPr>
            <a:lvl5pPr marL="2160000" lvl="4"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5pPr>
            <a:lvl6pPr marL="2592000" lvl="5"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6pPr>
            <a:lvl7pPr marL="3024000" lvl="6"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7pPr>
            <a:lvl8pPr marL="3456000" lvl="7"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8pPr>
            <a:lvl9pPr marL="3887999" lvl="8" indent="-216000" algn="l" rtl="0" eaLnBrk="1" fontAlgn="base" hangingPunct="1">
              <a:spcBef>
                <a:spcPts val="0"/>
              </a:spcBef>
              <a:spcAft>
                <a:spcPts val="283"/>
              </a:spcAft>
              <a:buSzPct val="45000"/>
              <a:buFont typeface="StarSymbol"/>
              <a:buChar char="●"/>
              <a:defRPr lang="en-GB" sz="2000" b="0" i="0" u="none" strike="noStrike" kern="1200" spc="0">
                <a:ln>
                  <a:noFill/>
                </a:ln>
                <a:solidFill>
                  <a:srgbClr val="000000"/>
                </a:solidFill>
                <a:latin typeface="Arial"/>
                <a:ea typeface="Microsoft YaHei" pitchFamily="2"/>
                <a:cs typeface="Mangal" pitchFamily="2"/>
              </a:defRPr>
            </a:lvl9pPr>
          </a:lstStyle>
          <a:p>
            <a:pPr marL="581040" lvl="1" indent="-257115">
              <a:spcBef>
                <a:spcPts val="899"/>
              </a:spcBef>
              <a:spcAft>
                <a:spcPts val="0"/>
              </a:spcAft>
              <a:buClr>
                <a:srgbClr val="0F5494"/>
              </a:buClr>
              <a:buSzPct val="100000"/>
              <a:buFont typeface="Courier New" panose="02070309020205020404" pitchFamily="49" charset="0"/>
              <a:buChar char="o"/>
            </a:pPr>
            <a:r>
              <a:rPr lang="en-GB" sz="1649" b="1" dirty="0">
                <a:latin typeface="Verdana" panose="020B0604030504040204" pitchFamily="34" charset="0"/>
                <a:ea typeface="Verdana" panose="020B0604030504040204" pitchFamily="34" charset="0"/>
                <a:cs typeface="Verdana" panose="020B0604030504040204" pitchFamily="34" charset="0"/>
              </a:rPr>
              <a:t>EOSC Rules of Participation</a:t>
            </a:r>
          </a:p>
          <a:p>
            <a:pPr marL="323925" lvl="1" indent="0">
              <a:spcBef>
                <a:spcPts val="899"/>
              </a:spcBef>
              <a:spcAft>
                <a:spcPts val="0"/>
              </a:spcAft>
              <a:buClr>
                <a:srgbClr val="0F5494"/>
              </a:buClr>
              <a:buSzPct val="100000"/>
              <a:buNone/>
            </a:pPr>
            <a:endParaRPr lang="en-GB" sz="1649" dirty="0">
              <a:latin typeface="Verdana" panose="020B0604030504040204" pitchFamily="34" charset="0"/>
              <a:ea typeface="Verdana" panose="020B0604030504040204" pitchFamily="34" charset="0"/>
              <a:cs typeface="Verdana" panose="020B0604030504040204" pitchFamily="34" charset="0"/>
            </a:endParaRPr>
          </a:p>
          <a:p>
            <a:pPr marL="581040" lvl="1" indent="-257115">
              <a:spcBef>
                <a:spcPts val="899"/>
              </a:spcBef>
              <a:spcAft>
                <a:spcPts val="0"/>
              </a:spcAft>
              <a:buClr>
                <a:srgbClr val="0F5494"/>
              </a:buClr>
              <a:buSzPct val="100000"/>
              <a:buFont typeface="Courier New" panose="02070309020205020404" pitchFamily="49" charset="0"/>
              <a:buChar char="o"/>
            </a:pPr>
            <a:endParaRPr lang="en-GB" sz="1649" dirty="0">
              <a:latin typeface="Verdana" panose="020B0604030504040204" pitchFamily="34" charset="0"/>
              <a:ea typeface="Verdana" panose="020B0604030504040204" pitchFamily="34" charset="0"/>
              <a:cs typeface="Verdana" panose="020B0604030504040204" pitchFamily="34" charset="0"/>
            </a:endParaRPr>
          </a:p>
          <a:p>
            <a:pPr marL="581040" lvl="1" indent="-257115">
              <a:spcBef>
                <a:spcPts val="899"/>
              </a:spcBef>
              <a:spcAft>
                <a:spcPts val="0"/>
              </a:spcAft>
              <a:buClr>
                <a:srgbClr val="0F5494"/>
              </a:buClr>
              <a:buSzPct val="100000"/>
              <a:buFont typeface="Courier New" panose="02070309020205020404" pitchFamily="49" charset="0"/>
              <a:buChar char="o"/>
            </a:pPr>
            <a:r>
              <a:rPr lang="en-GB" sz="1649" b="1" dirty="0">
                <a:latin typeface="Verdana" panose="020B0604030504040204" pitchFamily="34" charset="0"/>
                <a:ea typeface="Verdana" panose="020B0604030504040204" pitchFamily="34" charset="0"/>
                <a:cs typeface="Verdana" panose="020B0604030504040204" pitchFamily="34" charset="0"/>
              </a:rPr>
              <a:t>Turning FAIR into reality</a:t>
            </a:r>
          </a:p>
        </p:txBody>
      </p:sp>
      <p:sp>
        <p:nvSpPr>
          <p:cNvPr id="6" name="Rectangle 5"/>
          <p:cNvSpPr/>
          <p:nvPr/>
        </p:nvSpPr>
        <p:spPr>
          <a:xfrm>
            <a:off x="300314" y="2880600"/>
            <a:ext cx="3119558" cy="1504771"/>
          </a:xfrm>
          <a:prstGeom prst="rect">
            <a:avLst/>
          </a:prstGeom>
        </p:spPr>
        <p:txBody>
          <a:bodyPr wrap="square">
            <a:spAutoFit/>
          </a:bodyPr>
          <a:lstStyle/>
          <a:p>
            <a:pPr>
              <a:spcBef>
                <a:spcPts val="360"/>
              </a:spcBef>
              <a:spcAft>
                <a:spcPts val="900"/>
              </a:spcAft>
              <a:buClr>
                <a:srgbClr val="0F5494"/>
              </a:buClr>
              <a:buSzPts val="2400"/>
            </a:pPr>
            <a:r>
              <a:rPr lang="en-GB" sz="1349" kern="0" dirty="0">
                <a:solidFill>
                  <a:schemeClr val="tx2"/>
                </a:solidFill>
                <a:ea typeface="Verdana" panose="020B0604030504040204" pitchFamily="34" charset="0"/>
                <a:cs typeface="Verdana" panose="020B0604030504040204" pitchFamily="34" charset="0"/>
                <a:sym typeface="Verdana"/>
              </a:rPr>
              <a:t>Input on the report:</a:t>
            </a:r>
            <a:br>
              <a:rPr lang="en-GB" sz="1349" kern="0" dirty="0">
                <a:solidFill>
                  <a:schemeClr val="tx2"/>
                </a:solidFill>
                <a:ea typeface="Verdana" panose="020B0604030504040204" pitchFamily="34" charset="0"/>
                <a:cs typeface="Verdana" panose="020B0604030504040204" pitchFamily="34" charset="0"/>
                <a:sym typeface="Verdana"/>
              </a:rPr>
            </a:br>
            <a:r>
              <a:rPr lang="en-US" sz="1349" dirty="0">
                <a:ea typeface="Verdana" panose="020B0604030504040204" pitchFamily="34" charset="0"/>
                <a:cs typeface="Verdana" panose="020B0604030504040204" pitchFamily="34" charset="0"/>
                <a:sym typeface="Verdana"/>
                <a:hlinkClick r:id="rId2"/>
              </a:rPr>
              <a:t>http://bit.ly/interim_FAIR_report</a:t>
            </a:r>
            <a:r>
              <a:rPr lang="en-US" sz="1349" dirty="0">
                <a:ea typeface="Verdana" panose="020B0604030504040204" pitchFamily="34" charset="0"/>
                <a:cs typeface="Verdana" panose="020B0604030504040204" pitchFamily="34" charset="0"/>
                <a:sym typeface="Verdana"/>
              </a:rPr>
              <a:t> </a:t>
            </a:r>
            <a:endParaRPr lang="en-GB" sz="1349" kern="0" dirty="0">
              <a:ea typeface="Verdana" panose="020B0604030504040204" pitchFamily="34" charset="0"/>
              <a:cs typeface="Verdana" panose="020B0604030504040204" pitchFamily="34" charset="0"/>
              <a:sym typeface="Verdana"/>
            </a:endParaRPr>
          </a:p>
          <a:p>
            <a:pPr>
              <a:spcBef>
                <a:spcPts val="360"/>
              </a:spcBef>
              <a:spcAft>
                <a:spcPts val="900"/>
              </a:spcAft>
              <a:buClr>
                <a:srgbClr val="0F5494"/>
              </a:buClr>
              <a:buSzPts val="2400"/>
            </a:pPr>
            <a:r>
              <a:rPr lang="en-GB" sz="1349" kern="0" dirty="0">
                <a:solidFill>
                  <a:schemeClr val="tx2"/>
                </a:solidFill>
                <a:ea typeface="Verdana" panose="020B0604030504040204" pitchFamily="34" charset="0"/>
                <a:cs typeface="Verdana" panose="020B0604030504040204" pitchFamily="34" charset="0"/>
                <a:sym typeface="Verdana"/>
              </a:rPr>
              <a:t>Input on the proposed "FAIR Data Action Plan": </a:t>
            </a:r>
            <a:r>
              <a:rPr lang="en-US" sz="1349" dirty="0">
                <a:ea typeface="Verdana" panose="020B0604030504040204" pitchFamily="34" charset="0"/>
                <a:cs typeface="Verdana" panose="020B0604030504040204" pitchFamily="34" charset="0"/>
                <a:sym typeface="Verdana"/>
                <a:hlinkClick r:id="rId3"/>
              </a:rPr>
              <a:t>https://github.com/FAIR-Data-EG/Action-Plan</a:t>
            </a:r>
            <a:r>
              <a:rPr lang="en-US" sz="1349" dirty="0">
                <a:ea typeface="Verdana" panose="020B0604030504040204" pitchFamily="34" charset="0"/>
                <a:cs typeface="Verdana" panose="020B0604030504040204" pitchFamily="34" charset="0"/>
                <a:sym typeface="Verdana"/>
              </a:rPr>
              <a:t>  </a:t>
            </a:r>
            <a:endParaRPr lang="en-GB" sz="1349" kern="0" dirty="0">
              <a:ea typeface="Verdana" panose="020B0604030504040204" pitchFamily="34" charset="0"/>
              <a:cs typeface="Verdana" panose="020B0604030504040204" pitchFamily="34" charset="0"/>
              <a:sym typeface="Verdana"/>
            </a:endParaRPr>
          </a:p>
        </p:txBody>
      </p:sp>
      <p:pic>
        <p:nvPicPr>
          <p:cNvPr id="8" name="Picture 7"/>
          <p:cNvPicPr>
            <a:picLocks noChangeAspect="1"/>
          </p:cNvPicPr>
          <p:nvPr/>
        </p:nvPicPr>
        <p:blipFill rotWithShape="1">
          <a:blip r:embed="rId4"/>
          <a:srcRect l="1781" t="5719" r="5968" b="3230"/>
          <a:stretch/>
        </p:blipFill>
        <p:spPr>
          <a:xfrm>
            <a:off x="4932515" y="1412776"/>
            <a:ext cx="4156600" cy="2232248"/>
          </a:xfrm>
          <a:prstGeom prst="rect">
            <a:avLst/>
          </a:prstGeom>
        </p:spPr>
      </p:pic>
      <p:pic>
        <p:nvPicPr>
          <p:cNvPr id="9" name="Picture 8"/>
          <p:cNvPicPr>
            <a:picLocks noChangeAspect="1"/>
          </p:cNvPicPr>
          <p:nvPr/>
        </p:nvPicPr>
        <p:blipFill rotWithShape="1">
          <a:blip r:embed="rId5"/>
          <a:srcRect l="4717" r="5393"/>
          <a:stretch/>
        </p:blipFill>
        <p:spPr>
          <a:xfrm>
            <a:off x="35496" y="4678636"/>
            <a:ext cx="3827189" cy="2179364"/>
          </a:xfrm>
          <a:prstGeom prst="rect">
            <a:avLst/>
          </a:prstGeom>
        </p:spPr>
      </p:pic>
      <p:pic>
        <p:nvPicPr>
          <p:cNvPr id="10" name="Picture 9"/>
          <p:cNvPicPr>
            <a:picLocks noChangeAspect="1"/>
          </p:cNvPicPr>
          <p:nvPr/>
        </p:nvPicPr>
        <p:blipFill rotWithShape="1">
          <a:blip r:embed="rId6"/>
          <a:srcRect l="5557" r="3437"/>
          <a:stretch/>
        </p:blipFill>
        <p:spPr>
          <a:xfrm>
            <a:off x="3920600" y="4221088"/>
            <a:ext cx="5187904" cy="2603079"/>
          </a:xfrm>
          <a:prstGeom prst="rect">
            <a:avLst/>
          </a:prstGeom>
        </p:spPr>
      </p:pic>
      <p:sp>
        <p:nvSpPr>
          <p:cNvPr id="11" name="Rectangle 10"/>
          <p:cNvSpPr/>
          <p:nvPr/>
        </p:nvSpPr>
        <p:spPr>
          <a:xfrm>
            <a:off x="307327" y="1760741"/>
            <a:ext cx="3824443" cy="507575"/>
          </a:xfrm>
          <a:prstGeom prst="rect">
            <a:avLst/>
          </a:prstGeom>
        </p:spPr>
        <p:txBody>
          <a:bodyPr wrap="square">
            <a:spAutoFit/>
          </a:bodyPr>
          <a:lstStyle/>
          <a:p>
            <a:r>
              <a:rPr lang="en-GB" sz="1349" kern="0" dirty="0">
                <a:solidFill>
                  <a:schemeClr val="tx2"/>
                </a:solidFill>
                <a:ea typeface="Verdana" panose="020B0604030504040204" pitchFamily="34" charset="0"/>
                <a:cs typeface="Verdana" panose="020B0604030504040204" pitchFamily="34" charset="0"/>
                <a:sym typeface="Verdana"/>
              </a:rPr>
              <a:t>Input on the recommendations: </a:t>
            </a:r>
            <a:r>
              <a:rPr lang="en-GB" sz="1349" dirty="0">
                <a:solidFill>
                  <a:srgbClr val="4472C4">
                    <a:lumMod val="75000"/>
                  </a:srgbClr>
                </a:solidFill>
                <a:ea typeface="Verdana" panose="020B0604030504040204" pitchFamily="34" charset="0"/>
                <a:cs typeface="Verdana" panose="020B0604030504040204" pitchFamily="34" charset="0"/>
                <a:hlinkClick r:id="rId7"/>
              </a:rPr>
              <a:t>https://eoscpilot.eu/open-consultation</a:t>
            </a:r>
            <a:r>
              <a:rPr lang="en-GB" sz="1349" dirty="0">
                <a:solidFill>
                  <a:srgbClr val="4472C4">
                    <a:lumMod val="75000"/>
                  </a:srgbClr>
                </a:solidFill>
                <a:ea typeface="Verdana" panose="020B0604030504040204" pitchFamily="34" charset="0"/>
                <a:cs typeface="Verdana" panose="020B0604030504040204" pitchFamily="34" charset="0"/>
              </a:rPr>
              <a:t> </a:t>
            </a:r>
          </a:p>
        </p:txBody>
      </p:sp>
      <p:sp>
        <p:nvSpPr>
          <p:cNvPr id="12" name="Rectangle 11"/>
          <p:cNvSpPr/>
          <p:nvPr/>
        </p:nvSpPr>
        <p:spPr>
          <a:xfrm>
            <a:off x="0" y="592399"/>
            <a:ext cx="5521298" cy="430930"/>
          </a:xfrm>
          <a:prstGeom prst="rect">
            <a:avLst/>
          </a:prstGeom>
        </p:spPr>
        <p:txBody>
          <a:bodyPr wrap="square" lIns="121967" tIns="60981" rIns="121967" bIns="60981">
            <a:spAutoFit/>
          </a:bodyPr>
          <a:lstStyle/>
          <a:p>
            <a:pPr marL="0" lvl="1"/>
            <a:r>
              <a:rPr lang="en-US" sz="2000" b="1" dirty="0">
                <a:solidFill>
                  <a:schemeClr val="bg1"/>
                </a:solidFill>
                <a:latin typeface="Verdana(body)"/>
              </a:rPr>
              <a:t>Public consultations</a:t>
            </a:r>
            <a:endParaRPr lang="en-US" sz="2000" kern="0" dirty="0">
              <a:solidFill>
                <a:schemeClr val="bg1"/>
              </a:solidFill>
            </a:endParaRPr>
          </a:p>
        </p:txBody>
      </p:sp>
    </p:spTree>
    <p:extLst>
      <p:ext uri="{BB962C8B-B14F-4D97-AF65-F5344CB8AC3E}">
        <p14:creationId xmlns:p14="http://schemas.microsoft.com/office/powerpoint/2010/main" val="15981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68144" y="640454"/>
            <a:ext cx="4724357" cy="338554"/>
          </a:xfrm>
          <a:prstGeom prst="rect">
            <a:avLst/>
          </a:prstGeom>
        </p:spPr>
        <p:txBody>
          <a:bodyPr wrap="square">
            <a:spAutoFit/>
          </a:bodyPr>
          <a:lstStyle/>
          <a:p>
            <a:pPr marL="358859" lvl="1"/>
            <a:r>
              <a:rPr lang="en-US" sz="1600" b="1" dirty="0">
                <a:solidFill>
                  <a:schemeClr val="bg1"/>
                </a:solidFill>
                <a:latin typeface="Arial"/>
                <a:cs typeface="Arial"/>
              </a:rPr>
              <a:t>Key Elements of the Report</a:t>
            </a:r>
            <a:endParaRPr lang="en-US" sz="1600" kern="0" dirty="0">
              <a:solidFill>
                <a:schemeClr val="bg1"/>
              </a:solidFill>
              <a:latin typeface="Arial"/>
              <a:cs typeface="Arial"/>
            </a:endParaRPr>
          </a:p>
        </p:txBody>
      </p:sp>
      <p:sp>
        <p:nvSpPr>
          <p:cNvPr id="8" name="CustomShape 1"/>
          <p:cNvSpPr/>
          <p:nvPr/>
        </p:nvSpPr>
        <p:spPr>
          <a:xfrm>
            <a:off x="86938" y="1316139"/>
            <a:ext cx="5133134" cy="5778602"/>
          </a:xfrm>
          <a:prstGeom prst="rect">
            <a:avLst/>
          </a:prstGeom>
          <a:noFill/>
          <a:ln>
            <a:noFill/>
          </a:ln>
        </p:spPr>
        <p:style>
          <a:lnRef idx="0">
            <a:scrgbClr r="0" g="0" b="0"/>
          </a:lnRef>
          <a:fillRef idx="0">
            <a:scrgbClr r="0" g="0" b="0"/>
          </a:fillRef>
          <a:effectRef idx="0">
            <a:scrgbClr r="0" g="0" b="0"/>
          </a:effectRef>
          <a:fontRef idx="minor"/>
        </p:style>
        <p:txBody>
          <a:bodyPr lIns="90015" tIns="45007" rIns="90015" bIns="45007"/>
          <a:lstStyle/>
          <a:p>
            <a:pPr marL="439663" indent="-439663">
              <a:spcBef>
                <a:spcPts val="599"/>
              </a:spcBef>
              <a:buClr>
                <a:srgbClr val="0F5494"/>
              </a:buClr>
              <a:buSzPct val="100000"/>
              <a:buFont typeface="Wingdings" charset="2"/>
              <a:buChar char="Ø"/>
            </a:pPr>
            <a:r>
              <a:rPr lang="en-GB" sz="1800" b="1" dirty="0">
                <a:solidFill>
                  <a:srgbClr val="1F497D"/>
                </a:solidFill>
                <a:latin typeface="Arial"/>
                <a:cs typeface="Arial"/>
              </a:rPr>
              <a:t>Extensive consultation: </a:t>
            </a:r>
            <a:r>
              <a:rPr lang="en-GB" sz="1800" dirty="0">
                <a:solidFill>
                  <a:srgbClr val="0070C0"/>
                </a:solidFill>
                <a:latin typeface="Arial"/>
                <a:cs typeface="Arial"/>
              </a:rPr>
              <a:t>Over 500 comments and suggestions from c.50 stakeholder groups</a:t>
            </a:r>
          </a:p>
          <a:p>
            <a:pPr marL="439663" indent="-439663">
              <a:spcBef>
                <a:spcPts val="599"/>
              </a:spcBef>
              <a:buClr>
                <a:srgbClr val="0F5494"/>
              </a:buClr>
              <a:buSzPct val="100000"/>
              <a:buFont typeface="Wingdings" charset="2"/>
              <a:buChar char="Ø"/>
            </a:pPr>
            <a:r>
              <a:rPr lang="en-GB" sz="1800" b="1" dirty="0">
                <a:solidFill>
                  <a:srgbClr val="1F497D"/>
                </a:solidFill>
                <a:latin typeface="Arial"/>
                <a:cs typeface="Arial"/>
              </a:rPr>
              <a:t>To gain the greatest benefit and support EOSC</a:t>
            </a:r>
            <a:r>
              <a:rPr lang="en-GB" sz="1800" dirty="0">
                <a:solidFill>
                  <a:srgbClr val="1F497D"/>
                </a:solidFill>
                <a:latin typeface="Arial"/>
                <a:cs typeface="Arial"/>
              </a:rPr>
              <a:t>, turning FAIR into reality must be supported by additional concepts and policies:</a:t>
            </a:r>
          </a:p>
          <a:p>
            <a:pPr marL="892027" lvl="1" indent="-452362">
              <a:spcBef>
                <a:spcPts val="599"/>
              </a:spcBef>
              <a:buClr>
                <a:srgbClr val="0F5494"/>
              </a:buClr>
              <a:buSzPct val="100000"/>
              <a:buFont typeface="Wingdings" charset="2"/>
              <a:buChar char="§"/>
            </a:pPr>
            <a:r>
              <a:rPr lang="en-GB" sz="1800" dirty="0">
                <a:solidFill>
                  <a:srgbClr val="1F497D"/>
                </a:solidFill>
                <a:latin typeface="Arial"/>
                <a:cs typeface="Arial"/>
              </a:rPr>
              <a:t>as Open as possible</a:t>
            </a:r>
          </a:p>
          <a:p>
            <a:pPr marL="892027" lvl="1" indent="-452362">
              <a:spcBef>
                <a:spcPts val="599"/>
              </a:spcBef>
              <a:buClr>
                <a:srgbClr val="0F5494"/>
              </a:buClr>
              <a:buSzPct val="100000"/>
              <a:buFont typeface="Wingdings" charset="2"/>
              <a:buChar char="§"/>
            </a:pPr>
            <a:r>
              <a:rPr lang="en-GB" sz="1800" dirty="0">
                <a:solidFill>
                  <a:srgbClr val="1F497D"/>
                </a:solidFill>
                <a:latin typeface="Arial"/>
                <a:cs typeface="Arial"/>
              </a:rPr>
              <a:t>prompt publication</a:t>
            </a:r>
          </a:p>
          <a:p>
            <a:pPr marL="892027" lvl="1" indent="-452362">
              <a:spcBef>
                <a:spcPts val="599"/>
              </a:spcBef>
              <a:buClr>
                <a:srgbClr val="0F5494"/>
              </a:buClr>
              <a:buSzPct val="100000"/>
              <a:buFont typeface="Wingdings" charset="2"/>
              <a:buChar char="§"/>
            </a:pPr>
            <a:r>
              <a:rPr lang="en-GB" sz="1800" dirty="0">
                <a:solidFill>
                  <a:srgbClr val="1F497D"/>
                </a:solidFill>
                <a:latin typeface="Arial"/>
                <a:cs typeface="Arial"/>
              </a:rPr>
              <a:t>good practices for selection, stewardship and sustainability.</a:t>
            </a:r>
          </a:p>
          <a:p>
            <a:pPr marL="439663" indent="-439663">
              <a:spcBef>
                <a:spcPts val="599"/>
              </a:spcBef>
              <a:buClr>
                <a:srgbClr val="0F5494"/>
              </a:buClr>
              <a:buSzPct val="100000"/>
              <a:buFont typeface="Wingdings" charset="2"/>
              <a:buChar char="Ø"/>
            </a:pPr>
            <a:r>
              <a:rPr lang="en-GB" sz="1800" dirty="0">
                <a:solidFill>
                  <a:srgbClr val="1F497D"/>
                </a:solidFill>
                <a:latin typeface="Arial"/>
                <a:cs typeface="Arial"/>
              </a:rPr>
              <a:t>FAIR must </a:t>
            </a:r>
            <a:r>
              <a:rPr lang="en-GB" sz="1800" b="1" dirty="0">
                <a:solidFill>
                  <a:srgbClr val="1F497D"/>
                </a:solidFill>
                <a:latin typeface="Arial"/>
                <a:cs typeface="Arial"/>
              </a:rPr>
              <a:t>apply to all digital outputs </a:t>
            </a:r>
            <a:r>
              <a:rPr lang="en-GB" sz="1800" dirty="0">
                <a:solidFill>
                  <a:srgbClr val="1F497D"/>
                </a:solidFill>
                <a:latin typeface="Arial"/>
                <a:cs typeface="Arial"/>
              </a:rPr>
              <a:t>(including data, code, metadata </a:t>
            </a:r>
            <a:r>
              <a:rPr lang="en-GB" sz="1800" dirty="0" err="1">
                <a:solidFill>
                  <a:srgbClr val="1F497D"/>
                </a:solidFill>
                <a:latin typeface="Arial"/>
                <a:cs typeface="Arial"/>
              </a:rPr>
              <a:t>etc</a:t>
            </a:r>
            <a:r>
              <a:rPr lang="en-GB" sz="1800" dirty="0">
                <a:solidFill>
                  <a:srgbClr val="1F497D"/>
                </a:solidFill>
                <a:latin typeface="Arial"/>
                <a:cs typeface="Arial"/>
              </a:rPr>
              <a:t>)</a:t>
            </a:r>
          </a:p>
          <a:p>
            <a:pPr marL="439663" indent="-439663">
              <a:spcBef>
                <a:spcPts val="599"/>
              </a:spcBef>
              <a:buClr>
                <a:srgbClr val="0F5494"/>
              </a:buClr>
              <a:buSzPct val="100000"/>
              <a:buFont typeface="Wingdings" charset="2"/>
              <a:buChar char="Ø"/>
            </a:pPr>
            <a:r>
              <a:rPr lang="en-GB" sz="1800" dirty="0">
                <a:solidFill>
                  <a:srgbClr val="1F497D"/>
                </a:solidFill>
                <a:latin typeface="Arial"/>
                <a:cs typeface="Arial"/>
              </a:rPr>
              <a:t>Need to address </a:t>
            </a:r>
            <a:r>
              <a:rPr lang="en-GB" sz="1800" b="1" dirty="0">
                <a:solidFill>
                  <a:srgbClr val="1F497D"/>
                </a:solidFill>
                <a:latin typeface="Arial"/>
                <a:cs typeface="Arial"/>
              </a:rPr>
              <a:t>enabling practices and technologies</a:t>
            </a:r>
            <a:endParaRPr lang="en-GB" sz="1800" dirty="0">
              <a:solidFill>
                <a:srgbClr val="1F497D"/>
              </a:solidFill>
              <a:latin typeface="Arial"/>
              <a:cs typeface="Arial"/>
            </a:endParaRPr>
          </a:p>
        </p:txBody>
      </p:sp>
      <p:pic>
        <p:nvPicPr>
          <p:cNvPr id="6" name="Google Shape;216;p25"/>
          <p:cNvPicPr preferRelativeResize="0"/>
          <p:nvPr/>
        </p:nvPicPr>
        <p:blipFill rotWithShape="1">
          <a:blip r:embed="rId2">
            <a:clrChange>
              <a:clrFrom>
                <a:srgbClr val="FFFFFF"/>
              </a:clrFrom>
              <a:clrTo>
                <a:srgbClr val="FFFFFF">
                  <a:alpha val="0"/>
                </a:srgbClr>
              </a:clrTo>
            </a:clrChange>
            <a:alphaModFix/>
          </a:blip>
          <a:srcRect/>
          <a:stretch/>
        </p:blipFill>
        <p:spPr>
          <a:xfrm>
            <a:off x="3851920" y="2060848"/>
            <a:ext cx="5616624" cy="3384376"/>
          </a:xfrm>
          <a:prstGeom prst="rect">
            <a:avLst/>
          </a:prstGeom>
          <a:noFill/>
          <a:ln>
            <a:noFill/>
          </a:ln>
        </p:spPr>
      </p:pic>
      <p:sp>
        <p:nvSpPr>
          <p:cNvPr id="7" name="Rectangle 6"/>
          <p:cNvSpPr/>
          <p:nvPr/>
        </p:nvSpPr>
        <p:spPr>
          <a:xfrm>
            <a:off x="1" y="609676"/>
            <a:ext cx="3496674" cy="369332"/>
          </a:xfrm>
          <a:prstGeom prst="rect">
            <a:avLst/>
          </a:prstGeom>
        </p:spPr>
        <p:txBody>
          <a:bodyPr wrap="square">
            <a:spAutoFit/>
          </a:bodyPr>
          <a:lstStyle/>
          <a:p>
            <a:pPr marL="0" lvl="1"/>
            <a:r>
              <a:rPr lang="en-US" sz="1800" b="1" dirty="0">
                <a:solidFill>
                  <a:schemeClr val="bg1"/>
                </a:solidFill>
                <a:latin typeface="Arial"/>
                <a:cs typeface="Arial"/>
              </a:rPr>
              <a:t>Turning FAIR into Reality </a:t>
            </a:r>
            <a:endParaRPr lang="en-US" sz="1800" kern="0" dirty="0">
              <a:solidFill>
                <a:schemeClr val="bg1"/>
              </a:solidFill>
              <a:latin typeface="Arial"/>
              <a:cs typeface="Arial"/>
            </a:endParaRPr>
          </a:p>
        </p:txBody>
      </p:sp>
    </p:spTree>
    <p:extLst>
      <p:ext uri="{BB962C8B-B14F-4D97-AF65-F5344CB8AC3E}">
        <p14:creationId xmlns:p14="http://schemas.microsoft.com/office/powerpoint/2010/main" val="2729077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36512" y="1340768"/>
            <a:ext cx="4248472" cy="5184576"/>
          </a:xfrm>
          <a:prstGeom prst="rect">
            <a:avLst/>
          </a:prstGeom>
          <a:noFill/>
          <a:ln>
            <a:noFill/>
          </a:ln>
        </p:spPr>
        <p:style>
          <a:lnRef idx="0">
            <a:scrgbClr r="0" g="0" b="0"/>
          </a:lnRef>
          <a:fillRef idx="0">
            <a:scrgbClr r="0" g="0" b="0"/>
          </a:fillRef>
          <a:effectRef idx="0">
            <a:scrgbClr r="0" g="0" b="0"/>
          </a:effectRef>
          <a:fontRef idx="minor"/>
        </p:style>
        <p:txBody>
          <a:bodyPr lIns="90015" tIns="45007" rIns="90015" bIns="45007"/>
          <a:lstStyle/>
          <a:p>
            <a:pPr marL="355540" indent="-355540">
              <a:spcBef>
                <a:spcPts val="599"/>
              </a:spcBef>
              <a:buClr>
                <a:srgbClr val="0F5494"/>
              </a:buClr>
              <a:buSzPct val="100000"/>
              <a:buFont typeface="Wingdings" charset="2"/>
              <a:buChar char="Ø"/>
            </a:pPr>
            <a:r>
              <a:rPr lang="en-GB" sz="1800" b="1" dirty="0">
                <a:latin typeface="Arial"/>
                <a:cs typeface="Arial"/>
              </a:rPr>
              <a:t>FAIR Digital Objects: </a:t>
            </a:r>
            <a:r>
              <a:rPr lang="en-US" sz="1800" dirty="0">
                <a:latin typeface="Arial"/>
                <a:cs typeface="Arial"/>
              </a:rPr>
              <a:t>FAIR requires a model for FAIR digital objects: outputs (data, software and other research resources) have appropriate PIDs, use standard formats, rich metadata, licenses</a:t>
            </a:r>
            <a:endParaRPr lang="en-GB" sz="1800" dirty="0">
              <a:latin typeface="Arial"/>
              <a:cs typeface="Arial"/>
            </a:endParaRPr>
          </a:p>
          <a:p>
            <a:pPr marL="355540" indent="-355540">
              <a:spcBef>
                <a:spcPts val="599"/>
              </a:spcBef>
              <a:buClr>
                <a:srgbClr val="0F5494"/>
              </a:buClr>
              <a:buSzPct val="100000"/>
              <a:buFont typeface="Wingdings" charset="2"/>
              <a:buChar char="Ø"/>
            </a:pPr>
            <a:r>
              <a:rPr lang="en-GB" sz="1800" b="1" dirty="0">
                <a:latin typeface="Arial"/>
                <a:cs typeface="Arial"/>
              </a:rPr>
              <a:t>FAIR ecosystem: </a:t>
            </a:r>
            <a:r>
              <a:rPr lang="en-GB" sz="1800" dirty="0">
                <a:latin typeface="Arial"/>
                <a:cs typeface="Arial"/>
              </a:rPr>
              <a:t>FAIR requires an ecosystem of components, including policies, DMPs, PIDs, specifications and standards, repositories and registries of these components</a:t>
            </a:r>
          </a:p>
          <a:p>
            <a:pPr marL="355540" indent="-355540">
              <a:spcBef>
                <a:spcPts val="599"/>
              </a:spcBef>
              <a:buClr>
                <a:srgbClr val="0F5494"/>
              </a:buClr>
              <a:buSzPct val="100000"/>
              <a:buFont typeface="Wingdings" charset="2"/>
              <a:buChar char="Ø"/>
            </a:pPr>
            <a:r>
              <a:rPr lang="en-GB" sz="1800" b="1" dirty="0">
                <a:latin typeface="Arial"/>
                <a:cs typeface="Arial"/>
              </a:rPr>
              <a:t>Interoperability frameworks: </a:t>
            </a:r>
            <a:r>
              <a:rPr lang="en-GB" sz="1800" dirty="0">
                <a:latin typeface="Arial"/>
                <a:cs typeface="Arial"/>
              </a:rPr>
              <a:t>Essential to support </a:t>
            </a:r>
            <a:r>
              <a:rPr lang="en-US" sz="1800" dirty="0">
                <a:latin typeface="Arial"/>
                <a:cs typeface="Arial"/>
              </a:rPr>
              <a:t>research communities to develop interoperability frameworks (for traditional disciplines and for new interdisciplinary research areas)</a:t>
            </a:r>
          </a:p>
          <a:p>
            <a:pPr marL="774772" lvl="1" indent="-342843">
              <a:spcBef>
                <a:spcPts val="599"/>
              </a:spcBef>
              <a:buClr>
                <a:srgbClr val="0F5494"/>
              </a:buClr>
              <a:buSzPct val="100000"/>
              <a:buFont typeface="Wingdings" charset="2"/>
              <a:buChar char="Ø"/>
            </a:pPr>
            <a:endParaRPr lang="en-GB" sz="1800" dirty="0">
              <a:latin typeface="Arial"/>
              <a:cs typeface="Arial"/>
            </a:endParaRPr>
          </a:p>
        </p:txBody>
      </p:sp>
      <p:pic>
        <p:nvPicPr>
          <p:cNvPr id="7" name="Picture 6">
            <a:extLst>
              <a:ext uri="{FF2B5EF4-FFF2-40B4-BE49-F238E27FC236}">
                <a16:creationId xmlns:a16="http://schemas.microsoft.com/office/drawing/2014/main" id="{DFAF67F4-CD59-1045-ABBB-1CDC0E568181}"/>
              </a:ext>
            </a:extLst>
          </p:cNvPr>
          <p:cNvPicPr>
            <a:picLocks noChangeAspect="1"/>
          </p:cNvPicPr>
          <p:nvPr/>
        </p:nvPicPr>
        <p:blipFill rotWithShape="1">
          <a:blip r:embed="rId2">
            <a:extLst>
              <a:ext uri="{28A0092B-C50C-407E-A947-70E740481C1C}">
                <a14:useLocalDpi xmlns:a14="http://schemas.microsoft.com/office/drawing/2010/main" val="0"/>
              </a:ext>
            </a:extLst>
          </a:blip>
          <a:srcRect l="4098" t="6660" r="1642" b="3604"/>
          <a:stretch/>
        </p:blipFill>
        <p:spPr>
          <a:xfrm>
            <a:off x="4139952" y="1412776"/>
            <a:ext cx="4968552" cy="2736304"/>
          </a:xfrm>
          <a:prstGeom prst="rect">
            <a:avLst/>
          </a:prstGeom>
        </p:spPr>
      </p:pic>
      <p:pic>
        <p:nvPicPr>
          <p:cNvPr id="9" name="image27.png">
            <a:extLst>
              <a:ext uri="{FF2B5EF4-FFF2-40B4-BE49-F238E27FC236}">
                <a16:creationId xmlns:a16="http://schemas.microsoft.com/office/drawing/2014/main" id="{1DB868F7-F833-464D-B170-DAD03BF21FFF}"/>
              </a:ext>
            </a:extLst>
          </p:cNvPr>
          <p:cNvPicPr>
            <a:picLocks noChangeAspect="1"/>
          </p:cNvPicPr>
          <p:nvPr/>
        </p:nvPicPr>
        <p:blipFill>
          <a:blip r:embed="rId3"/>
          <a:srcRect/>
          <a:stretch>
            <a:fillRect/>
          </a:stretch>
        </p:blipFill>
        <p:spPr>
          <a:xfrm>
            <a:off x="4274344" y="4365104"/>
            <a:ext cx="2667425" cy="2324216"/>
          </a:xfrm>
          <a:prstGeom prst="rect">
            <a:avLst/>
          </a:prstGeom>
          <a:ln/>
        </p:spPr>
      </p:pic>
      <p:sp>
        <p:nvSpPr>
          <p:cNvPr id="8" name="Rectangle 7"/>
          <p:cNvSpPr/>
          <p:nvPr/>
        </p:nvSpPr>
        <p:spPr>
          <a:xfrm>
            <a:off x="7236296" y="640454"/>
            <a:ext cx="2664296" cy="338554"/>
          </a:xfrm>
          <a:prstGeom prst="rect">
            <a:avLst/>
          </a:prstGeom>
        </p:spPr>
        <p:txBody>
          <a:bodyPr wrap="square">
            <a:spAutoFit/>
          </a:bodyPr>
          <a:lstStyle/>
          <a:p>
            <a:pPr marL="358859" lvl="1"/>
            <a:r>
              <a:rPr lang="en-US" sz="1600" b="1" dirty="0">
                <a:solidFill>
                  <a:schemeClr val="bg1"/>
                </a:solidFill>
                <a:latin typeface="Arial"/>
                <a:cs typeface="Arial"/>
              </a:rPr>
              <a:t>Key Concepts</a:t>
            </a:r>
            <a:endParaRPr lang="en-US" sz="1600" kern="0" dirty="0">
              <a:solidFill>
                <a:schemeClr val="bg1"/>
              </a:solidFill>
              <a:latin typeface="Arial"/>
              <a:cs typeface="Arial"/>
            </a:endParaRPr>
          </a:p>
        </p:txBody>
      </p:sp>
      <p:sp>
        <p:nvSpPr>
          <p:cNvPr id="10" name="Rectangle 9"/>
          <p:cNvSpPr/>
          <p:nvPr/>
        </p:nvSpPr>
        <p:spPr>
          <a:xfrm>
            <a:off x="1" y="609676"/>
            <a:ext cx="3496674" cy="369332"/>
          </a:xfrm>
          <a:prstGeom prst="rect">
            <a:avLst/>
          </a:prstGeom>
        </p:spPr>
        <p:txBody>
          <a:bodyPr wrap="square">
            <a:spAutoFit/>
          </a:bodyPr>
          <a:lstStyle/>
          <a:p>
            <a:pPr marL="0" lvl="1"/>
            <a:r>
              <a:rPr lang="en-US" sz="1800" b="1" dirty="0">
                <a:solidFill>
                  <a:schemeClr val="bg1"/>
                </a:solidFill>
                <a:latin typeface="Arial"/>
                <a:cs typeface="Arial"/>
              </a:rPr>
              <a:t>Turning FAIR into Reality </a:t>
            </a:r>
            <a:endParaRPr lang="en-US" sz="1800" kern="0" dirty="0">
              <a:solidFill>
                <a:schemeClr val="bg1"/>
              </a:solidFill>
              <a:latin typeface="Arial"/>
              <a:cs typeface="Arial"/>
            </a:endParaRPr>
          </a:p>
        </p:txBody>
      </p:sp>
    </p:spTree>
    <p:extLst>
      <p:ext uri="{BB962C8B-B14F-4D97-AF65-F5344CB8AC3E}">
        <p14:creationId xmlns:p14="http://schemas.microsoft.com/office/powerpoint/2010/main" val="4125064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192" y="1509725"/>
            <a:ext cx="6333506" cy="5143500"/>
          </a:xfrm>
          <a:prstGeom prst="rect">
            <a:avLst/>
          </a:prstGeom>
        </p:spPr>
      </p:pic>
      <p:sp>
        <p:nvSpPr>
          <p:cNvPr id="2" name="TextBox 1"/>
          <p:cNvSpPr txBox="1"/>
          <p:nvPr/>
        </p:nvSpPr>
        <p:spPr>
          <a:xfrm rot="19792413">
            <a:off x="-180528" y="1510627"/>
            <a:ext cx="1944216" cy="877163"/>
          </a:xfrm>
          <a:prstGeom prst="rect">
            <a:avLst/>
          </a:prstGeom>
          <a:noFill/>
        </p:spPr>
        <p:txBody>
          <a:bodyPr wrap="square" rtlCol="0">
            <a:spAutoFit/>
          </a:bodyPr>
          <a:lstStyle/>
          <a:p>
            <a:pPr algn="ctr"/>
            <a:r>
              <a:rPr lang="fr-BE" sz="1800" b="1" dirty="0" err="1"/>
              <a:t>Adopted</a:t>
            </a:r>
            <a:r>
              <a:rPr lang="fr-BE" sz="1800" b="1" dirty="0">
                <a:solidFill>
                  <a:srgbClr val="FFFF00"/>
                </a:solidFill>
              </a:rPr>
              <a:t> </a:t>
            </a:r>
          </a:p>
          <a:p>
            <a:pPr algn="ctr"/>
            <a:endParaRPr lang="fr-BE" sz="1500" b="1" dirty="0">
              <a:solidFill>
                <a:srgbClr val="FFFF00"/>
              </a:solidFill>
            </a:endParaRPr>
          </a:p>
          <a:p>
            <a:pPr algn="ctr"/>
            <a:r>
              <a:rPr lang="fr-BE" sz="1800" b="1" dirty="0"/>
              <a:t>25/4/2018</a:t>
            </a:r>
            <a:endParaRPr lang="en-GB" sz="1800" b="1" dirty="0"/>
          </a:p>
        </p:txBody>
      </p:sp>
      <p:sp>
        <p:nvSpPr>
          <p:cNvPr id="4" name="TextBox 3"/>
          <p:cNvSpPr txBox="1"/>
          <p:nvPr/>
        </p:nvSpPr>
        <p:spPr>
          <a:xfrm>
            <a:off x="141120" y="116632"/>
            <a:ext cx="2528256" cy="461665"/>
          </a:xfrm>
          <a:prstGeom prst="rect">
            <a:avLst/>
          </a:prstGeom>
          <a:noFill/>
        </p:spPr>
        <p:txBody>
          <a:bodyPr wrap="none" rtlCol="0">
            <a:spAutoFit/>
          </a:bodyPr>
          <a:lstStyle/>
          <a:p>
            <a:r>
              <a:rPr lang="en-US" sz="2400" b="1" dirty="0">
                <a:solidFill>
                  <a:srgbClr val="FFC000"/>
                </a:solidFill>
              </a:rPr>
              <a:t>Data package</a:t>
            </a:r>
            <a:endParaRPr lang="en-US" sz="1800" b="1" dirty="0">
              <a:solidFill>
                <a:srgbClr val="FFC000"/>
              </a:solidFill>
            </a:endParaRPr>
          </a:p>
        </p:txBody>
      </p:sp>
    </p:spTree>
    <p:extLst>
      <p:ext uri="{BB962C8B-B14F-4D97-AF65-F5344CB8AC3E}">
        <p14:creationId xmlns:p14="http://schemas.microsoft.com/office/powerpoint/2010/main" val="318941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8229600" cy="936625"/>
          </a:xfrm>
        </p:spPr>
        <p:txBody>
          <a:bodyPr/>
          <a:lstStyle/>
          <a:p>
            <a:r>
              <a:rPr lang="en-GB" dirty="0"/>
              <a:t>Why is Open Science so important?</a:t>
            </a:r>
          </a:p>
        </p:txBody>
      </p:sp>
      <p:sp>
        <p:nvSpPr>
          <p:cNvPr id="3" name="Content Placeholder 2"/>
          <p:cNvSpPr>
            <a:spLocks noGrp="1"/>
          </p:cNvSpPr>
          <p:nvPr>
            <p:ph idx="1"/>
          </p:nvPr>
        </p:nvSpPr>
        <p:spPr>
          <a:xfrm>
            <a:off x="457200" y="2348881"/>
            <a:ext cx="8229600" cy="3168352"/>
          </a:xfrm>
        </p:spPr>
        <p:txBody>
          <a:bodyPr/>
          <a:lstStyle/>
          <a:p>
            <a:r>
              <a:rPr lang="en-GB" sz="2000" dirty="0"/>
              <a:t>It's good for science: </a:t>
            </a:r>
            <a:r>
              <a:rPr lang="en-GB" sz="2000" b="0" dirty="0"/>
              <a:t>efficiency, verifiability, transparency, inter-</a:t>
            </a:r>
            <a:r>
              <a:rPr lang="en-GB" sz="2000" b="0" dirty="0" err="1"/>
              <a:t>disciplinarity</a:t>
            </a:r>
            <a:endParaRPr lang="en-GB" sz="2000" b="0" dirty="0"/>
          </a:p>
          <a:p>
            <a:endParaRPr lang="en-GB" sz="2000" b="0" dirty="0"/>
          </a:p>
          <a:p>
            <a:r>
              <a:rPr lang="en-GB" sz="2000" dirty="0"/>
              <a:t>It's good for the economy: </a:t>
            </a:r>
            <a:r>
              <a:rPr lang="en-GB" sz="2000" b="0" dirty="0"/>
              <a:t>access to and re-use of scientific information by industry, innovation</a:t>
            </a:r>
          </a:p>
          <a:p>
            <a:endParaRPr lang="en-GB" sz="2000" b="0" dirty="0"/>
          </a:p>
          <a:p>
            <a:r>
              <a:rPr lang="en-GB" sz="2000" dirty="0"/>
              <a:t>It's good for society: </a:t>
            </a:r>
            <a:r>
              <a:rPr lang="en-GB" sz="2000" b="0" dirty="0"/>
              <a:t>broader, faster, transparent &amp; equal access for citizens, increased societal impact of science and research</a:t>
            </a:r>
          </a:p>
          <a:p>
            <a:endParaRPr lang="en-GB" b="0" dirty="0"/>
          </a:p>
          <a:p>
            <a:pPr algn="r"/>
            <a:br>
              <a:rPr lang="en-GB" dirty="0"/>
            </a:br>
            <a:endParaRPr lang="en-GB" dirty="0"/>
          </a:p>
          <a:p>
            <a:endParaRPr lang="en-GB" dirty="0"/>
          </a:p>
          <a:p>
            <a:endParaRPr lang="en-GB" dirty="0"/>
          </a:p>
        </p:txBody>
      </p:sp>
    </p:spTree>
    <p:extLst>
      <p:ext uri="{BB962C8B-B14F-4D97-AF65-F5344CB8AC3E}">
        <p14:creationId xmlns:p14="http://schemas.microsoft.com/office/powerpoint/2010/main" val="3192387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NET1.cec.eu.int\homes\102\GAGOFAL\Desktop\Pictures\Data Package\2.pn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Effect>
                      <a14:sharpenSoften amount="-60000"/>
                    </a14:imgEffect>
                    <a14:imgEffect>
                      <a14:colorTemperature colorTemp="7200"/>
                    </a14:imgEffect>
                  </a14:imgLayer>
                </a14:imgProps>
              </a:ext>
              <a:ext uri="{28A0092B-C50C-407E-A947-70E740481C1C}">
                <a14:useLocalDpi xmlns:a14="http://schemas.microsoft.com/office/drawing/2010/main" val="0"/>
              </a:ext>
            </a:extLst>
          </a:blip>
          <a:srcRect l="-441" t="50000" r="59976" b="-4589"/>
          <a:stretch/>
        </p:blipFill>
        <p:spPr bwMode="auto">
          <a:xfrm>
            <a:off x="6673317" y="248235"/>
            <a:ext cx="2553746" cy="34449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nvPr>
        </p:nvGraphicFramePr>
        <p:xfrm>
          <a:off x="3563888" y="2746482"/>
          <a:ext cx="3456384" cy="506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Title 1"/>
          <p:cNvSpPr txBox="1">
            <a:spLocks/>
          </p:cNvSpPr>
          <p:nvPr/>
        </p:nvSpPr>
        <p:spPr bwMode="auto">
          <a:xfrm>
            <a:off x="611560" y="1197874"/>
            <a:ext cx="6982594" cy="931013"/>
          </a:xfrm>
          <a:prstGeom prst="rect">
            <a:avLst/>
          </a:prstGeom>
          <a:noFill/>
          <a:ln w="9525">
            <a:noFill/>
            <a:miter lim="800000"/>
            <a:headEnd/>
            <a:tailEnd/>
          </a:ln>
        </p:spPr>
        <p:txBody>
          <a:bodyPr vert="horz" wrap="square" lIns="84447" tIns="42223" rIns="84447" bIns="42223"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500" kern="0" dirty="0"/>
              <a:t>Proposal for a PSI Directive (recast) and research data</a:t>
            </a:r>
          </a:p>
        </p:txBody>
      </p:sp>
      <p:sp>
        <p:nvSpPr>
          <p:cNvPr id="4" name="TextBox 3"/>
          <p:cNvSpPr txBox="1"/>
          <p:nvPr/>
        </p:nvSpPr>
        <p:spPr>
          <a:xfrm>
            <a:off x="323528" y="2420888"/>
            <a:ext cx="8438029" cy="4782463"/>
          </a:xfrm>
          <a:prstGeom prst="rect">
            <a:avLst/>
          </a:prstGeom>
          <a:noFill/>
        </p:spPr>
        <p:txBody>
          <a:bodyPr wrap="square" rtlCol="0">
            <a:spAutoFit/>
          </a:bodyPr>
          <a:lstStyle/>
          <a:p>
            <a:endParaRPr lang="en-GB" sz="1847" dirty="0"/>
          </a:p>
          <a:p>
            <a:r>
              <a:rPr lang="en-GB" sz="1847" dirty="0"/>
              <a:t>The proposal adopted on 25 April as part of the </a:t>
            </a:r>
          </a:p>
          <a:p>
            <a:r>
              <a:rPr lang="en-GB" sz="1847" dirty="0"/>
              <a:t>'Data Package' </a:t>
            </a:r>
            <a:r>
              <a:rPr lang="en-GB" sz="1847" b="1" dirty="0"/>
              <a:t>extends the scope of the PSI Directive </a:t>
            </a:r>
          </a:p>
          <a:p>
            <a:r>
              <a:rPr lang="en-GB" sz="1847" b="1" dirty="0"/>
              <a:t>to </a:t>
            </a:r>
            <a:r>
              <a:rPr lang="en-GB" sz="1847" b="1" u="sng" dirty="0"/>
              <a:t>publicly-funded research data already accessible via repositories </a:t>
            </a:r>
            <a:r>
              <a:rPr lang="en-GB" sz="1847" dirty="0"/>
              <a:t>(art. 10).</a:t>
            </a:r>
          </a:p>
          <a:p>
            <a:endParaRPr lang="en-GB" sz="1847" dirty="0"/>
          </a:p>
          <a:p>
            <a:r>
              <a:rPr lang="en-GB" sz="1847" dirty="0"/>
              <a:t>In addition, </a:t>
            </a:r>
            <a:r>
              <a:rPr lang="en-GB" sz="1847" b="1" dirty="0"/>
              <a:t>it requires the Member States to </a:t>
            </a:r>
            <a:r>
              <a:rPr lang="en-GB" sz="1847" b="1" u="sng" dirty="0"/>
              <a:t>adopt national Open Access policies </a:t>
            </a:r>
            <a:r>
              <a:rPr lang="en-GB" sz="1847" dirty="0"/>
              <a:t>to further encourage the availability and re-use of research data.</a:t>
            </a:r>
          </a:p>
          <a:p>
            <a:endParaRPr lang="en-GB" sz="1847" dirty="0"/>
          </a:p>
          <a:p>
            <a:r>
              <a:rPr lang="en-GB" sz="1847" b="1" dirty="0"/>
              <a:t>Re-use of research data </a:t>
            </a:r>
            <a:r>
              <a:rPr lang="en-GB" sz="1847" b="1" u="sng" dirty="0"/>
              <a:t>will be free</a:t>
            </a:r>
            <a:r>
              <a:rPr lang="en-GB" sz="1847" dirty="0"/>
              <a:t>. The provisions of the PSI Directive will apply (e.g. licensing, formats, non-discrimination) with </a:t>
            </a:r>
            <a:r>
              <a:rPr lang="en-GB" sz="1847" u="sng" dirty="0"/>
              <a:t>some exceptions </a:t>
            </a:r>
            <a:r>
              <a:rPr lang="en-GB" sz="1847" dirty="0"/>
              <a:t>(i.e. request procedure – Article 4).</a:t>
            </a:r>
          </a:p>
          <a:p>
            <a:endParaRPr lang="en-GB" sz="1847" dirty="0"/>
          </a:p>
          <a:p>
            <a:endParaRPr lang="en-GB" sz="1847" dirty="0"/>
          </a:p>
          <a:p>
            <a:endParaRPr lang="en-GB" sz="1847" dirty="0"/>
          </a:p>
          <a:p>
            <a:endParaRPr lang="en-GB" sz="924" dirty="0"/>
          </a:p>
        </p:txBody>
      </p:sp>
    </p:spTree>
    <p:extLst>
      <p:ext uri="{BB962C8B-B14F-4D97-AF65-F5344CB8AC3E}">
        <p14:creationId xmlns:p14="http://schemas.microsoft.com/office/powerpoint/2010/main" val="614558214"/>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733" y="2034338"/>
            <a:ext cx="8424169" cy="864993"/>
          </a:xfrm>
        </p:spPr>
        <p:txBody>
          <a:bodyPr/>
          <a:lstStyle/>
          <a:p>
            <a:pPr algn="r"/>
            <a:r>
              <a:rPr lang="en-GB" sz="2401" dirty="0">
                <a:solidFill>
                  <a:srgbClr val="C00000"/>
                </a:solidFill>
              </a:rPr>
              <a:t>A stronger instrument</a:t>
            </a:r>
          </a:p>
        </p:txBody>
      </p:sp>
      <p:sp>
        <p:nvSpPr>
          <p:cNvPr id="3" name="Content Placeholder 2"/>
          <p:cNvSpPr>
            <a:spLocks noGrp="1"/>
          </p:cNvSpPr>
          <p:nvPr>
            <p:ph idx="1"/>
          </p:nvPr>
        </p:nvSpPr>
        <p:spPr>
          <a:xfrm>
            <a:off x="418733" y="2636912"/>
            <a:ext cx="8229600" cy="3923553"/>
          </a:xfrm>
        </p:spPr>
        <p:txBody>
          <a:bodyPr/>
          <a:lstStyle/>
          <a:p>
            <a:r>
              <a:rPr lang="en-GB" sz="1847" dirty="0"/>
              <a:t>The main changes</a:t>
            </a:r>
          </a:p>
          <a:p>
            <a:pPr lvl="1"/>
            <a:r>
              <a:rPr lang="en-GB" sz="1662" dirty="0"/>
              <a:t>Research data management (incl. FAIR data)</a:t>
            </a:r>
          </a:p>
          <a:p>
            <a:pPr lvl="1"/>
            <a:r>
              <a:rPr lang="en-GB" sz="1662" dirty="0"/>
              <a:t>Incentives schemes and reward systems for researchers to share data and commit to other Open Science practices</a:t>
            </a:r>
          </a:p>
          <a:p>
            <a:pPr lvl="1"/>
            <a:r>
              <a:rPr lang="en-GB" sz="1662" dirty="0"/>
              <a:t>Skills and competences regarding scientific information</a:t>
            </a:r>
          </a:p>
          <a:p>
            <a:pPr lvl="1"/>
            <a:r>
              <a:rPr lang="en-GB" sz="1662" dirty="0"/>
              <a:t>Text and Data Mining (TDM) and technical standards that enable re-use</a:t>
            </a:r>
          </a:p>
          <a:p>
            <a:pPr lvl="1"/>
            <a:r>
              <a:rPr lang="en-GB" sz="1662" dirty="0"/>
              <a:t>Infrastructures for OS (incl. European Open Science Cloud)</a:t>
            </a:r>
          </a:p>
          <a:p>
            <a:pPr marL="457200" lvl="1" indent="0">
              <a:buNone/>
            </a:pPr>
            <a:endParaRPr lang="en-GB" sz="1662" dirty="0"/>
          </a:p>
          <a:p>
            <a:r>
              <a:rPr lang="en-GB" sz="1847" dirty="0"/>
              <a:t>The expected impact</a:t>
            </a:r>
          </a:p>
          <a:p>
            <a:pPr lvl="1"/>
            <a:r>
              <a:rPr lang="en-GB" sz="1662" dirty="0"/>
              <a:t>An even more powerful policy instrument that is fit for purpose</a:t>
            </a:r>
          </a:p>
          <a:p>
            <a:pPr lvl="1"/>
            <a:r>
              <a:rPr lang="fr-BE" sz="1662" dirty="0"/>
              <a:t>A new </a:t>
            </a:r>
            <a:r>
              <a:rPr lang="fr-BE" sz="1662" dirty="0" err="1"/>
              <a:t>compass</a:t>
            </a:r>
            <a:r>
              <a:rPr lang="fr-BE" sz="1662" dirty="0"/>
              <a:t> for </a:t>
            </a:r>
            <a:r>
              <a:rPr lang="fr-BE" sz="1662" dirty="0" err="1"/>
              <a:t>Member</a:t>
            </a:r>
            <a:r>
              <a:rPr lang="fr-BE" sz="1662" dirty="0"/>
              <a:t> States</a:t>
            </a:r>
            <a:endParaRPr lang="en-GB" sz="1662" dirty="0"/>
          </a:p>
        </p:txBody>
      </p:sp>
      <p:sp>
        <p:nvSpPr>
          <p:cNvPr id="4" name="Title 1"/>
          <p:cNvSpPr txBox="1">
            <a:spLocks/>
          </p:cNvSpPr>
          <p:nvPr/>
        </p:nvSpPr>
        <p:spPr bwMode="auto">
          <a:xfrm>
            <a:off x="249441" y="1169345"/>
            <a:ext cx="8568183" cy="864993"/>
          </a:xfrm>
          <a:prstGeom prst="rect">
            <a:avLst/>
          </a:prstGeom>
          <a:noFill/>
          <a:ln w="9525">
            <a:noFill/>
            <a:miter lim="800000"/>
            <a:headEnd/>
            <a:tailEnd/>
          </a:ln>
        </p:spPr>
        <p:txBody>
          <a:bodyPr vert="horz" wrap="square" lIns="84447" tIns="42223" rIns="84447" bIns="42223"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lgn="ctr"/>
            <a:r>
              <a:rPr lang="en-GB" sz="2500" dirty="0"/>
              <a:t>Commission Recommendation on access to and preservation of scientific information</a:t>
            </a:r>
            <a:endParaRPr lang="en-GB" sz="2500" kern="0" dirty="0"/>
          </a:p>
        </p:txBody>
      </p:sp>
    </p:spTree>
    <p:extLst>
      <p:ext uri="{BB962C8B-B14F-4D97-AF65-F5344CB8AC3E}">
        <p14:creationId xmlns:p14="http://schemas.microsoft.com/office/powerpoint/2010/main" val="1282268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08920"/>
            <a:ext cx="8229600" cy="936625"/>
          </a:xfrm>
        </p:spPr>
        <p:txBody>
          <a:bodyPr/>
          <a:lstStyle/>
          <a:p>
            <a:pPr algn="ctr"/>
            <a:r>
              <a:rPr lang="fr-BE" dirty="0" err="1"/>
              <a:t>Other</a:t>
            </a:r>
            <a:r>
              <a:rPr lang="fr-BE" dirty="0"/>
              <a:t> initiatives</a:t>
            </a:r>
            <a:endParaRPr lang="en-GB" dirty="0"/>
          </a:p>
        </p:txBody>
      </p:sp>
    </p:spTree>
    <p:extLst>
      <p:ext uri="{BB962C8B-B14F-4D97-AF65-F5344CB8AC3E}">
        <p14:creationId xmlns:p14="http://schemas.microsoft.com/office/powerpoint/2010/main" val="2087143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235456"/>
            <a:ext cx="8589640" cy="936625"/>
          </a:xfrm>
        </p:spPr>
        <p:txBody>
          <a:bodyPr/>
          <a:lstStyle/>
          <a:p>
            <a:pPr algn="ctr"/>
            <a:r>
              <a:rPr lang="en-GB" sz="2400" dirty="0"/>
              <a:t>The Open Research Europe </a:t>
            </a:r>
            <a:br>
              <a:rPr lang="en-GB" sz="2400" dirty="0"/>
            </a:br>
            <a:r>
              <a:rPr lang="en-GB" sz="2400" dirty="0"/>
              <a:t>publishing platform </a:t>
            </a:r>
          </a:p>
        </p:txBody>
      </p:sp>
      <p:sp>
        <p:nvSpPr>
          <p:cNvPr id="3" name="Content Placeholder 2"/>
          <p:cNvSpPr>
            <a:spLocks noGrp="1"/>
          </p:cNvSpPr>
          <p:nvPr>
            <p:ph idx="1"/>
          </p:nvPr>
        </p:nvSpPr>
        <p:spPr>
          <a:xfrm>
            <a:off x="-7128" y="2460818"/>
            <a:ext cx="8971616" cy="4248472"/>
          </a:xfrm>
        </p:spPr>
        <p:txBody>
          <a:bodyPr/>
          <a:lstStyle/>
          <a:p>
            <a:pPr lvl="1"/>
            <a:r>
              <a:rPr lang="en-GB" dirty="0"/>
              <a:t>Help</a:t>
            </a:r>
            <a:r>
              <a:rPr lang="en-GB" b="0" dirty="0"/>
              <a:t> H2020 beneficiaries and their researchers </a:t>
            </a:r>
            <a:r>
              <a:rPr lang="en-GB" dirty="0"/>
              <a:t>comply with the open access mandate without paying APCs </a:t>
            </a:r>
            <a:r>
              <a:rPr lang="en-GB" b="0" dirty="0"/>
              <a:t>during and after the grant</a:t>
            </a:r>
          </a:p>
          <a:p>
            <a:pPr lvl="1"/>
            <a:r>
              <a:rPr lang="en-GB" dirty="0"/>
              <a:t>Improve uptake of OA </a:t>
            </a:r>
            <a:r>
              <a:rPr lang="en-GB" b="0" dirty="0"/>
              <a:t>in H2020</a:t>
            </a:r>
          </a:p>
          <a:p>
            <a:pPr lvl="1"/>
            <a:r>
              <a:rPr lang="en-GB" dirty="0"/>
              <a:t>Promote OA as THE mode for publishing </a:t>
            </a:r>
            <a:r>
              <a:rPr lang="en-GB" b="0" dirty="0"/>
              <a:t>from now on </a:t>
            </a:r>
          </a:p>
          <a:p>
            <a:pPr lvl="1"/>
            <a:r>
              <a:rPr lang="en-GB" dirty="0"/>
              <a:t>Support open science and lead by example</a:t>
            </a:r>
          </a:p>
          <a:p>
            <a:pPr marL="1200150" lvl="2" indent="-285750">
              <a:buFont typeface="Wingdings" panose="05000000000000000000" pitchFamily="2" charset="2"/>
              <a:buChar char="ü"/>
            </a:pPr>
            <a:r>
              <a:rPr lang="en-GB" dirty="0"/>
              <a:t>Early sharing of research (pre-prints + peer-reviewed articles)</a:t>
            </a:r>
          </a:p>
          <a:p>
            <a:pPr marL="1200150" lvl="2" indent="-285750">
              <a:buFont typeface="Wingdings" panose="05000000000000000000" pitchFamily="2" charset="2"/>
              <a:buChar char="ü"/>
            </a:pPr>
            <a:r>
              <a:rPr lang="en-GB" dirty="0"/>
              <a:t>Open peer-review+ post publication commenting</a:t>
            </a:r>
          </a:p>
          <a:p>
            <a:pPr marL="1200150" lvl="2" indent="-285750">
              <a:buFont typeface="Wingdings" panose="05000000000000000000" pitchFamily="2" charset="2"/>
              <a:buChar char="ü"/>
            </a:pPr>
            <a:r>
              <a:rPr lang="en-GB" dirty="0"/>
              <a:t>New generation metrics</a:t>
            </a:r>
          </a:p>
          <a:p>
            <a:pPr lvl="1"/>
            <a:r>
              <a:rPr lang="en-GB" dirty="0"/>
              <a:t>Explore business models </a:t>
            </a:r>
            <a:r>
              <a:rPr lang="en-GB" b="0" dirty="0"/>
              <a:t>in OA publishing and sustainability</a:t>
            </a:r>
          </a:p>
          <a:p>
            <a:pPr lvl="1"/>
            <a:endParaRPr lang="en-GB" b="0" dirty="0"/>
          </a:p>
          <a:p>
            <a:pPr lvl="1"/>
            <a:r>
              <a:rPr lang="en-GB" dirty="0"/>
              <a:t>Non-award decision- New call to be published</a:t>
            </a:r>
          </a:p>
          <a:p>
            <a:pPr lvl="2"/>
            <a:endParaRPr lang="en-GB" dirty="0"/>
          </a:p>
          <a:p>
            <a:pPr lvl="2"/>
            <a:endParaRPr lang="en-GB" dirty="0"/>
          </a:p>
        </p:txBody>
      </p:sp>
    </p:spTree>
    <p:extLst>
      <p:ext uri="{BB962C8B-B14F-4D97-AF65-F5344CB8AC3E}">
        <p14:creationId xmlns:p14="http://schemas.microsoft.com/office/powerpoint/2010/main" val="1550272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803" y="1628800"/>
            <a:ext cx="8229600" cy="936625"/>
          </a:xfrm>
        </p:spPr>
        <p:txBody>
          <a:bodyPr/>
          <a:lstStyle/>
          <a:p>
            <a:pPr algn="ctr"/>
            <a:r>
              <a:rPr lang="fr-BE" dirty="0"/>
              <a:t>Open Science Monitor </a:t>
            </a:r>
            <a:endParaRPr lang="en-GB" dirty="0"/>
          </a:p>
        </p:txBody>
      </p:sp>
      <p:sp>
        <p:nvSpPr>
          <p:cNvPr id="3" name="Content Placeholder 2"/>
          <p:cNvSpPr>
            <a:spLocks noGrp="1"/>
          </p:cNvSpPr>
          <p:nvPr>
            <p:ph idx="1"/>
          </p:nvPr>
        </p:nvSpPr>
        <p:spPr>
          <a:xfrm>
            <a:off x="401803" y="3861048"/>
            <a:ext cx="8229600" cy="936625"/>
          </a:xfrm>
        </p:spPr>
        <p:txBody>
          <a:bodyPr/>
          <a:lstStyle/>
          <a:p>
            <a:r>
              <a:rPr lang="en-GB" u="sng" dirty="0">
                <a:solidFill>
                  <a:srgbClr val="FF0000"/>
                </a:solidFill>
                <a:hlinkClick r:id="rId2"/>
              </a:rPr>
              <a:t>http://ec.europa.eu/research/openscience/monitor/</a:t>
            </a:r>
            <a:endParaRPr lang="en-GB" altLang="en-US" b="0" dirty="0">
              <a:solidFill>
                <a:srgbClr val="FF0000"/>
              </a:solidFill>
            </a:endParaRPr>
          </a:p>
          <a:p>
            <a:endParaRPr lang="en-GB" dirty="0"/>
          </a:p>
        </p:txBody>
      </p:sp>
    </p:spTree>
    <p:extLst>
      <p:ext uri="{BB962C8B-B14F-4D97-AF65-F5344CB8AC3E}">
        <p14:creationId xmlns:p14="http://schemas.microsoft.com/office/powerpoint/2010/main" val="384550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240868"/>
            <a:ext cx="8305800" cy="3257550"/>
          </a:xfrm>
        </p:spPr>
        <p:txBody>
          <a:bodyPr>
            <a:normAutofit/>
          </a:bodyPr>
          <a:lstStyle/>
          <a:p>
            <a:pPr marL="0" indent="0" algn="ctr">
              <a:spcBef>
                <a:spcPts val="0"/>
              </a:spcBef>
              <a:spcAft>
                <a:spcPts val="450"/>
              </a:spcAft>
              <a:buClrTx/>
              <a:buNone/>
              <a:defRPr/>
            </a:pPr>
            <a:r>
              <a:rPr lang="en-GB" sz="2100" b="1" i="0" dirty="0">
                <a:solidFill>
                  <a:srgbClr val="2D2D8A"/>
                </a:solidFill>
                <a:ea typeface="Verdana" panose="020B0604030504040204" pitchFamily="34" charset="0"/>
                <a:cs typeface="Verdana" panose="020B0604030504040204" pitchFamily="34" charset="0"/>
              </a:rPr>
              <a:t>Thank you!</a:t>
            </a:r>
          </a:p>
          <a:p>
            <a:pPr marL="0" indent="0" algn="ctr">
              <a:spcBef>
                <a:spcPts val="0"/>
              </a:spcBef>
              <a:spcAft>
                <a:spcPts val="450"/>
              </a:spcAft>
              <a:buClrTx/>
              <a:buNone/>
              <a:defRPr/>
            </a:pPr>
            <a:endParaRPr lang="en-GB" sz="2100" b="1" i="0" dirty="0">
              <a:solidFill>
                <a:srgbClr val="2D2D8A"/>
              </a:solidFill>
              <a:ea typeface="Verdana" panose="020B0604030504040204" pitchFamily="34" charset="0"/>
              <a:cs typeface="Verdana" panose="020B0604030504040204" pitchFamily="34" charset="0"/>
            </a:endParaRPr>
          </a:p>
          <a:p>
            <a:pPr marL="0" indent="0" algn="ctr">
              <a:spcBef>
                <a:spcPts val="0"/>
              </a:spcBef>
              <a:spcAft>
                <a:spcPts val="450"/>
              </a:spcAft>
              <a:buClrTx/>
              <a:buNone/>
              <a:defRPr/>
            </a:pPr>
            <a:r>
              <a:rPr lang="en-GB" sz="2100" b="1" i="0" dirty="0">
                <a:solidFill>
                  <a:srgbClr val="2D2D8A"/>
                </a:solidFill>
                <a:ea typeface="Verdana" panose="020B0604030504040204" pitchFamily="34" charset="0"/>
                <a:cs typeface="Verdana" panose="020B0604030504040204" pitchFamily="34" charset="0"/>
              </a:rPr>
              <a:t>More information at </a:t>
            </a:r>
          </a:p>
          <a:p>
            <a:pPr marL="0" indent="0" algn="ctr">
              <a:spcBef>
                <a:spcPts val="0"/>
              </a:spcBef>
              <a:spcAft>
                <a:spcPts val="450"/>
              </a:spcAft>
              <a:buClrTx/>
              <a:buNone/>
              <a:defRPr/>
            </a:pPr>
            <a:r>
              <a:rPr lang="en-GB" sz="2100" b="1" i="0" dirty="0">
                <a:solidFill>
                  <a:srgbClr val="2D2D8A"/>
                </a:solidFill>
                <a:ea typeface="Verdana" panose="020B0604030504040204" pitchFamily="34" charset="0"/>
                <a:cs typeface="Verdana" panose="020B0604030504040204" pitchFamily="34" charset="0"/>
                <a:hlinkClick r:id="rId2"/>
              </a:rPr>
              <a:t>http://ec.europa.eu/research/openscience</a:t>
            </a:r>
            <a:endParaRPr lang="en-GB" sz="2100" b="1" i="0" dirty="0">
              <a:solidFill>
                <a:srgbClr val="2D2D8A"/>
              </a:solidFill>
              <a:ea typeface="Verdana" panose="020B0604030504040204" pitchFamily="34" charset="0"/>
              <a:cs typeface="Verdana" panose="020B0604030504040204" pitchFamily="34" charset="0"/>
            </a:endParaRPr>
          </a:p>
          <a:p>
            <a:pPr algn="ctr">
              <a:spcBef>
                <a:spcPts val="0"/>
              </a:spcBef>
              <a:spcAft>
                <a:spcPts val="450"/>
              </a:spcAft>
              <a:buClrTx/>
              <a:defRPr/>
            </a:pPr>
            <a:endParaRPr lang="en-GB" sz="2100" b="1" i="0" dirty="0">
              <a:solidFill>
                <a:srgbClr val="2D2D8A"/>
              </a:solidFill>
              <a:ea typeface="Verdana" panose="020B0604030504040204" pitchFamily="34" charset="0"/>
              <a:cs typeface="Verdana" panose="020B0604030504040204" pitchFamily="34" charset="0"/>
            </a:endParaRPr>
          </a:p>
          <a:p>
            <a:pPr>
              <a:spcBef>
                <a:spcPts val="0"/>
              </a:spcBef>
              <a:spcAft>
                <a:spcPts val="450"/>
              </a:spcAft>
              <a:buClrTx/>
              <a:defRPr/>
            </a:pPr>
            <a:endParaRPr lang="en-GB" sz="1950" b="1" dirty="0">
              <a:solidFill>
                <a:srgbClr val="2D2D8A"/>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2688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40968"/>
            <a:ext cx="8229600" cy="864096"/>
          </a:xfrm>
        </p:spPr>
        <p:txBody>
          <a:bodyPr/>
          <a:lstStyle/>
          <a:p>
            <a:pPr algn="ctr"/>
            <a:br>
              <a:rPr lang="fr-BE" sz="3600" dirty="0"/>
            </a:br>
            <a:r>
              <a:rPr lang="fr-BE" sz="3600" dirty="0"/>
              <a:t>The goals…</a:t>
            </a:r>
            <a:br>
              <a:rPr lang="fr-BE" sz="3600" dirty="0"/>
            </a:br>
            <a:r>
              <a:rPr lang="fr-BE" sz="3600" dirty="0"/>
              <a:t> </a:t>
            </a:r>
            <a:br>
              <a:rPr lang="fr-BE" sz="3600" dirty="0"/>
            </a:br>
            <a:endParaRPr lang="en-GB" sz="3600" dirty="0"/>
          </a:p>
        </p:txBody>
      </p:sp>
    </p:spTree>
    <p:extLst>
      <p:ext uri="{BB962C8B-B14F-4D97-AF65-F5344CB8AC3E}">
        <p14:creationId xmlns:p14="http://schemas.microsoft.com/office/powerpoint/2010/main" val="393990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39055" y="2489037"/>
            <a:ext cx="8229600" cy="3529013"/>
          </a:xfrm>
          <a:prstGeom prst="rect">
            <a:avLst/>
          </a:prstGeom>
        </p:spPr>
        <p:txBody>
          <a:bodyPr/>
          <a:lstStyle>
            <a:lvl1pPr marL="342900" indent="-342900" algn="l" rtl="0" eaLnBrk="0" fontAlgn="base" hangingPunct="0">
              <a:spcBef>
                <a:spcPct val="20000"/>
              </a:spcBef>
              <a:spcAft>
                <a:spcPct val="0"/>
              </a:spcAft>
              <a:buClr>
                <a:srgbClr val="0F5494"/>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AEF0"/>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endParaRPr lang="en-GB" b="0" kern="0"/>
          </a:p>
          <a:p>
            <a:pPr marL="0" indent="0">
              <a:buFontTx/>
              <a:buNone/>
              <a:defRPr/>
            </a:pPr>
            <a:endParaRPr lang="en-GB" b="0" kern="0" dirty="0"/>
          </a:p>
        </p:txBody>
      </p:sp>
      <p:sp>
        <p:nvSpPr>
          <p:cNvPr id="4" name="Rectangle 4"/>
          <p:cNvSpPr>
            <a:spLocks noChangeArrowheads="1"/>
          </p:cNvSpPr>
          <p:nvPr/>
        </p:nvSpPr>
        <p:spPr bwMode="auto">
          <a:xfrm>
            <a:off x="3663156" y="2133600"/>
            <a:ext cx="5328444" cy="270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40000"/>
              </a:spcBef>
              <a:buClr>
                <a:schemeClr val="bg1"/>
              </a:buClr>
            </a:pPr>
            <a:r>
              <a:rPr lang="en-GB" sz="2400" i="1" dirty="0">
                <a:solidFill>
                  <a:schemeClr val="accent6"/>
                </a:solidFill>
                <a:latin typeface="Calibri" panose="020F0502020204030204" pitchFamily="34" charset="0"/>
                <a:cs typeface="Calibri" panose="020F0502020204030204" pitchFamily="34" charset="0"/>
              </a:rPr>
              <a:t>"As I see it, European success now lies in sharing as soon as possible, (…). The days of </a:t>
            </a:r>
            <a:r>
              <a:rPr lang="en-GB" sz="2400" b="1" i="1" dirty="0">
                <a:solidFill>
                  <a:schemeClr val="accent6"/>
                </a:solidFill>
                <a:latin typeface="Calibri" panose="020F0502020204030204" pitchFamily="34" charset="0"/>
                <a:cs typeface="Calibri" panose="020F0502020204030204" pitchFamily="34" charset="0"/>
              </a:rPr>
              <a:t>open science </a:t>
            </a:r>
            <a:r>
              <a:rPr lang="en-GB" sz="2400" i="1" dirty="0">
                <a:solidFill>
                  <a:schemeClr val="accent6"/>
                </a:solidFill>
                <a:latin typeface="Calibri" panose="020F0502020204030204" pitchFamily="34" charset="0"/>
                <a:cs typeface="Calibri" panose="020F0502020204030204" pitchFamily="34" charset="0"/>
              </a:rPr>
              <a:t>have arrived."</a:t>
            </a:r>
            <a:endParaRPr lang="en-GB" sz="2000" dirty="0">
              <a:solidFill>
                <a:schemeClr val="accent6"/>
              </a:solidFill>
              <a:latin typeface="Calibri" panose="020F0502020204030204" pitchFamily="34" charset="0"/>
              <a:cs typeface="Calibri" panose="020F0502020204030204" pitchFamily="34" charset="0"/>
            </a:endParaRPr>
          </a:p>
          <a:p>
            <a:pPr marL="342900" indent="-342900" algn="just">
              <a:spcBef>
                <a:spcPct val="40000"/>
              </a:spcBef>
              <a:buClr>
                <a:schemeClr val="bg1"/>
              </a:buClr>
            </a:pPr>
            <a:r>
              <a:rPr lang="en-GB" sz="2000" dirty="0">
                <a:solidFill>
                  <a:schemeClr val="accent6"/>
                </a:solidFill>
                <a:latin typeface="Calibri" panose="020F0502020204030204" pitchFamily="34" charset="0"/>
                <a:cs typeface="Calibri" panose="020F0502020204030204" pitchFamily="34" charset="0"/>
              </a:rPr>
              <a:t>	</a:t>
            </a:r>
            <a:endParaRPr lang="en-GB" sz="2400" i="1" dirty="0">
              <a:solidFill>
                <a:schemeClr val="accent6"/>
              </a:solidFill>
              <a:latin typeface="Calibri" panose="020F0502020204030204" pitchFamily="34" charset="0"/>
              <a:cs typeface="Calibri" panose="020F0502020204030204" pitchFamily="34" charset="0"/>
            </a:endParaRPr>
          </a:p>
          <a:p>
            <a:pPr marL="342900" indent="-342900" algn="just">
              <a:spcBef>
                <a:spcPct val="40000"/>
              </a:spcBef>
              <a:buClr>
                <a:schemeClr val="bg1"/>
              </a:buClr>
            </a:pPr>
            <a:r>
              <a:rPr lang="en-GB" sz="1800" i="1" dirty="0">
                <a:solidFill>
                  <a:schemeClr val="accent6"/>
                </a:solidFill>
                <a:latin typeface="Calibri" panose="020F0502020204030204" pitchFamily="34" charset="0"/>
                <a:cs typeface="Calibri" panose="020F0502020204030204" pitchFamily="34" charset="0"/>
              </a:rPr>
              <a:t>	</a:t>
            </a:r>
            <a:r>
              <a:rPr lang="en-GB" sz="2000" i="1" dirty="0">
                <a:solidFill>
                  <a:schemeClr val="accent6"/>
                </a:solidFill>
                <a:latin typeface="Calibri" panose="020F0502020204030204" pitchFamily="34" charset="0"/>
                <a:cs typeface="Calibri" panose="020F0502020204030204" pitchFamily="34" charset="0"/>
              </a:rPr>
              <a:t>Speech at "Presidency Conference Open Science", 04 of April, 2016, Amsterdam </a:t>
            </a:r>
          </a:p>
          <a:p>
            <a:pPr marL="0" lvl="1" indent="0">
              <a:buFontTx/>
              <a:buNone/>
              <a:defRPr/>
            </a:pPr>
            <a:endParaRPr lang="en-GB" sz="2400" i="1" dirty="0">
              <a:solidFill>
                <a:schemeClr val="accent6"/>
              </a:solidFill>
              <a:latin typeface="Calibri Light" panose="020F0302020204030204" pitchFamily="34" charset="0"/>
            </a:endParaRPr>
          </a:p>
          <a:p>
            <a:pPr marL="0" lvl="1" indent="0">
              <a:buFontTx/>
              <a:buNone/>
              <a:defRPr/>
            </a:pPr>
            <a:endParaRPr lang="en-GB" sz="2400" b="1" i="1" dirty="0">
              <a:solidFill>
                <a:schemeClr val="accent6"/>
              </a:solidFill>
              <a:latin typeface="Calibri Light" panose="020F0302020204030204" pitchFamily="34" charset="0"/>
            </a:endParaRPr>
          </a:p>
          <a:p>
            <a:pPr lvl="1">
              <a:defRPr/>
            </a:pPr>
            <a:endParaRPr lang="en-GB" sz="2400" i="1" dirty="0">
              <a:solidFill>
                <a:schemeClr val="accent6"/>
              </a:solidFill>
              <a:latin typeface="Calibri Light" panose="020F0302020204030204" pitchFamily="34" charset="0"/>
            </a:endParaRPr>
          </a:p>
          <a:p>
            <a:pPr marL="342900" indent="-342900" algn="just">
              <a:spcBef>
                <a:spcPct val="40000"/>
              </a:spcBef>
              <a:buClr>
                <a:schemeClr val="bg1"/>
              </a:buClr>
            </a:pPr>
            <a:endParaRPr lang="en-GB" sz="2000" i="1" dirty="0">
              <a:solidFill>
                <a:schemeClr val="accent6"/>
              </a:solidFill>
              <a:latin typeface="Calibri Light" panose="020F03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752975"/>
            <a:ext cx="3609975" cy="1724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605" t="15025" r="42545" b="681"/>
          <a:stretch/>
        </p:blipFill>
        <p:spPr>
          <a:xfrm rot="21432870">
            <a:off x="596281" y="2326205"/>
            <a:ext cx="3065568" cy="3555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p:cNvSpPr txBox="1"/>
          <p:nvPr/>
        </p:nvSpPr>
        <p:spPr>
          <a:xfrm>
            <a:off x="55978" y="116632"/>
            <a:ext cx="2877711" cy="461665"/>
          </a:xfrm>
          <a:prstGeom prst="rect">
            <a:avLst/>
          </a:prstGeom>
          <a:noFill/>
        </p:spPr>
        <p:txBody>
          <a:bodyPr wrap="none" rtlCol="0">
            <a:spAutoFit/>
          </a:bodyPr>
          <a:lstStyle/>
          <a:p>
            <a:r>
              <a:rPr lang="en-GB" sz="2400" b="1" dirty="0">
                <a:solidFill>
                  <a:srgbClr val="FFFF00"/>
                </a:solidFill>
              </a:rPr>
              <a:t>Top level policy</a:t>
            </a:r>
          </a:p>
        </p:txBody>
      </p:sp>
    </p:spTree>
    <p:extLst>
      <p:ext uri="{BB962C8B-B14F-4D97-AF65-F5344CB8AC3E}">
        <p14:creationId xmlns:p14="http://schemas.microsoft.com/office/powerpoint/2010/main" val="379610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748712" cy="936625"/>
          </a:xfrm>
        </p:spPr>
        <p:txBody>
          <a:bodyPr/>
          <a:lstStyle/>
          <a:p>
            <a:r>
              <a:rPr lang="en-GB" dirty="0"/>
              <a:t>Member States support Open Science</a:t>
            </a:r>
          </a:p>
        </p:txBody>
      </p:sp>
      <p:sp>
        <p:nvSpPr>
          <p:cNvPr id="5" name="Content Placeholder 4"/>
          <p:cNvSpPr>
            <a:spLocks noGrp="1"/>
          </p:cNvSpPr>
          <p:nvPr>
            <p:ph idx="1"/>
          </p:nvPr>
        </p:nvSpPr>
        <p:spPr>
          <a:xfrm>
            <a:off x="457200" y="2492375"/>
            <a:ext cx="8229600" cy="3960961"/>
          </a:xfrm>
        </p:spPr>
        <p:txBody>
          <a:bodyPr/>
          <a:lstStyle/>
          <a:p>
            <a:r>
              <a:rPr lang="en-GB" dirty="0"/>
              <a:t>The </a:t>
            </a:r>
            <a:r>
              <a:rPr lang="en-GB" dirty="0">
                <a:hlinkClick r:id="rId2"/>
              </a:rPr>
              <a:t>Council Conclusions </a:t>
            </a:r>
            <a:r>
              <a:rPr lang="en-GB" dirty="0"/>
              <a:t>of 26-27 May 2016:</a:t>
            </a:r>
          </a:p>
          <a:p>
            <a:pPr lvl="1"/>
            <a:r>
              <a:rPr lang="en-GB" i="1" dirty="0"/>
              <a:t>ACKNOWLEDGES that open science has the potential to increase the quality, impact and benefits of science and to accelerate advancement of knowledge by making it […] better understandable by society and responsive to societal challenges […]</a:t>
            </a:r>
          </a:p>
          <a:p>
            <a:pPr lvl="1"/>
            <a:r>
              <a:rPr lang="en-GB" i="1" dirty="0"/>
              <a:t>AGREES to further promote the mainstreaming of open access to scientific publications by continuing to support a transition to immediate open access as the default by 2020</a:t>
            </a:r>
          </a:p>
          <a:p>
            <a:pPr lvl="1"/>
            <a:r>
              <a:rPr lang="en-GB" dirty="0"/>
              <a:t>Research data: </a:t>
            </a:r>
            <a:r>
              <a:rPr lang="en-GB" i="1" dirty="0"/>
              <a:t>'as open as possible, as closed as necessary'</a:t>
            </a:r>
            <a:r>
              <a:rPr lang="en-GB" dirty="0"/>
              <a:t>.</a:t>
            </a:r>
          </a:p>
          <a:p>
            <a:pPr lvl="1"/>
            <a:endParaRPr lang="en-GB" sz="1800" dirty="0"/>
          </a:p>
          <a:p>
            <a:endParaRPr lang="en-GB" dirty="0"/>
          </a:p>
        </p:txBody>
      </p:sp>
    </p:spTree>
    <p:extLst>
      <p:ext uri="{BB962C8B-B14F-4D97-AF65-F5344CB8AC3E}">
        <p14:creationId xmlns:p14="http://schemas.microsoft.com/office/powerpoint/2010/main" val="852531868"/>
      </p:ext>
    </p:extLst>
  </p:cSld>
  <p:clrMapOvr>
    <a:masterClrMapping/>
  </p:clrMapOvr>
</p:sld>
</file>

<file path=ppt/theme/theme1.xml><?xml version="1.0" encoding="utf-8"?>
<a:theme xmlns:a="http://schemas.openxmlformats.org/drawingml/2006/main" name="EC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EC_Blank</Template>
  <TotalTime>4561</TotalTime>
  <Words>3143</Words>
  <Application>Microsoft Office PowerPoint</Application>
  <PresentationFormat>Affichage à l'écran (4:3)</PresentationFormat>
  <Paragraphs>458</Paragraphs>
  <Slides>65</Slides>
  <Notes>15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65</vt:i4>
      </vt:variant>
    </vt:vector>
  </HeadingPairs>
  <TitlesOfParts>
    <vt:vector size="75" baseType="lpstr">
      <vt:lpstr>Arial</vt:lpstr>
      <vt:lpstr>Calibri</vt:lpstr>
      <vt:lpstr>Calibri Light</vt:lpstr>
      <vt:lpstr>Courier New</vt:lpstr>
      <vt:lpstr>StarSymbol</vt:lpstr>
      <vt:lpstr>Symbol</vt:lpstr>
      <vt:lpstr>Verdana</vt:lpstr>
      <vt:lpstr>Verdana(body)</vt:lpstr>
      <vt:lpstr>Wingdings</vt:lpstr>
      <vt:lpstr>EC_Blank</vt:lpstr>
      <vt:lpstr>Open Science:  the EC perspective, policies and initiatives</vt:lpstr>
      <vt:lpstr> The rationale… </vt:lpstr>
      <vt:lpstr>Open Science</vt:lpstr>
      <vt:lpstr>Open Science  =  Systemic transition of the science system which affects the way</vt:lpstr>
      <vt:lpstr>How to describe Open Science?</vt:lpstr>
      <vt:lpstr>Why is Open Science so important?</vt:lpstr>
      <vt:lpstr> The goals…   </vt:lpstr>
      <vt:lpstr>Présentation PowerPoint</vt:lpstr>
      <vt:lpstr>Member States support Open Science</vt:lpstr>
      <vt:lpstr>Going together in the same direction</vt:lpstr>
      <vt:lpstr>Holistic policy agenda: Scope &amp; ambitions</vt:lpstr>
      <vt:lpstr> Milestones...   </vt:lpstr>
      <vt:lpstr>EC longstanding, systematic and growing support for open science</vt:lpstr>
      <vt:lpstr>Open Science in FPs   </vt:lpstr>
      <vt:lpstr>Open Science starts with open access</vt:lpstr>
      <vt:lpstr>What is the EC mandate in Horizon 2020 for OA to scientific publications and research data?</vt:lpstr>
      <vt:lpstr> Scientific publications in H2020  (Art. 29.2 MGA) </vt:lpstr>
      <vt:lpstr>Présentation PowerPoint</vt:lpstr>
      <vt:lpstr>What about data in Horizon 2020?</vt:lpstr>
      <vt:lpstr>Research data in H2020  (Art. 29.3 MGA) a.k.a. the Open Research Data Pilot (ORD)</vt:lpstr>
      <vt:lpstr> Open Research Data pilot</vt:lpstr>
      <vt:lpstr>Présentation PowerPoint</vt:lpstr>
      <vt:lpstr>Data Management Plans</vt:lpstr>
      <vt:lpstr>Présentation PowerPoint</vt:lpstr>
      <vt:lpstr>Présentation PowerPoint</vt:lpstr>
      <vt:lpstr>The evolution of the EU funding programmes for R&amp;I</vt:lpstr>
      <vt:lpstr>What is FAIR data?</vt:lpstr>
      <vt:lpstr>Research data: what terminology?</vt:lpstr>
      <vt:lpstr>Présentation PowerPoint</vt:lpstr>
      <vt:lpstr>Some misconceptions….. </vt:lpstr>
      <vt:lpstr>"H2020 is forcing me to disclose all of my data!"</vt:lpstr>
      <vt:lpstr>Présentation PowerPoint</vt:lpstr>
      <vt:lpstr>"H2020 is forcing me to publish!"</vt:lpstr>
      <vt:lpstr>Présentation PowerPoint</vt:lpstr>
      <vt:lpstr>Présentation PowerPoint</vt:lpstr>
      <vt:lpstr>Présentation PowerPoint</vt:lpstr>
      <vt:lpstr>Présentation PowerPoint</vt:lpstr>
      <vt:lpstr>Présentation PowerPoint</vt:lpstr>
      <vt:lpstr>Many challenges ahead</vt:lpstr>
      <vt:lpstr>What about FP9?</vt:lpstr>
      <vt:lpstr>Présentation PowerPoint</vt:lpstr>
      <vt:lpstr>Horizon Europe as modus operandi for science</vt:lpstr>
      <vt:lpstr>Présentation PowerPoint</vt:lpstr>
      <vt:lpstr>We do more than funding research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stronger instrument</vt:lpstr>
      <vt:lpstr>Other initiatives</vt:lpstr>
      <vt:lpstr>The Open Research Europe  publishing platform </vt:lpstr>
      <vt:lpstr>Open Science Monitor </vt:lpstr>
      <vt:lpstr>Présentation PowerPoint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DECHAMP Jean-Francois (RTD)</dc:creator>
  <cp:lastModifiedBy>Alea</cp:lastModifiedBy>
  <cp:revision>279</cp:revision>
  <cp:lastPrinted>2015-01-29T09:36:58Z</cp:lastPrinted>
  <dcterms:created xsi:type="dcterms:W3CDTF">2013-11-05T10:50:17Z</dcterms:created>
  <dcterms:modified xsi:type="dcterms:W3CDTF">2018-12-09T17:09:26Z</dcterms:modified>
</cp:coreProperties>
</file>