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736" r:id="rId2"/>
    <p:sldId id="754" r:id="rId3"/>
    <p:sldId id="747" r:id="rId4"/>
    <p:sldId id="748" r:id="rId5"/>
    <p:sldId id="697" r:id="rId6"/>
    <p:sldId id="749" r:id="rId7"/>
    <p:sldId id="750" r:id="rId8"/>
    <p:sldId id="751" r:id="rId9"/>
    <p:sldId id="753" r:id="rId10"/>
    <p:sldId id="763" r:id="rId11"/>
    <p:sldId id="764" r:id="rId12"/>
    <p:sldId id="765" r:id="rId13"/>
    <p:sldId id="743" r:id="rId14"/>
    <p:sldId id="744" r:id="rId15"/>
    <p:sldId id="785" r:id="rId16"/>
    <p:sldId id="739" r:id="rId17"/>
    <p:sldId id="738" r:id="rId18"/>
    <p:sldId id="740" r:id="rId19"/>
    <p:sldId id="741" r:id="rId20"/>
    <p:sldId id="742" r:id="rId21"/>
    <p:sldId id="721" r:id="rId22"/>
    <p:sldId id="792" r:id="rId23"/>
    <p:sldId id="793" r:id="rId24"/>
    <p:sldId id="794" r:id="rId25"/>
    <p:sldId id="795" r:id="rId26"/>
    <p:sldId id="796" r:id="rId27"/>
    <p:sldId id="705" r:id="rId28"/>
    <p:sldId id="797" r:id="rId29"/>
    <p:sldId id="706" r:id="rId30"/>
    <p:sldId id="707" r:id="rId31"/>
    <p:sldId id="708" r:id="rId32"/>
    <p:sldId id="709" r:id="rId33"/>
    <p:sldId id="710" r:id="rId34"/>
    <p:sldId id="727" r:id="rId35"/>
    <p:sldId id="728" r:id="rId36"/>
    <p:sldId id="729" r:id="rId37"/>
    <p:sldId id="730" r:id="rId38"/>
    <p:sldId id="731"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BECF5"/>
    <a:srgbClr val="2F5D78"/>
    <a:srgbClr val="0068AC"/>
    <a:srgbClr val="7D54A0"/>
    <a:srgbClr val="009051"/>
    <a:srgbClr val="FF5E8D"/>
    <a:srgbClr val="7A81FF"/>
    <a:srgbClr val="FF40FF"/>
    <a:srgbClr val="521B93"/>
    <a:srgbClr val="92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24"/>
    <p:restoredTop sz="93750" autoAdjust="0"/>
  </p:normalViewPr>
  <p:slideViewPr>
    <p:cSldViewPr snapToGrid="0" snapToObjects="1">
      <p:cViewPr varScale="1">
        <p:scale>
          <a:sx n="88" d="100"/>
          <a:sy n="88" d="100"/>
        </p:scale>
        <p:origin x="208" y="41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36B2D-E306-C746-87E5-FD9FF090595A}" type="datetimeFigureOut">
              <a:rPr lang="it-IT" smtClean="0"/>
              <a:t>13/03/19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6B4B-F28C-8945-9448-5F27646AA332}" type="slidenum">
              <a:rPr lang="it-IT" smtClean="0"/>
              <a:t>‹n.›</a:t>
            </a:fld>
            <a:endParaRPr lang="it-IT"/>
          </a:p>
        </p:txBody>
      </p:sp>
    </p:spTree>
    <p:extLst>
      <p:ext uri="{BB962C8B-B14F-4D97-AF65-F5344CB8AC3E}">
        <p14:creationId xmlns:p14="http://schemas.microsoft.com/office/powerpoint/2010/main" val="1301112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B2D0064-FA6B-0A4F-AA76-E64329807D91}" type="datetimeFigureOut">
              <a:rPr lang="it-IT" smtClean="0"/>
              <a:t>13/03/19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3170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2D0064-FA6B-0A4F-AA76-E64329807D91}" type="datetimeFigureOut">
              <a:rPr lang="it-IT" smtClean="0"/>
              <a:t>13/03/19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54380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2D0064-FA6B-0A4F-AA76-E64329807D91}" type="datetimeFigureOut">
              <a:rPr lang="it-IT" smtClean="0"/>
              <a:t>13/03/19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20552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1084890" y="5852400"/>
            <a:ext cx="10951132" cy="861986"/>
          </a:xfrm>
          <a:prstGeom prst="rect">
            <a:avLst/>
          </a:prstGeom>
          <a:solidFill>
            <a:srgbClr val="0067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2672081" y="6185539"/>
            <a:ext cx="9363944" cy="511914"/>
          </a:xfrm>
        </p:spPr>
        <p:txBody>
          <a:bodyPr>
            <a:noAutofit/>
          </a:bodyPr>
          <a:lstStyle>
            <a:lvl1pPr marL="0" indent="0" algn="r">
              <a:buNone/>
              <a:defRPr sz="1600" baseline="0">
                <a:solidFill>
                  <a:schemeClr val="bg1"/>
                </a:solidFill>
              </a:defRPr>
            </a:lvl1pPr>
          </a:lstStyle>
          <a:p>
            <a:pPr>
              <a:spcBef>
                <a:spcPts val="0"/>
              </a:spcBef>
            </a:pPr>
            <a:r>
              <a:rPr lang="it-IT" dirty="0" smtClean="0"/>
              <a:t>ESFRI WORKSHOP – </a:t>
            </a:r>
            <a:r>
              <a:rPr lang="en-GB" cap="all" dirty="0" smtClean="0"/>
              <a:t>Monitoring of RI</a:t>
            </a:r>
            <a:r>
              <a:rPr lang="en-GB" dirty="0" smtClean="0"/>
              <a:t>s</a:t>
            </a:r>
            <a:r>
              <a:rPr lang="en-GB" cap="all" dirty="0" smtClean="0"/>
              <a:t>, periodic update of Landmarks, use of KPI</a:t>
            </a:r>
            <a:r>
              <a:rPr lang="en-GB" dirty="0" smtClean="0"/>
              <a:t>s</a:t>
            </a:r>
          </a:p>
          <a:p>
            <a:pPr>
              <a:spcBef>
                <a:spcPts val="0"/>
              </a:spcBef>
            </a:pPr>
            <a:r>
              <a:rPr lang="en-GB" dirty="0" smtClean="0"/>
              <a:t>19-20 </a:t>
            </a:r>
            <a:r>
              <a:rPr lang="it-IT" dirty="0" err="1" smtClean="0"/>
              <a:t>November</a:t>
            </a:r>
            <a:r>
              <a:rPr lang="it-IT" dirty="0" smtClean="0"/>
              <a:t> 2018, Milan</a:t>
            </a:r>
          </a:p>
          <a:p>
            <a:pPr>
              <a:spcBef>
                <a:spcPts val="0"/>
              </a:spcBef>
            </a:pPr>
            <a:endParaRPr lang="it-IT" dirty="0"/>
          </a:p>
        </p:txBody>
      </p:sp>
      <p:sp>
        <p:nvSpPr>
          <p:cNvPr id="6" name="Text Placeholder 4"/>
          <p:cNvSpPr>
            <a:spLocks noGrp="1"/>
          </p:cNvSpPr>
          <p:nvPr>
            <p:ph type="body" sz="quarter" idx="11" hasCustomPrompt="1"/>
          </p:nvPr>
        </p:nvSpPr>
        <p:spPr>
          <a:xfrm>
            <a:off x="3999039" y="5861105"/>
            <a:ext cx="8036983" cy="288395"/>
          </a:xfrm>
        </p:spPr>
        <p:txBody>
          <a:bodyPr>
            <a:noAutofit/>
          </a:bodyPr>
          <a:lstStyle>
            <a:lvl1pPr marL="0" indent="0" algn="r">
              <a:buNone/>
              <a:defRPr sz="1600" b="0" baseline="0">
                <a:solidFill>
                  <a:schemeClr val="bg1"/>
                </a:solidFill>
                <a:latin typeface="+mj-lt"/>
              </a:defRPr>
            </a:lvl1pPr>
          </a:lstStyle>
          <a:p>
            <a:pPr lvl="0"/>
            <a:r>
              <a:rPr lang="en-US" dirty="0" err="1" smtClean="0"/>
              <a:t>Maddalena</a:t>
            </a:r>
            <a:r>
              <a:rPr lang="en-US" dirty="0" smtClean="0"/>
              <a:t> </a:t>
            </a:r>
            <a:r>
              <a:rPr lang="en-US" dirty="0" err="1" smtClean="0"/>
              <a:t>Donzelli</a:t>
            </a:r>
            <a:endParaRPr lang="it-IT" dirty="0"/>
          </a:p>
        </p:txBody>
      </p:sp>
    </p:spTree>
    <p:extLst>
      <p:ext uri="{BB962C8B-B14F-4D97-AF65-F5344CB8AC3E}">
        <p14:creationId xmlns:p14="http://schemas.microsoft.com/office/powerpoint/2010/main" val="33521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2D0064-FA6B-0A4F-AA76-E64329807D91}" type="datetimeFigureOut">
              <a:rPr lang="it-IT" smtClean="0"/>
              <a:t>13/03/19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26424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5B2D0064-FA6B-0A4F-AA76-E64329807D91}" type="datetimeFigureOut">
              <a:rPr lang="it-IT" smtClean="0"/>
              <a:t>13/03/19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25148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B2D0064-FA6B-0A4F-AA76-E64329807D91}" type="datetimeFigureOut">
              <a:rPr lang="it-IT" smtClean="0"/>
              <a:t>13/03/19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44269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B2D0064-FA6B-0A4F-AA76-E64329807D91}" type="datetimeFigureOut">
              <a:rPr lang="it-IT" smtClean="0"/>
              <a:t>13/03/19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1492452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5B2D0064-FA6B-0A4F-AA76-E64329807D91}" type="datetimeFigureOut">
              <a:rPr lang="it-IT" smtClean="0"/>
              <a:t>13/03/19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1048305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2D0064-FA6B-0A4F-AA76-E64329807D91}" type="datetimeFigureOut">
              <a:rPr lang="it-IT" smtClean="0"/>
              <a:t>13/03/19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90844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B2D0064-FA6B-0A4F-AA76-E64329807D91}" type="datetimeFigureOut">
              <a:rPr lang="it-IT" smtClean="0"/>
              <a:t>13/03/19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179585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5B2D0064-FA6B-0A4F-AA76-E64329807D91}" type="datetimeFigureOut">
              <a:rPr lang="it-IT" smtClean="0"/>
              <a:t>13/03/19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9A46727-C5B7-F140-8709-0DE901AE437D}" type="slidenum">
              <a:rPr lang="it-IT" smtClean="0"/>
              <a:t>‹n.›</a:t>
            </a:fld>
            <a:endParaRPr lang="it-IT"/>
          </a:p>
        </p:txBody>
      </p:sp>
    </p:spTree>
    <p:extLst>
      <p:ext uri="{BB962C8B-B14F-4D97-AF65-F5344CB8AC3E}">
        <p14:creationId xmlns:p14="http://schemas.microsoft.com/office/powerpoint/2010/main" val="2460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D0064-FA6B-0A4F-AA76-E64329807D91}" type="datetimeFigureOut">
              <a:rPr lang="it-IT" smtClean="0"/>
              <a:t>13/03/19</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46727-C5B7-F140-8709-0DE901AE437D}" type="slidenum">
              <a:rPr lang="it-IT" smtClean="0"/>
              <a:t>‹n.›</a:t>
            </a:fld>
            <a:endParaRPr lang="it-IT"/>
          </a:p>
        </p:txBody>
      </p:sp>
    </p:spTree>
    <p:extLst>
      <p:ext uri="{BB962C8B-B14F-4D97-AF65-F5344CB8AC3E}">
        <p14:creationId xmlns:p14="http://schemas.microsoft.com/office/powerpoint/2010/main" val="323906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c.europa.eu/research/openscience/index.cf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ata.consilium.europa.eu/doc/document/ST-9029-2018-INIT/en/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2819043" y="-41871"/>
            <a:ext cx="6573109" cy="6110641"/>
          </a:xfrm>
          <a:prstGeom prst="rect">
            <a:avLst/>
          </a:prstGeom>
        </p:spPr>
      </p:pic>
      <p:pic>
        <p:nvPicPr>
          <p:cNvPr id="6" name="Immagine 5"/>
          <p:cNvPicPr>
            <a:picLocks noChangeAspect="1"/>
          </p:cNvPicPr>
          <p:nvPr/>
        </p:nvPicPr>
        <p:blipFill>
          <a:blip r:embed="rId3"/>
          <a:stretch>
            <a:fillRect/>
          </a:stretch>
        </p:blipFill>
        <p:spPr>
          <a:xfrm>
            <a:off x="3460998" y="6031653"/>
            <a:ext cx="5356943" cy="840304"/>
          </a:xfrm>
          <a:prstGeom prst="rect">
            <a:avLst/>
          </a:prstGeom>
        </p:spPr>
      </p:pic>
    </p:spTree>
    <p:extLst>
      <p:ext uri="{BB962C8B-B14F-4D97-AF65-F5344CB8AC3E}">
        <p14:creationId xmlns:p14="http://schemas.microsoft.com/office/powerpoint/2010/main" val="700876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9113" y="53117"/>
            <a:ext cx="11750653" cy="6660082"/>
          </a:xfrm>
        </p:spPr>
        <p:txBody>
          <a:bodyPr>
            <a:normAutofit fontScale="70000" lnSpcReduction="20000"/>
          </a:bodyPr>
          <a:lstStyle/>
          <a:p>
            <a:pPr marL="0" indent="0" algn="ctr">
              <a:buNone/>
            </a:pPr>
            <a:r>
              <a:rPr lang="en-US" b="1" cap="small" dirty="0"/>
              <a:t>EOSC Governance Board (EOSC WG) First meeting </a:t>
            </a:r>
            <a:r>
              <a:rPr lang="en-US" b="1" cap="small" dirty="0" smtClean="0"/>
              <a:t>2019</a:t>
            </a:r>
            <a:endParaRPr lang="it-IT" dirty="0"/>
          </a:p>
          <a:p>
            <a:pPr marL="0" indent="0" algn="ctr">
              <a:buNone/>
            </a:pPr>
            <a:r>
              <a:rPr lang="en-GB" b="1" cap="small" dirty="0"/>
              <a:t>28 January </a:t>
            </a:r>
            <a:r>
              <a:rPr lang="en-GB" b="1" cap="small" dirty="0" smtClean="0"/>
              <a:t>2019 </a:t>
            </a:r>
            <a:r>
              <a:rPr lang="mr-IN" b="1" cap="small" dirty="0" smtClean="0"/>
              <a:t>–</a:t>
            </a:r>
            <a:r>
              <a:rPr lang="en-GB" b="1" cap="small" dirty="0" smtClean="0"/>
              <a:t> </a:t>
            </a:r>
            <a:r>
              <a:rPr lang="en-US" b="1" cap="small" dirty="0"/>
              <a:t>Bucharest</a:t>
            </a:r>
            <a:endParaRPr lang="it-IT" dirty="0"/>
          </a:p>
          <a:p>
            <a:pPr marL="0" indent="0" algn="ctr">
              <a:buNone/>
            </a:pPr>
            <a:r>
              <a:rPr lang="en-US" b="1" cap="small" dirty="0" smtClean="0"/>
              <a:t>DRAFT Minutes</a:t>
            </a:r>
          </a:p>
          <a:p>
            <a:pPr marL="0" indent="0" algn="ctr">
              <a:buNone/>
            </a:pPr>
            <a:r>
              <a:rPr lang="en-US" sz="2000" b="1" u="sng" dirty="0"/>
              <a:t>Chairing:</a:t>
            </a:r>
            <a:r>
              <a:rPr lang="en-US" sz="2000" b="1" dirty="0"/>
              <a:t> </a:t>
            </a:r>
            <a:r>
              <a:rPr lang="en-US" sz="2000" dirty="0"/>
              <a:t>JD </a:t>
            </a:r>
            <a:r>
              <a:rPr lang="en-US" sz="2000" dirty="0" err="1"/>
              <a:t>Malo</a:t>
            </a:r>
            <a:r>
              <a:rPr lang="en-US" sz="2000" dirty="0"/>
              <a:t> (Director, RTD.B) and T </a:t>
            </a:r>
            <a:r>
              <a:rPr lang="en-US" sz="2000" dirty="0" err="1"/>
              <a:t>Skordas</a:t>
            </a:r>
            <a:r>
              <a:rPr lang="en-US" sz="2000" dirty="0"/>
              <a:t> (Director, CNECT.C)</a:t>
            </a:r>
            <a:endParaRPr lang="it-IT" sz="2000" dirty="0"/>
          </a:p>
          <a:p>
            <a:pPr marL="0" indent="0" algn="ctr">
              <a:buNone/>
            </a:pPr>
            <a:endParaRPr lang="en-US" b="1" cap="small" dirty="0" smtClean="0"/>
          </a:p>
          <a:p>
            <a:r>
              <a:rPr lang="en-US" dirty="0"/>
              <a:t>The mandate was discussed. DE/NL/FR/IT presented the necessity for the </a:t>
            </a:r>
            <a:r>
              <a:rPr lang="en-US" dirty="0">
                <a:solidFill>
                  <a:srgbClr val="3366FF"/>
                </a:solidFill>
              </a:rPr>
              <a:t>GB to structure its own internal working modalities</a:t>
            </a:r>
            <a:r>
              <a:rPr lang="en-US" dirty="0"/>
              <a:t>, and to include the possibility of activating </a:t>
            </a:r>
            <a:r>
              <a:rPr lang="en-US" dirty="0">
                <a:solidFill>
                  <a:srgbClr val="3366FF"/>
                </a:solidFill>
              </a:rPr>
              <a:t>variable-geometry sub-groups to prepare the GB discussion on the relevant agenda issues</a:t>
            </a:r>
            <a:r>
              <a:rPr lang="en-US" dirty="0"/>
              <a:t>. At the demand of the several delegations, changes were made to include the possibility for the GB to request the EB to set up relevant working groups.  After integrating those changes aimed at underlying the steering role of the GB, the mandate was adopted (final adopted version sent together with the minutes). </a:t>
            </a:r>
            <a:endParaRPr lang="en-US" dirty="0" smtClean="0"/>
          </a:p>
          <a:p>
            <a:r>
              <a:rPr lang="en-US" dirty="0"/>
              <a:t>Several delegates pointed out the need for the </a:t>
            </a:r>
            <a:r>
              <a:rPr lang="en-US" dirty="0">
                <a:solidFill>
                  <a:srgbClr val="3366FF"/>
                </a:solidFill>
              </a:rPr>
              <a:t>GB to have a more important role in the elaboration of the content of the EOSC implementation </a:t>
            </a:r>
            <a:r>
              <a:rPr lang="en-US" dirty="0"/>
              <a:t>and to benefit from a distinct level of </a:t>
            </a:r>
            <a:r>
              <a:rPr lang="en-US" dirty="0">
                <a:solidFill>
                  <a:srgbClr val="3366FF"/>
                </a:solidFill>
              </a:rPr>
              <a:t>strategic responsibility</a:t>
            </a:r>
            <a:r>
              <a:rPr lang="en-US" dirty="0"/>
              <a:t>. The Commission welcomed the delegates’ suggestion of creating internal sub-groups to advance on relevant strategic issues. </a:t>
            </a:r>
            <a:r>
              <a:rPr lang="en-US" dirty="0">
                <a:solidFill>
                  <a:srgbClr val="3366FF"/>
                </a:solidFill>
              </a:rPr>
              <a:t>It was agreed that it would enable the GB to work more proactively and more efficiently with a view to provide more guidance to the EB.</a:t>
            </a:r>
            <a:r>
              <a:rPr lang="en-US" dirty="0"/>
              <a:t> </a:t>
            </a:r>
            <a:r>
              <a:rPr lang="en-GB" dirty="0"/>
              <a:t>MS underlined the importance of fostering a close working relationship between </a:t>
            </a:r>
            <a:r>
              <a:rPr lang="en-GB" dirty="0">
                <a:solidFill>
                  <a:srgbClr val="3366FF"/>
                </a:solidFill>
              </a:rPr>
              <a:t>GB sub-groups focussed on strategic topics and the corresponding EB working groups</a:t>
            </a:r>
            <a:r>
              <a:rPr lang="en-GB" dirty="0"/>
              <a:t>.</a:t>
            </a:r>
            <a:r>
              <a:rPr lang="en-GB" i="1" dirty="0"/>
              <a:t> </a:t>
            </a:r>
            <a:endParaRPr lang="en-GB" i="1" dirty="0" smtClean="0"/>
          </a:p>
          <a:p>
            <a:pPr marL="0" indent="0">
              <a:buNone/>
            </a:pPr>
            <a:r>
              <a:rPr lang="en-US" dirty="0" smtClean="0"/>
              <a:t>The </a:t>
            </a:r>
            <a:r>
              <a:rPr lang="en-US" dirty="0"/>
              <a:t>DE delegation will propose a description of the internal modalities of sub-groups for feedback and approval of all delegates.  IT proposed to consider the possibility of having short reports by the H2020 EOSC related projects in order to present their final results as these can be useful reference elements for elaborating the strategic view on the implementation of the EOSC.</a:t>
            </a:r>
            <a:endParaRPr lang="it-IT" dirty="0"/>
          </a:p>
          <a:p>
            <a:r>
              <a:rPr lang="en-US" dirty="0"/>
              <a:t>The Commission suggested to the delegates to elect an </a:t>
            </a:r>
            <a:r>
              <a:rPr lang="en-US" dirty="0">
                <a:solidFill>
                  <a:srgbClr val="3366FF"/>
                </a:solidFill>
              </a:rPr>
              <a:t>‘informal third chair’ </a:t>
            </a:r>
            <a:r>
              <a:rPr lang="en-US" dirty="0"/>
              <a:t>among themselves to help amplifying the collegial views by the Member States and Associated Countries on the implementation of the EOSC</a:t>
            </a:r>
            <a:r>
              <a:rPr lang="en-US" dirty="0" smtClean="0"/>
              <a:t>.</a:t>
            </a:r>
            <a:endParaRPr lang="it-IT" dirty="0"/>
          </a:p>
          <a:p>
            <a:endParaRPr lang="it-IT" dirty="0"/>
          </a:p>
        </p:txBody>
      </p:sp>
    </p:spTree>
    <p:extLst>
      <p:ext uri="{BB962C8B-B14F-4D97-AF65-F5344CB8AC3E}">
        <p14:creationId xmlns:p14="http://schemas.microsoft.com/office/powerpoint/2010/main" val="178823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0" y="603055"/>
            <a:ext cx="12192000" cy="6045827"/>
          </a:xfrm>
          <a:prstGeom prst="rect">
            <a:avLst/>
          </a:prstGeom>
        </p:spPr>
      </p:pic>
      <p:sp>
        <p:nvSpPr>
          <p:cNvPr id="4" name="CasellaDiTesto 3"/>
          <p:cNvSpPr txBox="1"/>
          <p:nvPr/>
        </p:nvSpPr>
        <p:spPr>
          <a:xfrm>
            <a:off x="5149633" y="195395"/>
            <a:ext cx="2238263" cy="369332"/>
          </a:xfrm>
          <a:prstGeom prst="rect">
            <a:avLst/>
          </a:prstGeom>
          <a:noFill/>
        </p:spPr>
        <p:txBody>
          <a:bodyPr wrap="none" rtlCol="0">
            <a:spAutoFit/>
          </a:bodyPr>
          <a:lstStyle/>
          <a:p>
            <a:r>
              <a:rPr lang="it-IT" dirty="0" smtClean="0"/>
              <a:t>From DRAFT Minutes: </a:t>
            </a:r>
            <a:endParaRPr lang="it-IT" dirty="0"/>
          </a:p>
        </p:txBody>
      </p:sp>
    </p:spTree>
    <p:extLst>
      <p:ext uri="{BB962C8B-B14F-4D97-AF65-F5344CB8AC3E}">
        <p14:creationId xmlns:p14="http://schemas.microsoft.com/office/powerpoint/2010/main" val="2505507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5149633" y="195395"/>
            <a:ext cx="2238263" cy="369332"/>
          </a:xfrm>
          <a:prstGeom prst="rect">
            <a:avLst/>
          </a:prstGeom>
          <a:noFill/>
        </p:spPr>
        <p:txBody>
          <a:bodyPr wrap="none" rtlCol="0">
            <a:spAutoFit/>
          </a:bodyPr>
          <a:lstStyle/>
          <a:p>
            <a:r>
              <a:rPr lang="it-IT" dirty="0" smtClean="0"/>
              <a:t>From DRAFT Minutes: </a:t>
            </a:r>
            <a:endParaRPr lang="it-IT" dirty="0"/>
          </a:p>
        </p:txBody>
      </p:sp>
      <p:sp>
        <p:nvSpPr>
          <p:cNvPr id="3" name="Rettangolo 2"/>
          <p:cNvSpPr/>
          <p:nvPr/>
        </p:nvSpPr>
        <p:spPr>
          <a:xfrm>
            <a:off x="488447" y="751344"/>
            <a:ext cx="11318027" cy="4616648"/>
          </a:xfrm>
          <a:prstGeom prst="rect">
            <a:avLst/>
          </a:prstGeom>
        </p:spPr>
        <p:txBody>
          <a:bodyPr wrap="square">
            <a:spAutoFit/>
          </a:bodyPr>
          <a:lstStyle/>
          <a:p>
            <a:r>
              <a:rPr lang="en-IE" dirty="0"/>
              <a:t>After a discussion on all the issues/working groups, the delegates took the decision to head start with the following </a:t>
            </a:r>
            <a:r>
              <a:rPr lang="en-IE" dirty="0">
                <a:solidFill>
                  <a:srgbClr val="3366FF"/>
                </a:solidFill>
              </a:rPr>
              <a:t>five priority groups</a:t>
            </a:r>
            <a:r>
              <a:rPr lang="en-IE" dirty="0"/>
              <a:t> that shall be launched as soon as possible by the Executive Board (all equally important, not sorted by priority). </a:t>
            </a:r>
            <a:endParaRPr lang="en-IE" dirty="0" smtClean="0"/>
          </a:p>
          <a:p>
            <a:endParaRPr lang="it-IT" dirty="0"/>
          </a:p>
          <a:p>
            <a:r>
              <a:rPr lang="it-IT" sz="2400" dirty="0" smtClean="0"/>
              <a:t>1) </a:t>
            </a:r>
            <a:r>
              <a:rPr lang="en-US" sz="2400" dirty="0" smtClean="0"/>
              <a:t>Future </a:t>
            </a:r>
            <a:r>
              <a:rPr lang="en-US" sz="2400" dirty="0"/>
              <a:t>model of EOSC incl. the business model, governance structure and legal entity post </a:t>
            </a:r>
            <a:r>
              <a:rPr lang="en-US" sz="2400" dirty="0" smtClean="0"/>
              <a:t>2020                                                                                         </a:t>
            </a:r>
            <a:r>
              <a:rPr lang="uz-Cyrl-UZ" sz="2400" b="1" dirty="0" smtClean="0">
                <a:solidFill>
                  <a:srgbClr val="FF0000"/>
                </a:solidFill>
              </a:rPr>
              <a:t>Architecture</a:t>
            </a:r>
            <a:r>
              <a:rPr lang="it-IT" sz="2400" b="1" dirty="0" smtClean="0">
                <a:solidFill>
                  <a:srgbClr val="FF0000"/>
                </a:solidFill>
              </a:rPr>
              <a:t> WG </a:t>
            </a:r>
            <a:r>
              <a:rPr lang="mr-IN" sz="2400" b="1" dirty="0" smtClean="0">
                <a:solidFill>
                  <a:srgbClr val="FF0000"/>
                </a:solidFill>
              </a:rPr>
              <a:t>–</a:t>
            </a:r>
            <a:r>
              <a:rPr lang="it-IT" sz="2400" b="1" dirty="0" smtClean="0">
                <a:solidFill>
                  <a:srgbClr val="FF0000"/>
                </a:solidFill>
              </a:rPr>
              <a:t> </a:t>
            </a:r>
            <a:r>
              <a:rPr lang="uz-Cyrl-UZ" sz="2400" i="1" dirty="0" smtClean="0">
                <a:solidFill>
                  <a:srgbClr val="FF0000"/>
                </a:solidFill>
              </a:rPr>
              <a:t>Abramatic</a:t>
            </a:r>
            <a:endParaRPr lang="it-IT" sz="2400" dirty="0"/>
          </a:p>
          <a:p>
            <a:pPr lvl="0"/>
            <a:r>
              <a:rPr lang="en-US" sz="2400" dirty="0" smtClean="0"/>
              <a:t>2) National </a:t>
            </a:r>
            <a:r>
              <a:rPr lang="en-US" sz="2400" dirty="0"/>
              <a:t>and regional (if appropriate) initiatives – compatibility with national (regional) current &amp; planned national (regional) structures and </a:t>
            </a:r>
            <a:r>
              <a:rPr lang="en-US" sz="2400" dirty="0" smtClean="0"/>
              <a:t>initiatives   </a:t>
            </a:r>
            <a:r>
              <a:rPr lang="en-US" sz="2400" b="1" dirty="0" smtClean="0">
                <a:solidFill>
                  <a:srgbClr val="FF0000"/>
                </a:solidFill>
              </a:rPr>
              <a:t>Landscape WG </a:t>
            </a:r>
            <a:r>
              <a:rPr lang="en-US" sz="2400" dirty="0" smtClean="0">
                <a:solidFill>
                  <a:srgbClr val="FF0000"/>
                </a:solidFill>
              </a:rPr>
              <a:t>- </a:t>
            </a:r>
            <a:r>
              <a:rPr lang="en-US" sz="2400" i="1" dirty="0" err="1" smtClean="0">
                <a:solidFill>
                  <a:srgbClr val="FF0000"/>
                </a:solidFill>
              </a:rPr>
              <a:t>Hrusak</a:t>
            </a:r>
            <a:endParaRPr lang="it-IT" sz="2400" i="1" dirty="0">
              <a:solidFill>
                <a:srgbClr val="FF0000"/>
              </a:solidFill>
            </a:endParaRPr>
          </a:p>
          <a:p>
            <a:pPr lvl="0"/>
            <a:r>
              <a:rPr lang="en-US" sz="2400" dirty="0" smtClean="0"/>
              <a:t>3) FAIR </a:t>
            </a:r>
            <a:r>
              <a:rPr lang="en-US" sz="2400" dirty="0"/>
              <a:t>implementation and FAIR </a:t>
            </a:r>
            <a:r>
              <a:rPr lang="en-US" sz="2400" dirty="0" smtClean="0"/>
              <a:t>certification                                  </a:t>
            </a:r>
            <a:r>
              <a:rPr lang="en-GB" sz="2400" b="1" dirty="0" smtClean="0">
                <a:solidFill>
                  <a:srgbClr val="FF0000"/>
                </a:solidFill>
              </a:rPr>
              <a:t>FAIR WG</a:t>
            </a:r>
            <a:r>
              <a:rPr lang="it-IT" sz="2400" dirty="0" smtClean="0">
                <a:solidFill>
                  <a:srgbClr val="FF0000"/>
                </a:solidFill>
              </a:rPr>
              <a:t> </a:t>
            </a:r>
            <a:r>
              <a:rPr lang="en-GB" sz="2400" i="1" dirty="0" smtClean="0">
                <a:solidFill>
                  <a:srgbClr val="FF0000"/>
                </a:solidFill>
              </a:rPr>
              <a:t>- Sarah </a:t>
            </a:r>
            <a:r>
              <a:rPr lang="en-GB" sz="2400" i="1" dirty="0">
                <a:solidFill>
                  <a:srgbClr val="FF0000"/>
                </a:solidFill>
              </a:rPr>
              <a:t>Jones</a:t>
            </a:r>
            <a:endParaRPr lang="it-IT" sz="2400" dirty="0">
              <a:solidFill>
                <a:srgbClr val="FF0000"/>
              </a:solidFill>
            </a:endParaRPr>
          </a:p>
          <a:p>
            <a:r>
              <a:rPr lang="en-US" sz="2400" dirty="0" smtClean="0"/>
              <a:t>4) Federated </a:t>
            </a:r>
            <a:r>
              <a:rPr lang="en-US" sz="2400" dirty="0"/>
              <a:t>infrastructure and the portal </a:t>
            </a:r>
            <a:r>
              <a:rPr lang="en-US" sz="2400" dirty="0" smtClean="0"/>
              <a:t>evolution      </a:t>
            </a:r>
            <a:r>
              <a:rPr lang="en-GB" sz="2400" b="1" dirty="0" smtClean="0">
                <a:solidFill>
                  <a:srgbClr val="FF0000"/>
                </a:solidFill>
              </a:rPr>
              <a:t>Sustainability WG</a:t>
            </a:r>
            <a:r>
              <a:rPr lang="it-IT" sz="2400" b="1" dirty="0" smtClean="0">
                <a:solidFill>
                  <a:srgbClr val="FF0000"/>
                </a:solidFill>
              </a:rPr>
              <a:t> - </a:t>
            </a:r>
            <a:r>
              <a:rPr lang="en-GB" sz="2400" i="1" dirty="0" err="1" smtClean="0">
                <a:solidFill>
                  <a:srgbClr val="FF0000"/>
                </a:solidFill>
              </a:rPr>
              <a:t>Lueck</a:t>
            </a:r>
            <a:r>
              <a:rPr lang="en-GB" sz="2400" i="1" dirty="0" smtClean="0">
                <a:solidFill>
                  <a:srgbClr val="FF0000"/>
                </a:solidFill>
              </a:rPr>
              <a:t>, K</a:t>
            </a:r>
            <a:r>
              <a:rPr lang="it-IT" sz="2400" i="1" dirty="0" err="1" smtClean="0">
                <a:solidFill>
                  <a:srgbClr val="FF0000"/>
                </a:solidFill>
              </a:rPr>
              <a:t>uster</a:t>
            </a:r>
            <a:endParaRPr lang="it-IT" sz="2400" dirty="0"/>
          </a:p>
          <a:p>
            <a:r>
              <a:rPr lang="en-US" sz="2400" dirty="0" smtClean="0"/>
              <a:t>5) Rules </a:t>
            </a:r>
            <a:r>
              <a:rPr lang="en-US" sz="2400" dirty="0"/>
              <a:t>of </a:t>
            </a:r>
            <a:r>
              <a:rPr lang="en-US" sz="2400" dirty="0" smtClean="0"/>
              <a:t>participation                                              </a:t>
            </a:r>
            <a:r>
              <a:rPr lang="en-GB" sz="2400" b="1" dirty="0" smtClean="0">
                <a:solidFill>
                  <a:srgbClr val="FF0000"/>
                </a:solidFill>
              </a:rPr>
              <a:t>Rules </a:t>
            </a:r>
            <a:r>
              <a:rPr lang="en-GB" sz="2400" b="1" dirty="0">
                <a:solidFill>
                  <a:srgbClr val="FF0000"/>
                </a:solidFill>
              </a:rPr>
              <a:t>of </a:t>
            </a:r>
            <a:r>
              <a:rPr lang="en-GB" sz="2400" b="1" dirty="0" smtClean="0">
                <a:solidFill>
                  <a:srgbClr val="FF0000"/>
                </a:solidFill>
              </a:rPr>
              <a:t>Participation WG </a:t>
            </a:r>
            <a:r>
              <a:rPr lang="en-GB" sz="2400" i="1" dirty="0" smtClean="0">
                <a:solidFill>
                  <a:srgbClr val="FF0000"/>
                </a:solidFill>
              </a:rPr>
              <a:t>-</a:t>
            </a:r>
            <a:r>
              <a:rPr lang="it-IT" sz="2400" i="1" dirty="0" smtClean="0">
                <a:solidFill>
                  <a:srgbClr val="FF0000"/>
                </a:solidFill>
              </a:rPr>
              <a:t> </a:t>
            </a:r>
            <a:r>
              <a:rPr lang="en-GB" sz="2400" i="1" dirty="0" smtClean="0">
                <a:solidFill>
                  <a:srgbClr val="FF0000"/>
                </a:solidFill>
              </a:rPr>
              <a:t> </a:t>
            </a:r>
            <a:r>
              <a:rPr lang="it-IT" sz="2400" i="1" dirty="0" err="1" smtClean="0">
                <a:solidFill>
                  <a:srgbClr val="FF0000"/>
                </a:solidFill>
              </a:rPr>
              <a:t>Bicarregui</a:t>
            </a:r>
            <a:endParaRPr lang="it-IT" sz="2400" i="1" dirty="0">
              <a:solidFill>
                <a:srgbClr val="FF0000"/>
              </a:solidFill>
            </a:endParaRPr>
          </a:p>
          <a:p>
            <a:r>
              <a:rPr lang="en-US" dirty="0"/>
              <a:t> </a:t>
            </a:r>
            <a:endParaRPr lang="it-IT" dirty="0"/>
          </a:p>
          <a:p>
            <a:r>
              <a:rPr lang="en-US" dirty="0"/>
              <a:t>The five proposals will be elaborated in a form of half page descriptions by the Executive Board supported by the Secretariat and will be subject to review and endorsement by the GB. </a:t>
            </a:r>
            <a:endParaRPr lang="it-IT" dirty="0"/>
          </a:p>
        </p:txBody>
      </p:sp>
      <p:sp>
        <p:nvSpPr>
          <p:cNvPr id="5" name="CasellaDiTesto 4"/>
          <p:cNvSpPr txBox="1"/>
          <p:nvPr/>
        </p:nvSpPr>
        <p:spPr>
          <a:xfrm>
            <a:off x="3128884" y="5646129"/>
            <a:ext cx="5759134" cy="923330"/>
          </a:xfrm>
          <a:prstGeom prst="rect">
            <a:avLst/>
          </a:prstGeom>
          <a:noFill/>
        </p:spPr>
        <p:txBody>
          <a:bodyPr wrap="none" rtlCol="0">
            <a:spAutoFit/>
          </a:bodyPr>
          <a:lstStyle/>
          <a:p>
            <a:pPr algn="ctr"/>
            <a:r>
              <a:rPr lang="it-IT" b="1" dirty="0" smtClean="0"/>
              <a:t>EOSC </a:t>
            </a:r>
            <a:r>
              <a:rPr lang="it-IT" b="1" dirty="0"/>
              <a:t>GOVERNANCE BOARD (EOSC WG) SECOND </a:t>
            </a:r>
            <a:r>
              <a:rPr lang="it-IT" b="1" dirty="0" smtClean="0"/>
              <a:t>MEETING</a:t>
            </a:r>
          </a:p>
          <a:p>
            <a:pPr algn="ctr"/>
            <a:r>
              <a:rPr lang="de-DE" b="1" dirty="0" smtClean="0"/>
              <a:t>27 </a:t>
            </a:r>
            <a:r>
              <a:rPr lang="de-DE" b="1" dirty="0"/>
              <a:t>MARCH 2019 </a:t>
            </a:r>
            <a:endParaRPr lang="de-DE" dirty="0"/>
          </a:p>
          <a:p>
            <a:pPr algn="ctr"/>
            <a:r>
              <a:rPr lang="it-IT" b="1" dirty="0" smtClean="0"/>
              <a:t>BRUSSELS</a:t>
            </a:r>
            <a:endParaRPr lang="it-IT" dirty="0"/>
          </a:p>
        </p:txBody>
      </p:sp>
    </p:spTree>
    <p:extLst>
      <p:ext uri="{BB962C8B-B14F-4D97-AF65-F5344CB8AC3E}">
        <p14:creationId xmlns:p14="http://schemas.microsoft.com/office/powerpoint/2010/main" val="899462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12191999" cy="6740308"/>
          </a:xfrm>
          <a:prstGeom prst="rect">
            <a:avLst/>
          </a:prstGeom>
          <a:noFill/>
        </p:spPr>
        <p:txBody>
          <a:bodyPr wrap="square" rtlCol="0">
            <a:spAutoFit/>
          </a:bodyPr>
          <a:lstStyle/>
          <a:p>
            <a:pPr algn="ctr"/>
            <a:r>
              <a:rPr lang="en-GB" b="1" dirty="0"/>
              <a:t>EOSC </a:t>
            </a:r>
            <a:r>
              <a:rPr lang="en-GB" b="1" dirty="0">
                <a:solidFill>
                  <a:srgbClr val="3366FF"/>
                </a:solidFill>
              </a:rPr>
              <a:t>Governing Board sub-groups</a:t>
            </a:r>
            <a:r>
              <a:rPr lang="en-GB" b="1" dirty="0"/>
              <a:t> modus operandi &amp; operating </a:t>
            </a:r>
            <a:r>
              <a:rPr lang="en-GB" b="1" dirty="0" smtClean="0"/>
              <a:t>principles (proposal to the GB)</a:t>
            </a:r>
            <a:endParaRPr lang="it-IT" dirty="0"/>
          </a:p>
          <a:p>
            <a:r>
              <a:rPr lang="en-GB" dirty="0"/>
              <a:t> </a:t>
            </a:r>
            <a:endParaRPr lang="it-IT" dirty="0"/>
          </a:p>
          <a:p>
            <a:r>
              <a:rPr lang="en-GB" dirty="0"/>
              <a:t>The EOSC Governance Board (GB) brings together representatives from the Member States (MS), Associated Countries (AC) and the European Commission (EC) to ensure </a:t>
            </a:r>
            <a:r>
              <a:rPr lang="en-GB" dirty="0">
                <a:solidFill>
                  <a:srgbClr val="3366FF"/>
                </a:solidFill>
              </a:rPr>
              <a:t>strategic direction and supervision of the EOSC roadmap, and coordination with relevant national initiatives</a:t>
            </a:r>
            <a:r>
              <a:rPr lang="en-GB" dirty="0"/>
              <a:t>. The GB is chaired by the Commission. It was agreed with the EC that the GB will also have an (informal) co-chair who will be appointed by the MS at the GB meeting of 27 March 2019. </a:t>
            </a:r>
            <a:r>
              <a:rPr lang="en-GB" dirty="0">
                <a:solidFill>
                  <a:srgbClr val="3366FF"/>
                </a:solidFill>
              </a:rPr>
              <a:t>The proceedings of the GB and its sub-groups will be based on four core operating principles: Openness, Inclusivity, Balance and Foresight</a:t>
            </a:r>
            <a:r>
              <a:rPr lang="en-GB" dirty="0"/>
              <a:t>. </a:t>
            </a:r>
            <a:endParaRPr lang="it-IT" dirty="0"/>
          </a:p>
          <a:p>
            <a:r>
              <a:rPr lang="en-GB" dirty="0"/>
              <a:t> </a:t>
            </a:r>
            <a:endParaRPr lang="it-IT" dirty="0"/>
          </a:p>
          <a:p>
            <a:r>
              <a:rPr lang="en-GB" b="1" dirty="0"/>
              <a:t>Openness</a:t>
            </a:r>
            <a:endParaRPr lang="it-IT" dirty="0"/>
          </a:p>
          <a:p>
            <a:r>
              <a:rPr lang="en-GB" dirty="0"/>
              <a:t>The membership, findings and summary of proceedings of the GB and its sub-groups will be publically available on the </a:t>
            </a:r>
            <a:r>
              <a:rPr lang="en-GB" u="sng" dirty="0">
                <a:hlinkClick r:id="rId2"/>
              </a:rPr>
              <a:t>EC Open Science website</a:t>
            </a:r>
            <a:r>
              <a:rPr lang="en-GB" dirty="0"/>
              <a:t>. The approach and working methods of sub-groups will be fully transparent. All finalised outputs of the GB and its sub-groups (position papers, reports, recommendations etc.) will be FAIR by default.</a:t>
            </a:r>
            <a:endParaRPr lang="it-IT" dirty="0"/>
          </a:p>
          <a:p>
            <a:r>
              <a:rPr lang="en-GB" dirty="0"/>
              <a:t> </a:t>
            </a:r>
            <a:endParaRPr lang="it-IT" dirty="0"/>
          </a:p>
          <a:p>
            <a:r>
              <a:rPr lang="en-GB" b="1" dirty="0"/>
              <a:t>Inclusivity</a:t>
            </a:r>
            <a:endParaRPr lang="it-IT" dirty="0"/>
          </a:p>
          <a:p>
            <a:r>
              <a:rPr lang="en-GB" dirty="0"/>
              <a:t>Sub-group participation is open to any MS/AC delegate of the GB. Interim outputs and findings will be presented to the full GB for consideration</a:t>
            </a:r>
            <a:r>
              <a:rPr lang="en-GB" dirty="0" smtClean="0"/>
              <a:t>.</a:t>
            </a:r>
            <a:endParaRPr lang="it-IT" dirty="0"/>
          </a:p>
          <a:p>
            <a:r>
              <a:rPr lang="en-GB" b="1" dirty="0"/>
              <a:t>Balance</a:t>
            </a:r>
            <a:r>
              <a:rPr lang="en-GB" dirty="0"/>
              <a:t> </a:t>
            </a:r>
            <a:endParaRPr lang="it-IT" dirty="0"/>
          </a:p>
          <a:p>
            <a:r>
              <a:rPr lang="en-GB" dirty="0"/>
              <a:t>The GB aims to take into account, reflect and balance the different perspectives and stakeholders in the EOSC ecosystem. </a:t>
            </a:r>
            <a:endParaRPr lang="it-IT" dirty="0"/>
          </a:p>
          <a:p>
            <a:r>
              <a:rPr lang="en-GB" dirty="0"/>
              <a:t> </a:t>
            </a:r>
            <a:endParaRPr lang="it-IT" dirty="0"/>
          </a:p>
          <a:p>
            <a:r>
              <a:rPr lang="en-GB" b="1" dirty="0"/>
              <a:t>Foresight</a:t>
            </a:r>
            <a:endParaRPr lang="it-IT" dirty="0"/>
          </a:p>
          <a:p>
            <a:r>
              <a:rPr lang="en-GB" dirty="0"/>
              <a:t>The EOSC GB will provide </a:t>
            </a:r>
            <a:r>
              <a:rPr lang="en-GB" dirty="0">
                <a:solidFill>
                  <a:srgbClr val="3366FF"/>
                </a:solidFill>
              </a:rPr>
              <a:t>strategic guidance and effective oversight for the EOSC through the proactive contribution of its members</a:t>
            </a:r>
            <a:r>
              <a:rPr lang="en-GB" dirty="0"/>
              <a:t>. </a:t>
            </a:r>
            <a:r>
              <a:rPr lang="en-GB" dirty="0">
                <a:solidFill>
                  <a:srgbClr val="3366FF"/>
                </a:solidFill>
              </a:rPr>
              <a:t>To do this effectively, sub-groups focussed on specific topics will aim to provide contextual analysis, synthetic reports and recommendations</a:t>
            </a:r>
            <a:r>
              <a:rPr lang="en-GB" dirty="0"/>
              <a:t>. They will have a mandate to assess the current context and anticipate issues that may impact the development of the EOSC, with a forward-looking focus to consider issues relevant to the future of the EOSC</a:t>
            </a:r>
            <a:r>
              <a:rPr lang="en-GB" dirty="0" smtClean="0"/>
              <a:t>.</a:t>
            </a:r>
            <a:endParaRPr lang="it-IT" dirty="0"/>
          </a:p>
        </p:txBody>
      </p:sp>
    </p:spTree>
    <p:extLst>
      <p:ext uri="{BB962C8B-B14F-4D97-AF65-F5344CB8AC3E}">
        <p14:creationId xmlns:p14="http://schemas.microsoft.com/office/powerpoint/2010/main" val="787413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0" y="0"/>
            <a:ext cx="12191999" cy="7017307"/>
          </a:xfrm>
          <a:prstGeom prst="rect">
            <a:avLst/>
          </a:prstGeom>
          <a:noFill/>
        </p:spPr>
        <p:txBody>
          <a:bodyPr wrap="square" rtlCol="0">
            <a:spAutoFit/>
          </a:bodyPr>
          <a:lstStyle/>
          <a:p>
            <a:r>
              <a:rPr lang="en-GB" dirty="0"/>
              <a:t>The GB will form </a:t>
            </a:r>
            <a:r>
              <a:rPr lang="en-GB" b="1" dirty="0"/>
              <a:t>sub-groups on selected topics </a:t>
            </a:r>
            <a:r>
              <a:rPr lang="en-GB" dirty="0"/>
              <a:t>considered of general or specific strategic interest. The role of these sub-groups is to support the deliberations of the GB by providing analysis and recommendations on key issues relevant to the co-construction, development, and sustainability of the EOSC. GB sub-groups will function according to the following modus operandi:</a:t>
            </a:r>
            <a:endParaRPr lang="it-IT" dirty="0"/>
          </a:p>
          <a:p>
            <a:r>
              <a:rPr lang="en-GB" dirty="0"/>
              <a:t> </a:t>
            </a:r>
            <a:endParaRPr lang="it-IT" dirty="0"/>
          </a:p>
          <a:p>
            <a:pPr lvl="0"/>
            <a:r>
              <a:rPr lang="en-GB" dirty="0"/>
              <a:t>Sub-groups </a:t>
            </a:r>
            <a:r>
              <a:rPr lang="en-GB" dirty="0">
                <a:solidFill>
                  <a:srgbClr val="3366FF"/>
                </a:solidFill>
              </a:rPr>
              <a:t>are formed by the GB and can be proposed by any delegate of the GB, at any point in time</a:t>
            </a:r>
            <a:r>
              <a:rPr lang="en-GB" dirty="0"/>
              <a:t>. A short description of their scope of interest, respective tasks and expected outputs is required. </a:t>
            </a:r>
            <a:endParaRPr lang="it-IT" dirty="0"/>
          </a:p>
          <a:p>
            <a:pPr lvl="0"/>
            <a:r>
              <a:rPr lang="en-GB" dirty="0"/>
              <a:t>Sub-groups </a:t>
            </a:r>
            <a:r>
              <a:rPr lang="en-GB" dirty="0">
                <a:solidFill>
                  <a:srgbClr val="3366FF"/>
                </a:solidFill>
              </a:rPr>
              <a:t>are during their constitution open to all GB Delegates</a:t>
            </a:r>
            <a:r>
              <a:rPr lang="en-GB" dirty="0"/>
              <a:t>. They will consist </a:t>
            </a:r>
            <a:r>
              <a:rPr lang="en-GB" dirty="0">
                <a:solidFill>
                  <a:srgbClr val="3366FF"/>
                </a:solidFill>
              </a:rPr>
              <a:t>of at least five country representatives</a:t>
            </a:r>
            <a:r>
              <a:rPr lang="en-GB" dirty="0"/>
              <a:t>, with an appropriate representation of smaller and larger countries.</a:t>
            </a:r>
            <a:endParaRPr lang="it-IT" dirty="0"/>
          </a:p>
          <a:p>
            <a:pPr lvl="0"/>
            <a:r>
              <a:rPr lang="en-GB" dirty="0"/>
              <a:t>The work of sub-groups is fully transparent, and their proceedings, approaches, and interim results are openly communicated to all the delegates of the GB for discussion during GB meetings. Members of the sub-groups organise their own working methods (e.g. meetings, telephone conferences, circular resolutions, etc.) and can request support from the Secretariat. </a:t>
            </a:r>
            <a:endParaRPr lang="it-IT" dirty="0"/>
          </a:p>
          <a:p>
            <a:pPr lvl="0"/>
            <a:r>
              <a:rPr lang="en-GB" dirty="0">
                <a:solidFill>
                  <a:srgbClr val="3366FF"/>
                </a:solidFill>
              </a:rPr>
              <a:t>Sub-groups may nominate a representative to participate in, or liaise with a working group. </a:t>
            </a:r>
            <a:endParaRPr lang="it-IT" dirty="0">
              <a:solidFill>
                <a:srgbClr val="3366FF"/>
              </a:solidFill>
            </a:endParaRPr>
          </a:p>
          <a:p>
            <a:pPr lvl="0"/>
            <a:r>
              <a:rPr lang="en-GB" dirty="0"/>
              <a:t>Sub-groups will report on a regular basis to the GB and prepare the input to GB meetings on their topic. </a:t>
            </a:r>
            <a:endParaRPr lang="it-IT" dirty="0"/>
          </a:p>
          <a:p>
            <a:r>
              <a:rPr lang="en-GB" dirty="0"/>
              <a:t> </a:t>
            </a:r>
            <a:endParaRPr lang="it-IT" dirty="0"/>
          </a:p>
          <a:p>
            <a:r>
              <a:rPr lang="en-GB" dirty="0"/>
              <a:t>In accordance with it’s mandate, the GB can decide that </a:t>
            </a:r>
            <a:r>
              <a:rPr lang="en-GB" b="1" dirty="0"/>
              <a:t>working groups</a:t>
            </a:r>
            <a:r>
              <a:rPr lang="en-GB" dirty="0"/>
              <a:t> should be established by the EB on topics considered of particular strategic importance. </a:t>
            </a:r>
            <a:r>
              <a:rPr lang="en-GB" dirty="0">
                <a:solidFill>
                  <a:srgbClr val="3366FF"/>
                </a:solidFill>
              </a:rPr>
              <a:t>The mandates of  working groups recommended by the GB will be jointly prepared  by the GB and the EB</a:t>
            </a:r>
            <a:r>
              <a:rPr lang="en-GB" dirty="0"/>
              <a:t>. The EB will prepare the mandates for all other working groups to be endorsed by the GB. </a:t>
            </a:r>
            <a:r>
              <a:rPr lang="en-GB" dirty="0">
                <a:solidFill>
                  <a:srgbClr val="3366FF"/>
                </a:solidFill>
              </a:rPr>
              <a:t>Working groups will be supervised by the EB and supported by the Secretariat</a:t>
            </a:r>
            <a:r>
              <a:rPr lang="en-GB" dirty="0"/>
              <a:t>. The </a:t>
            </a:r>
            <a:r>
              <a:rPr lang="en-GB" dirty="0">
                <a:solidFill>
                  <a:srgbClr val="3366FF"/>
                </a:solidFill>
              </a:rPr>
              <a:t>GB can provide guidelines for membership of working groups and suggest the inclusion of specific Experts to any working group</a:t>
            </a:r>
            <a:r>
              <a:rPr lang="en-GB" dirty="0"/>
              <a:t>. The GB sub-groups will work closely with working groups related to their sphere of interest, may provide orientation to related working groups, participate in (selected) meetings of corresponding working groups, monitor the outputs, and report the findings as a basis for in-depth discussion and deliberations in the GB. Budget and planning of the Secretariat permitted, GB sub-groups can request support from the Secretariat to prepare reports, gather data, and other analytical inputs. </a:t>
            </a:r>
            <a:endParaRPr lang="it-IT" dirty="0"/>
          </a:p>
          <a:p>
            <a:r>
              <a:rPr lang="en-GB" dirty="0"/>
              <a:t> </a:t>
            </a:r>
            <a:endParaRPr lang="it-IT" dirty="0"/>
          </a:p>
        </p:txBody>
      </p:sp>
    </p:spTree>
    <p:extLst>
      <p:ext uri="{BB962C8B-B14F-4D97-AF65-F5344CB8AC3E}">
        <p14:creationId xmlns:p14="http://schemas.microsoft.com/office/powerpoint/2010/main" val="2527807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sp>
        <p:nvSpPr>
          <p:cNvPr id="2" name="Rettangolo 1"/>
          <p:cNvSpPr/>
          <p:nvPr/>
        </p:nvSpPr>
        <p:spPr>
          <a:xfrm>
            <a:off x="80643" y="543177"/>
            <a:ext cx="12030717" cy="5632310"/>
          </a:xfrm>
          <a:prstGeom prst="rect">
            <a:avLst/>
          </a:prstGeom>
        </p:spPr>
        <p:txBody>
          <a:bodyPr wrap="square">
            <a:spAutoFit/>
          </a:bodyPr>
          <a:lstStyle/>
          <a:p>
            <a:endParaRPr lang="it-IT" sz="2400" dirty="0"/>
          </a:p>
          <a:p>
            <a:pPr lvl="0"/>
            <a:r>
              <a:rPr lang="en-IE" sz="2400" dirty="0"/>
              <a:t>The delegates will propose a </a:t>
            </a:r>
            <a:r>
              <a:rPr lang="en-IE" sz="2400" b="1" dirty="0"/>
              <a:t>‘third chair’</a:t>
            </a:r>
            <a:r>
              <a:rPr lang="en-IE" sz="2400" dirty="0"/>
              <a:t> from the MS/AC (before the next meeting</a:t>
            </a:r>
            <a:r>
              <a:rPr lang="en-IE" sz="2400" dirty="0" smtClean="0"/>
              <a:t>)</a:t>
            </a:r>
          </a:p>
          <a:p>
            <a:pPr lvl="0"/>
            <a:endParaRPr lang="it-IT" sz="2400" dirty="0"/>
          </a:p>
          <a:p>
            <a:pPr lvl="0"/>
            <a:r>
              <a:rPr lang="en-IE" sz="2400" dirty="0" smtClean="0"/>
              <a:t>The Executive </a:t>
            </a:r>
            <a:r>
              <a:rPr lang="en-IE" sz="2400" dirty="0"/>
              <a:t>Board with the Secretariat will provide </a:t>
            </a:r>
            <a:r>
              <a:rPr lang="en-IE" sz="2400" b="1" dirty="0"/>
              <a:t>a half a page description per working group</a:t>
            </a:r>
            <a:r>
              <a:rPr lang="en-IE" sz="2400" dirty="0"/>
              <a:t> and circulate to the GB for quick feedback. </a:t>
            </a:r>
            <a:endParaRPr lang="en-IE" sz="2400" dirty="0" smtClean="0"/>
          </a:p>
          <a:p>
            <a:pPr lvl="0"/>
            <a:endParaRPr lang="it-IT" sz="2400" dirty="0"/>
          </a:p>
          <a:p>
            <a:pPr lvl="0"/>
            <a:r>
              <a:rPr lang="en-IE" sz="2400" dirty="0"/>
              <a:t>In the absence of objection by the GB, the EB will be charged </a:t>
            </a:r>
            <a:r>
              <a:rPr lang="en-IE" sz="2400" dirty="0">
                <a:solidFill>
                  <a:srgbClr val="3366FF"/>
                </a:solidFill>
              </a:rPr>
              <a:t>to launch asap the first wave of five Working </a:t>
            </a:r>
            <a:r>
              <a:rPr lang="en-IE" sz="2400" dirty="0" smtClean="0">
                <a:solidFill>
                  <a:srgbClr val="3366FF"/>
                </a:solidFill>
              </a:rPr>
              <a:t>Groups</a:t>
            </a:r>
          </a:p>
          <a:p>
            <a:pPr lvl="0"/>
            <a:endParaRPr lang="en-IE" sz="2400" dirty="0">
              <a:solidFill>
                <a:srgbClr val="3366FF"/>
              </a:solidFill>
            </a:endParaRPr>
          </a:p>
          <a:p>
            <a:pPr lvl="0"/>
            <a:r>
              <a:rPr lang="en-IE" sz="2400" dirty="0" smtClean="0">
                <a:solidFill>
                  <a:srgbClr val="3366FF"/>
                </a:solidFill>
              </a:rPr>
              <a:t>The GB will discuss on the composition of the groups.</a:t>
            </a:r>
          </a:p>
          <a:p>
            <a:pPr lvl="0"/>
            <a:endParaRPr lang="it-IT" sz="2400" dirty="0"/>
          </a:p>
          <a:p>
            <a:pPr lvl="0"/>
            <a:r>
              <a:rPr lang="en-IE" sz="2400" b="1" dirty="0" smtClean="0"/>
              <a:t>Discussion of the draft on internal </a:t>
            </a:r>
            <a:r>
              <a:rPr lang="en-IE" sz="2400" b="1" dirty="0"/>
              <a:t>modalities of sub-groups</a:t>
            </a:r>
            <a:r>
              <a:rPr lang="en-IE" sz="2400" dirty="0"/>
              <a:t> and its relations with the working </a:t>
            </a:r>
            <a:r>
              <a:rPr lang="en-IE" sz="2400" dirty="0" smtClean="0"/>
              <a:t>groups.  </a:t>
            </a:r>
          </a:p>
          <a:p>
            <a:pPr lvl="0"/>
            <a:endParaRPr lang="it-IT" sz="2400" dirty="0" smtClean="0"/>
          </a:p>
          <a:p>
            <a:pPr lvl="0"/>
            <a:r>
              <a:rPr lang="it-IT" sz="2400" dirty="0" smtClean="0">
                <a:solidFill>
                  <a:srgbClr val="3366FF"/>
                </a:solidFill>
              </a:rPr>
              <a:t>Open agenda</a:t>
            </a:r>
            <a:endParaRPr lang="it-IT" sz="2400" dirty="0">
              <a:solidFill>
                <a:srgbClr val="3366FF"/>
              </a:solidFill>
            </a:endParaRPr>
          </a:p>
        </p:txBody>
      </p:sp>
      <p:sp>
        <p:nvSpPr>
          <p:cNvPr id="5" name="Rettangolo 4"/>
          <p:cNvSpPr/>
          <p:nvPr/>
        </p:nvSpPr>
        <p:spPr>
          <a:xfrm>
            <a:off x="5013527" y="-41057"/>
            <a:ext cx="2164825" cy="800219"/>
          </a:xfrm>
          <a:prstGeom prst="rect">
            <a:avLst/>
          </a:prstGeom>
        </p:spPr>
        <p:txBody>
          <a:bodyPr wrap="none">
            <a:spAutoFit/>
          </a:bodyPr>
          <a:lstStyle/>
          <a:p>
            <a:r>
              <a:rPr lang="it-IT" sz="2800" b="1" dirty="0" smtClean="0">
                <a:solidFill>
                  <a:srgbClr val="FFFF00"/>
                </a:solidFill>
              </a:rPr>
              <a:t>Action </a:t>
            </a:r>
            <a:r>
              <a:rPr lang="it-IT" sz="2800" b="1" dirty="0" err="1" smtClean="0">
                <a:solidFill>
                  <a:srgbClr val="FFFF00"/>
                </a:solidFill>
              </a:rPr>
              <a:t>Points</a:t>
            </a:r>
            <a:endParaRPr lang="it-IT" sz="2800" dirty="0">
              <a:solidFill>
                <a:srgbClr val="FFFF00"/>
              </a:solidFill>
            </a:endParaRPr>
          </a:p>
          <a:p>
            <a:r>
              <a:rPr lang="en-GB" b="1" dirty="0" smtClean="0"/>
              <a:t>:</a:t>
            </a:r>
            <a:endParaRPr lang="it-IT" dirty="0"/>
          </a:p>
        </p:txBody>
      </p:sp>
    </p:spTree>
    <p:extLst>
      <p:ext uri="{BB962C8B-B14F-4D97-AF65-F5344CB8AC3E}">
        <p14:creationId xmlns:p14="http://schemas.microsoft.com/office/powerpoint/2010/main" val="267742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2842418" y="5819966"/>
            <a:ext cx="6617473" cy="1038034"/>
          </a:xfrm>
          <a:prstGeom prst="rect">
            <a:avLst/>
          </a:prstGeom>
        </p:spPr>
      </p:pic>
      <p:pic>
        <p:nvPicPr>
          <p:cNvPr id="3" name="Immagine 2"/>
          <p:cNvPicPr>
            <a:picLocks noChangeAspect="1"/>
          </p:cNvPicPr>
          <p:nvPr/>
        </p:nvPicPr>
        <p:blipFill>
          <a:blip r:embed="rId3"/>
          <a:stretch>
            <a:fillRect/>
          </a:stretch>
        </p:blipFill>
        <p:spPr>
          <a:xfrm>
            <a:off x="546100" y="1854"/>
            <a:ext cx="11023600" cy="2946400"/>
          </a:xfrm>
          <a:prstGeom prst="rect">
            <a:avLst/>
          </a:prstGeom>
        </p:spPr>
      </p:pic>
      <p:pic>
        <p:nvPicPr>
          <p:cNvPr id="7" name="Immagine 6"/>
          <p:cNvPicPr>
            <a:picLocks noChangeAspect="1"/>
          </p:cNvPicPr>
          <p:nvPr/>
        </p:nvPicPr>
        <p:blipFill>
          <a:blip r:embed="rId4"/>
          <a:stretch>
            <a:fillRect/>
          </a:stretch>
        </p:blipFill>
        <p:spPr>
          <a:xfrm>
            <a:off x="609600" y="2448931"/>
            <a:ext cx="10960100" cy="2425700"/>
          </a:xfrm>
          <a:prstGeom prst="rect">
            <a:avLst/>
          </a:prstGeom>
        </p:spPr>
      </p:pic>
    </p:spTree>
    <p:extLst>
      <p:ext uri="{BB962C8B-B14F-4D97-AF65-F5344CB8AC3E}">
        <p14:creationId xmlns:p14="http://schemas.microsoft.com/office/powerpoint/2010/main" val="2768764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1423" y="737317"/>
            <a:ext cx="11904165" cy="369332"/>
          </a:xfrm>
          <a:prstGeom prst="rect">
            <a:avLst/>
          </a:prstGeom>
        </p:spPr>
        <p:txBody>
          <a:bodyPr wrap="square">
            <a:spAutoFit/>
          </a:bodyPr>
          <a:lstStyle/>
          <a:p>
            <a:pPr algn="ctr"/>
            <a:endParaRPr lang="it-IT" dirty="0"/>
          </a:p>
        </p:txBody>
      </p:sp>
      <p:sp>
        <p:nvSpPr>
          <p:cNvPr id="4" name="CasellaDiTesto 3"/>
          <p:cNvSpPr txBox="1"/>
          <p:nvPr/>
        </p:nvSpPr>
        <p:spPr>
          <a:xfrm>
            <a:off x="65461" y="133083"/>
            <a:ext cx="12085588" cy="6555640"/>
          </a:xfrm>
          <a:prstGeom prst="rect">
            <a:avLst/>
          </a:prstGeom>
          <a:noFill/>
        </p:spPr>
        <p:txBody>
          <a:bodyPr wrap="square" rtlCol="0">
            <a:spAutoFit/>
          </a:bodyPr>
          <a:lstStyle/>
          <a:p>
            <a:pPr algn="ctr"/>
            <a:r>
              <a:rPr lang="en-GB" sz="2400" dirty="0"/>
              <a:t>Italy’s Position Paper on EOSC</a:t>
            </a:r>
          </a:p>
          <a:p>
            <a:pPr algn="ctr"/>
            <a:r>
              <a:rPr lang="en-GB" dirty="0" smtClean="0"/>
              <a:t>finalized on 12 </a:t>
            </a:r>
            <a:r>
              <a:rPr lang="en-GB" dirty="0"/>
              <a:t>Mar </a:t>
            </a:r>
            <a:r>
              <a:rPr lang="en-GB" dirty="0" smtClean="0"/>
              <a:t>2019 </a:t>
            </a:r>
          </a:p>
          <a:p>
            <a:pPr algn="ctr"/>
            <a:r>
              <a:rPr lang="en-GB" dirty="0"/>
              <a:t> </a:t>
            </a:r>
          </a:p>
          <a:p>
            <a:r>
              <a:rPr lang="en-GB" sz="2400" dirty="0"/>
              <a:t>Italy expects the European Open Science Cloud (EOSC</a:t>
            </a:r>
            <a:r>
              <a:rPr lang="en-GB" sz="2400" dirty="0" smtClean="0"/>
              <a:t>), as a part of Open Science, to </a:t>
            </a:r>
            <a:r>
              <a:rPr lang="en-GB" sz="2400" i="1" dirty="0"/>
              <a:t>strengthen European competitiveness in the global scene</a:t>
            </a:r>
            <a:r>
              <a:rPr lang="en-GB" sz="2400" dirty="0"/>
              <a:t> by making high quality scientific </a:t>
            </a:r>
            <a:r>
              <a:rPr lang="en-GB" sz="2400" dirty="0" smtClean="0"/>
              <a:t>data and tools </a:t>
            </a:r>
            <a:r>
              <a:rPr lang="en-GB" sz="2400" dirty="0"/>
              <a:t>from all domains </a:t>
            </a:r>
            <a:r>
              <a:rPr lang="en-GB" sz="2400" i="1" dirty="0"/>
              <a:t>effectively and efficiently</a:t>
            </a:r>
            <a:r>
              <a:rPr lang="en-GB" sz="2400" dirty="0"/>
              <a:t> available to </a:t>
            </a:r>
            <a:r>
              <a:rPr lang="en-GB" sz="2400" dirty="0" smtClean="0"/>
              <a:t>research</a:t>
            </a:r>
            <a:r>
              <a:rPr lang="en-GB" sz="2400" dirty="0"/>
              <a:t> </a:t>
            </a:r>
            <a:r>
              <a:rPr lang="en-GB" sz="2400" dirty="0" smtClean="0"/>
              <a:t>and </a:t>
            </a:r>
            <a:r>
              <a:rPr lang="en-GB" sz="2400" dirty="0"/>
              <a:t>innovation activities. </a:t>
            </a:r>
          </a:p>
          <a:p>
            <a:r>
              <a:rPr lang="en-GB" sz="2400" dirty="0"/>
              <a:t> </a:t>
            </a:r>
          </a:p>
          <a:p>
            <a:r>
              <a:rPr lang="en-GB" sz="2400" dirty="0"/>
              <a:t>Italy believes that a well-designed EOSC should: </a:t>
            </a:r>
          </a:p>
          <a:p>
            <a:r>
              <a:rPr lang="en-GB" sz="2400" dirty="0"/>
              <a:t> </a:t>
            </a:r>
          </a:p>
          <a:p>
            <a:pPr marL="342900" lvl="0" indent="-342900" fontAlgn="base">
              <a:buFont typeface="Arial"/>
              <a:buChar char="•"/>
            </a:pPr>
            <a:r>
              <a:rPr lang="en-GB" sz="2400" b="1" dirty="0"/>
              <a:t>optimize</a:t>
            </a:r>
            <a:r>
              <a:rPr lang="en-GB" sz="2400" dirty="0"/>
              <a:t> resources and data services making them broadly accessible;</a:t>
            </a:r>
          </a:p>
          <a:p>
            <a:pPr marL="342900" lvl="0" indent="-342900" fontAlgn="base">
              <a:buFont typeface="Arial"/>
              <a:buChar char="•"/>
            </a:pPr>
            <a:r>
              <a:rPr lang="en-GB" sz="2400" b="1" dirty="0"/>
              <a:t>reach</a:t>
            </a:r>
            <a:r>
              <a:rPr lang="en-GB" sz="2400" dirty="0"/>
              <a:t> relevant academic digital services as high-performance computing and data analytics, data management, networking, cloud computing; </a:t>
            </a:r>
          </a:p>
          <a:p>
            <a:pPr marL="342900" lvl="0" indent="-342900" fontAlgn="base">
              <a:buFont typeface="Arial"/>
              <a:buChar char="•"/>
            </a:pPr>
            <a:r>
              <a:rPr lang="en-GB" sz="2400" b="1" dirty="0"/>
              <a:t>build on</a:t>
            </a:r>
            <a:r>
              <a:rPr lang="en-GB" sz="2400" dirty="0"/>
              <a:t> existing and upcoming technical solutions oriented to specific scientific challenges; </a:t>
            </a:r>
          </a:p>
          <a:p>
            <a:pPr marL="342900" lvl="0" indent="-342900" fontAlgn="base">
              <a:buFont typeface="Arial"/>
              <a:buChar char="•"/>
            </a:pPr>
            <a:r>
              <a:rPr lang="en-GB" sz="2400" b="1" dirty="0"/>
              <a:t>enable</a:t>
            </a:r>
            <a:r>
              <a:rPr lang="en-GB" sz="2400" dirty="0"/>
              <a:t> interdisciplinary usage of scientific data;</a:t>
            </a:r>
          </a:p>
          <a:p>
            <a:pPr marL="342900" lvl="0" indent="-342900" fontAlgn="base">
              <a:buFont typeface="Arial"/>
              <a:buChar char="•"/>
            </a:pPr>
            <a:r>
              <a:rPr lang="en-GB" sz="2400" b="1" dirty="0"/>
              <a:t>promote</a:t>
            </a:r>
            <a:r>
              <a:rPr lang="en-GB" sz="2400" dirty="0"/>
              <a:t> training programmes aimed at capacity building in data science and broad data </a:t>
            </a:r>
            <a:r>
              <a:rPr lang="en-GB" sz="2400" dirty="0" smtClean="0"/>
              <a:t>literacy; </a:t>
            </a:r>
          </a:p>
          <a:p>
            <a:pPr marL="342900" lvl="0" indent="-342900" fontAlgn="base">
              <a:buFont typeface="Arial"/>
              <a:buChar char="•"/>
            </a:pPr>
            <a:r>
              <a:rPr lang="en-GB" sz="2400" b="1" dirty="0"/>
              <a:t>a</a:t>
            </a:r>
            <a:r>
              <a:rPr lang="en-GB" sz="2400" b="1" dirty="0" smtClean="0"/>
              <a:t>ccelerate</a:t>
            </a:r>
            <a:r>
              <a:rPr lang="en-GB" sz="2400" dirty="0" smtClean="0"/>
              <a:t> the transition to Open Science and Open Innovation by removing the barriers to the re-use of research data and tools.</a:t>
            </a:r>
            <a:endParaRPr lang="it-IT" sz="2400" dirty="0"/>
          </a:p>
        </p:txBody>
      </p:sp>
    </p:spTree>
    <p:extLst>
      <p:ext uri="{BB962C8B-B14F-4D97-AF65-F5344CB8AC3E}">
        <p14:creationId xmlns:p14="http://schemas.microsoft.com/office/powerpoint/2010/main" val="1399191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1423" y="737317"/>
            <a:ext cx="11904165" cy="369332"/>
          </a:xfrm>
          <a:prstGeom prst="rect">
            <a:avLst/>
          </a:prstGeom>
        </p:spPr>
        <p:txBody>
          <a:bodyPr wrap="square">
            <a:spAutoFit/>
          </a:bodyPr>
          <a:lstStyle/>
          <a:p>
            <a:pPr algn="ctr"/>
            <a:endParaRPr lang="it-IT" dirty="0"/>
          </a:p>
        </p:txBody>
      </p:sp>
      <p:sp>
        <p:nvSpPr>
          <p:cNvPr id="4" name="CasellaDiTesto 3"/>
          <p:cNvSpPr txBox="1"/>
          <p:nvPr/>
        </p:nvSpPr>
        <p:spPr>
          <a:xfrm>
            <a:off x="181423" y="224032"/>
            <a:ext cx="11904165" cy="6093977"/>
          </a:xfrm>
          <a:prstGeom prst="rect">
            <a:avLst/>
          </a:prstGeom>
          <a:noFill/>
        </p:spPr>
        <p:txBody>
          <a:bodyPr wrap="square" rtlCol="0">
            <a:spAutoFit/>
          </a:bodyPr>
          <a:lstStyle/>
          <a:p>
            <a:pPr algn="ctr" fontAlgn="base"/>
            <a:r>
              <a:rPr lang="en-GB" sz="2600" dirty="0"/>
              <a:t>Italy recognizes that:</a:t>
            </a:r>
          </a:p>
          <a:p>
            <a:r>
              <a:rPr lang="en-GB" sz="2600" dirty="0"/>
              <a:t> </a:t>
            </a:r>
          </a:p>
          <a:p>
            <a:pPr marL="342900" lvl="0" indent="-342900" fontAlgn="base">
              <a:buFont typeface="Arial"/>
              <a:buChar char="•"/>
            </a:pPr>
            <a:r>
              <a:rPr lang="en-GB" sz="2600" dirty="0"/>
              <a:t>promoting the </a:t>
            </a:r>
            <a:r>
              <a:rPr lang="en-GB" sz="2600" i="1" dirty="0"/>
              <a:t>interoperability</a:t>
            </a:r>
            <a:r>
              <a:rPr lang="en-GB" sz="2600" dirty="0"/>
              <a:t> of data services and deploying strategic e-services, according to the users communities’ needs, requires a concerted European action</a:t>
            </a:r>
            <a:r>
              <a:rPr lang="en-GB" sz="2600" dirty="0" smtClean="0"/>
              <a:t>;</a:t>
            </a:r>
          </a:p>
          <a:p>
            <a:pPr lvl="0" fontAlgn="base"/>
            <a:endParaRPr lang="en-GB" sz="2600" dirty="0"/>
          </a:p>
          <a:p>
            <a:pPr marL="342900" lvl="0" indent="-342900" fontAlgn="base">
              <a:buFont typeface="Arial"/>
              <a:buChar char="•"/>
            </a:pPr>
            <a:r>
              <a:rPr lang="en-GB" sz="2600" dirty="0"/>
              <a:t>the building blocks for the EOSC are the </a:t>
            </a:r>
            <a:r>
              <a:rPr lang="en-GB" sz="2600" i="1" dirty="0"/>
              <a:t>Research Infrastructures of pan-European interest</a:t>
            </a:r>
            <a:r>
              <a:rPr lang="en-GB" sz="2600" dirty="0"/>
              <a:t> (ESFRI, ERICs, </a:t>
            </a:r>
            <a:r>
              <a:rPr lang="en-GB" sz="2600" dirty="0" err="1"/>
              <a:t>EIROForum</a:t>
            </a:r>
            <a:r>
              <a:rPr lang="en-GB" sz="2600" dirty="0"/>
              <a:t> and national RIs operating international open access) along with the </a:t>
            </a:r>
            <a:r>
              <a:rPr lang="en-GB" sz="2600" dirty="0" smtClean="0"/>
              <a:t>operational national and international </a:t>
            </a:r>
            <a:r>
              <a:rPr lang="en-GB" sz="2600" i="1" dirty="0" smtClean="0"/>
              <a:t>e-infrastructures</a:t>
            </a:r>
            <a:r>
              <a:rPr lang="en-GB" sz="2600" dirty="0" smtClean="0"/>
              <a:t> </a:t>
            </a:r>
            <a:r>
              <a:rPr lang="en-GB" sz="2600" dirty="0"/>
              <a:t>and </a:t>
            </a:r>
            <a:r>
              <a:rPr lang="en-GB" sz="2600" i="1" dirty="0" smtClean="0"/>
              <a:t>resources</a:t>
            </a:r>
            <a:r>
              <a:rPr lang="en-GB" sz="2600" dirty="0" smtClean="0"/>
              <a:t> </a:t>
            </a:r>
            <a:r>
              <a:rPr lang="en-GB" sz="2600" dirty="0"/>
              <a:t>for HPC, data services and high-bandwidth networks </a:t>
            </a:r>
            <a:r>
              <a:rPr lang="en-GB" sz="2600" dirty="0" smtClean="0"/>
              <a:t>;</a:t>
            </a:r>
          </a:p>
          <a:p>
            <a:pPr lvl="0" fontAlgn="base"/>
            <a:r>
              <a:rPr lang="en-GB" sz="2600" dirty="0" smtClean="0"/>
              <a:t> </a:t>
            </a:r>
            <a:endParaRPr lang="en-GB" sz="2600" dirty="0"/>
          </a:p>
          <a:p>
            <a:pPr marL="342900" lvl="0" indent="-342900" fontAlgn="base">
              <a:buFont typeface="Arial"/>
              <a:buChar char="•"/>
            </a:pPr>
            <a:r>
              <a:rPr lang="en-GB" sz="2600" dirty="0"/>
              <a:t>federating these infrastructures and services will set the solid basis for the EOSC; </a:t>
            </a:r>
            <a:endParaRPr lang="en-GB" sz="2600" dirty="0" smtClean="0"/>
          </a:p>
          <a:p>
            <a:pPr lvl="0" fontAlgn="base"/>
            <a:endParaRPr lang="en-GB" sz="2600" dirty="0"/>
          </a:p>
          <a:p>
            <a:pPr marL="342900" lvl="0" indent="-342900" fontAlgn="base">
              <a:buFont typeface="Arial"/>
              <a:buChar char="•"/>
            </a:pPr>
            <a:r>
              <a:rPr lang="en-GB" sz="2600" dirty="0"/>
              <a:t>the EOSC should help, gradually, to </a:t>
            </a:r>
            <a:r>
              <a:rPr lang="en-GB" sz="2600" i="1" dirty="0"/>
              <a:t>align all scientific domains to the most advanced standards and practices</a:t>
            </a:r>
            <a:r>
              <a:rPr lang="en-GB" sz="2600" dirty="0"/>
              <a:t> and, </a:t>
            </a:r>
            <a:r>
              <a:rPr lang="en-GB" sz="2600" dirty="0" smtClean="0"/>
              <a:t>subsequently, build </a:t>
            </a:r>
            <a:r>
              <a:rPr lang="en-GB" sz="2600" dirty="0"/>
              <a:t>on those for realizing effective and sustainable interoperability; </a:t>
            </a:r>
          </a:p>
        </p:txBody>
      </p:sp>
    </p:spTree>
    <p:extLst>
      <p:ext uri="{BB962C8B-B14F-4D97-AF65-F5344CB8AC3E}">
        <p14:creationId xmlns:p14="http://schemas.microsoft.com/office/powerpoint/2010/main" val="3623159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1423" y="737317"/>
            <a:ext cx="11904165" cy="369332"/>
          </a:xfrm>
          <a:prstGeom prst="rect">
            <a:avLst/>
          </a:prstGeom>
        </p:spPr>
        <p:txBody>
          <a:bodyPr wrap="square">
            <a:spAutoFit/>
          </a:bodyPr>
          <a:lstStyle/>
          <a:p>
            <a:pPr algn="ctr"/>
            <a:endParaRPr lang="it-IT" dirty="0"/>
          </a:p>
        </p:txBody>
      </p:sp>
      <p:sp>
        <p:nvSpPr>
          <p:cNvPr id="4" name="CasellaDiTesto 3"/>
          <p:cNvSpPr txBox="1"/>
          <p:nvPr/>
        </p:nvSpPr>
        <p:spPr>
          <a:xfrm>
            <a:off x="181423" y="224032"/>
            <a:ext cx="11904165" cy="7263528"/>
          </a:xfrm>
          <a:prstGeom prst="rect">
            <a:avLst/>
          </a:prstGeom>
          <a:noFill/>
        </p:spPr>
        <p:txBody>
          <a:bodyPr wrap="square" rtlCol="0">
            <a:spAutoFit/>
          </a:bodyPr>
          <a:lstStyle/>
          <a:p>
            <a:pPr algn="ctr" fontAlgn="base"/>
            <a:r>
              <a:rPr lang="en-GB" sz="2600" dirty="0"/>
              <a:t>Italy recognizes that</a:t>
            </a:r>
            <a:r>
              <a:rPr lang="en-GB" sz="2600" dirty="0" smtClean="0"/>
              <a:t>:</a:t>
            </a:r>
            <a:endParaRPr lang="en-GB" sz="2600" dirty="0"/>
          </a:p>
          <a:p>
            <a:pPr fontAlgn="base"/>
            <a:r>
              <a:rPr lang="mr-IN" sz="2600" dirty="0" smtClean="0"/>
              <a:t>…</a:t>
            </a:r>
            <a:endParaRPr lang="en-GB" sz="2600" dirty="0"/>
          </a:p>
          <a:p>
            <a:pPr marL="342900" lvl="0" indent="-342900" fontAlgn="base">
              <a:buFont typeface="Arial"/>
              <a:buChar char="•"/>
            </a:pPr>
            <a:r>
              <a:rPr lang="en-GB" sz="2600" dirty="0"/>
              <a:t> it is crucial to support training and hiring of experts/scientists/</a:t>
            </a:r>
            <a:r>
              <a:rPr lang="en-GB" sz="2600" dirty="0" smtClean="0"/>
              <a:t>practitioners/managers </a:t>
            </a:r>
            <a:r>
              <a:rPr lang="en-GB" sz="2600" dirty="0"/>
              <a:t>for e-infrastructures:  specific concerted actions at European level should involve the universities, RIs, all research </a:t>
            </a:r>
            <a:r>
              <a:rPr lang="en-GB" sz="2600" dirty="0" smtClean="0"/>
              <a:t>performing organizations </a:t>
            </a:r>
            <a:r>
              <a:rPr lang="en-GB" sz="2600" dirty="0"/>
              <a:t>in the </a:t>
            </a:r>
            <a:r>
              <a:rPr lang="en-GB" sz="2600" dirty="0" smtClean="0"/>
              <a:t>public </a:t>
            </a:r>
            <a:r>
              <a:rPr lang="en-GB" sz="2600" dirty="0"/>
              <a:t>and private </a:t>
            </a:r>
            <a:r>
              <a:rPr lang="en-GB" sz="2600" dirty="0" smtClean="0"/>
              <a:t>sectors; </a:t>
            </a:r>
            <a:endParaRPr lang="en-GB" sz="2600" dirty="0"/>
          </a:p>
          <a:p>
            <a:pPr marL="342900" lvl="0" indent="-342900" fontAlgn="base">
              <a:buFont typeface="Arial"/>
              <a:buChar char="•"/>
            </a:pPr>
            <a:r>
              <a:rPr lang="en-GB" sz="2600" dirty="0"/>
              <a:t>a broad plan for achieving </a:t>
            </a:r>
            <a:r>
              <a:rPr lang="en-GB" sz="2600" i="1" dirty="0"/>
              <a:t>data-literacy</a:t>
            </a:r>
            <a:r>
              <a:rPr lang="en-GB" sz="2600" dirty="0"/>
              <a:t> must involve the education system as a whole in order to prepare the next generation of users of the </a:t>
            </a:r>
            <a:r>
              <a:rPr lang="en-GB" sz="2600" dirty="0" smtClean="0"/>
              <a:t>EOSC; </a:t>
            </a:r>
            <a:endParaRPr lang="en-GB" sz="2600" dirty="0"/>
          </a:p>
          <a:p>
            <a:pPr marL="342900" lvl="0" indent="-342900" fontAlgn="base">
              <a:buFont typeface="Arial"/>
              <a:buChar char="•"/>
            </a:pPr>
            <a:r>
              <a:rPr lang="en-GB" sz="2600" dirty="0" smtClean="0"/>
              <a:t>identifying </a:t>
            </a:r>
            <a:r>
              <a:rPr lang="en-GB" sz="2600" i="1" dirty="0"/>
              <a:t>concerted implementation rules for FAIR data services</a:t>
            </a:r>
            <a:r>
              <a:rPr lang="en-GB" sz="2600" dirty="0"/>
              <a:t>, transparent certification principles for EOSC compliance of data-centres, and </a:t>
            </a:r>
            <a:r>
              <a:rPr lang="en-GB" sz="2600" dirty="0" smtClean="0"/>
              <a:t>agreed </a:t>
            </a:r>
            <a:r>
              <a:rPr lang="en-GB" sz="2600" dirty="0"/>
              <a:t>rules of participation to the EOSC, </a:t>
            </a:r>
            <a:r>
              <a:rPr lang="en-GB" sz="2600" dirty="0" smtClean="0"/>
              <a:t>is relevant </a:t>
            </a:r>
            <a:r>
              <a:rPr lang="en-GB" sz="2600" dirty="0"/>
              <a:t>for optimizing both the European and national  investments</a:t>
            </a:r>
            <a:r>
              <a:rPr lang="en-GB" sz="2600" dirty="0" smtClean="0"/>
              <a:t>;</a:t>
            </a:r>
          </a:p>
          <a:p>
            <a:pPr marL="342900" lvl="0" indent="-342900" fontAlgn="base">
              <a:buFont typeface="Arial"/>
              <a:buChar char="•"/>
            </a:pPr>
            <a:r>
              <a:rPr lang="en-GB" sz="2600" dirty="0"/>
              <a:t> the main Italian organizations in research, computing and data management, are engaged in national, regional and European H2020-projects and in the construction and operation of the pan-European Research </a:t>
            </a:r>
            <a:r>
              <a:rPr lang="en-GB" sz="2600" dirty="0" smtClean="0"/>
              <a:t>Infrastructures. They </a:t>
            </a:r>
            <a:r>
              <a:rPr lang="en-GB" sz="2600" dirty="0"/>
              <a:t>actively pursue a coherent vision of European e-infrastructure and e-services (EOSC, </a:t>
            </a:r>
            <a:r>
              <a:rPr lang="en-GB" sz="2600" dirty="0" err="1" smtClean="0"/>
              <a:t>EuroHPC</a:t>
            </a:r>
            <a:r>
              <a:rPr lang="en-GB" sz="2600" dirty="0"/>
              <a:t>, EDI).</a:t>
            </a:r>
          </a:p>
          <a:p>
            <a:endParaRPr lang="en-GB" sz="2600" dirty="0" smtClean="0"/>
          </a:p>
          <a:p>
            <a:pPr algn="r"/>
            <a:r>
              <a:rPr lang="mr-IN" sz="2400" dirty="0" smtClean="0"/>
              <a:t>…</a:t>
            </a:r>
            <a:endParaRPr lang="en-GB" sz="2400" dirty="0"/>
          </a:p>
        </p:txBody>
      </p:sp>
    </p:spTree>
    <p:extLst>
      <p:ext uri="{BB962C8B-B14F-4D97-AF65-F5344CB8AC3E}">
        <p14:creationId xmlns:p14="http://schemas.microsoft.com/office/powerpoint/2010/main" val="3679228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8712" y="1442397"/>
            <a:ext cx="11516896" cy="4585871"/>
          </a:xfrm>
          <a:prstGeom prst="rect">
            <a:avLst/>
          </a:prstGeom>
          <a:noFill/>
        </p:spPr>
        <p:txBody>
          <a:bodyPr wrap="square" rtlCol="0">
            <a:spAutoFit/>
          </a:bodyPr>
          <a:lstStyle/>
          <a:p>
            <a:r>
              <a:rPr lang="en-GB" i="1" dirty="0"/>
              <a:t> </a:t>
            </a:r>
            <a:r>
              <a:rPr lang="en-GB" sz="2400" i="1" dirty="0" smtClean="0"/>
              <a:t>-</a:t>
            </a:r>
            <a:endParaRPr lang="en-GB" sz="2000" i="1" dirty="0"/>
          </a:p>
          <a:p>
            <a:endParaRPr lang="en-GB" sz="2000" dirty="0" smtClean="0"/>
          </a:p>
          <a:p>
            <a:endParaRPr lang="en-GB" sz="2000" dirty="0"/>
          </a:p>
          <a:p>
            <a:r>
              <a:rPr lang="en-GB" sz="2400" i="1" dirty="0" smtClean="0"/>
              <a:t>Two goals of the day:</a:t>
            </a:r>
          </a:p>
          <a:p>
            <a:endParaRPr lang="en-GB" sz="2400" i="1" dirty="0"/>
          </a:p>
          <a:p>
            <a:r>
              <a:rPr lang="en-GB" sz="2400" i="1" dirty="0" smtClean="0"/>
              <a:t>Morning - Update on work for EOSC at European level, role of GB, Executive Board, other national activities, FAIR data and Open Science</a:t>
            </a:r>
          </a:p>
          <a:p>
            <a:endParaRPr lang="en-GB" sz="2400" i="1" dirty="0"/>
          </a:p>
          <a:p>
            <a:r>
              <a:rPr lang="en-GB" sz="2400" i="1" dirty="0" smtClean="0"/>
              <a:t>Afternoon - Draft a reference Position Paper on the Italian contributions to the construction of the EOSC and coordinate the participation to the Working Groups</a:t>
            </a:r>
          </a:p>
          <a:p>
            <a:endParaRPr lang="en-GB" sz="2000" dirty="0"/>
          </a:p>
          <a:p>
            <a:endParaRPr lang="en-GB" sz="2000" dirty="0" smtClean="0"/>
          </a:p>
          <a:p>
            <a:endParaRPr lang="en-GB" sz="2000" dirty="0" smtClean="0"/>
          </a:p>
        </p:txBody>
      </p:sp>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pic>
        <p:nvPicPr>
          <p:cNvPr id="6" name="Immagine 5"/>
          <p:cNvPicPr>
            <a:picLocks noChangeAspect="1"/>
          </p:cNvPicPr>
          <p:nvPr/>
        </p:nvPicPr>
        <p:blipFill>
          <a:blip r:embed="rId3"/>
          <a:stretch>
            <a:fillRect/>
          </a:stretch>
        </p:blipFill>
        <p:spPr>
          <a:xfrm>
            <a:off x="2608876" y="15661"/>
            <a:ext cx="6959309" cy="1860092"/>
          </a:xfrm>
          <a:prstGeom prst="rect">
            <a:avLst/>
          </a:prstGeom>
        </p:spPr>
      </p:pic>
    </p:spTree>
    <p:extLst>
      <p:ext uri="{BB962C8B-B14F-4D97-AF65-F5344CB8AC3E}">
        <p14:creationId xmlns:p14="http://schemas.microsoft.com/office/powerpoint/2010/main" val="1150785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1423" y="737317"/>
            <a:ext cx="11904165" cy="369332"/>
          </a:xfrm>
          <a:prstGeom prst="rect">
            <a:avLst/>
          </a:prstGeom>
        </p:spPr>
        <p:txBody>
          <a:bodyPr wrap="square">
            <a:spAutoFit/>
          </a:bodyPr>
          <a:lstStyle/>
          <a:p>
            <a:pPr algn="ctr"/>
            <a:endParaRPr lang="it-IT" dirty="0"/>
          </a:p>
        </p:txBody>
      </p:sp>
      <p:sp>
        <p:nvSpPr>
          <p:cNvPr id="4" name="CasellaDiTesto 3"/>
          <p:cNvSpPr txBox="1"/>
          <p:nvPr/>
        </p:nvSpPr>
        <p:spPr>
          <a:xfrm>
            <a:off x="181423" y="224032"/>
            <a:ext cx="11904165" cy="6463308"/>
          </a:xfrm>
          <a:prstGeom prst="rect">
            <a:avLst/>
          </a:prstGeom>
          <a:noFill/>
        </p:spPr>
        <p:txBody>
          <a:bodyPr wrap="square" rtlCol="0">
            <a:spAutoFit/>
          </a:bodyPr>
          <a:lstStyle/>
          <a:p>
            <a:pPr algn="ctr"/>
            <a:r>
              <a:rPr lang="en-GB" sz="2600" dirty="0"/>
              <a:t>Italy wishes to:</a:t>
            </a:r>
          </a:p>
          <a:p>
            <a:r>
              <a:rPr lang="en-GB" sz="2600" dirty="0"/>
              <a:t> </a:t>
            </a:r>
          </a:p>
          <a:p>
            <a:pPr marL="342900" lvl="0" indent="-342900" fontAlgn="base">
              <a:buFont typeface="Arial"/>
              <a:buChar char="•"/>
            </a:pPr>
            <a:r>
              <a:rPr lang="en-GB" sz="2600" b="1" dirty="0"/>
              <a:t>contribute</a:t>
            </a:r>
            <a:r>
              <a:rPr lang="en-GB" sz="2600" dirty="0"/>
              <a:t> to realize leading-edge digital services for the exploitation of scientific </a:t>
            </a:r>
            <a:r>
              <a:rPr lang="en-GB" sz="2600" dirty="0" smtClean="0"/>
              <a:t>data;</a:t>
            </a:r>
            <a:endParaRPr lang="en-GB" sz="2600" dirty="0"/>
          </a:p>
          <a:p>
            <a:pPr marL="342900" lvl="0" indent="-342900" fontAlgn="base">
              <a:buFont typeface="Arial"/>
              <a:buChar char="•"/>
            </a:pPr>
            <a:r>
              <a:rPr lang="en-GB" sz="2600" b="1" dirty="0"/>
              <a:t>capitalize</a:t>
            </a:r>
            <a:r>
              <a:rPr lang="en-GB" sz="2600" dirty="0"/>
              <a:t> on existing national data and computing resources, operated by </a:t>
            </a:r>
            <a:r>
              <a:rPr lang="en-GB" sz="2600" dirty="0" smtClean="0"/>
              <a:t>universities and by research institutions, concerted </a:t>
            </a:r>
            <a:r>
              <a:rPr lang="en-GB" sz="2600" dirty="0"/>
              <a:t>through the ICDI - Italian Computing and Data Infrastructure </a:t>
            </a:r>
            <a:r>
              <a:rPr lang="mr-IN" sz="2600" dirty="0" smtClean="0"/>
              <a:t>–</a:t>
            </a:r>
            <a:r>
              <a:rPr lang="en-GB" sz="2600" dirty="0" smtClean="0"/>
              <a:t> consortium;</a:t>
            </a:r>
            <a:endParaRPr lang="en-GB" sz="2600" dirty="0"/>
          </a:p>
          <a:p>
            <a:pPr marL="342900" lvl="0" indent="-342900" fontAlgn="base">
              <a:buFont typeface="Arial"/>
              <a:buChar char="•"/>
            </a:pPr>
            <a:r>
              <a:rPr lang="en-GB" sz="2600" b="1" dirty="0"/>
              <a:t>implement</a:t>
            </a:r>
            <a:r>
              <a:rPr lang="en-GB" sz="2600" dirty="0"/>
              <a:t> a </a:t>
            </a:r>
            <a:r>
              <a:rPr lang="en-GB" sz="2600" i="1" dirty="0"/>
              <a:t>convergent policy of funding for all the relevant aspects of e-infrastructure</a:t>
            </a:r>
            <a:r>
              <a:rPr lang="en-GB" sz="2600" dirty="0"/>
              <a:t>, addressing in a concerted manner all aspects of data infrastructure including FAIR-data and services, EOSC, high-level computing including </a:t>
            </a:r>
            <a:r>
              <a:rPr lang="en-GB" sz="2600" dirty="0" err="1" smtClean="0"/>
              <a:t>EuroHPC</a:t>
            </a:r>
            <a:r>
              <a:rPr lang="en-GB" sz="2600" dirty="0" smtClean="0"/>
              <a:t> </a:t>
            </a:r>
            <a:r>
              <a:rPr lang="en-GB" sz="2600" dirty="0"/>
              <a:t>and high-bandwidth data-networks. </a:t>
            </a:r>
          </a:p>
          <a:p>
            <a:pPr marL="342900" indent="-342900">
              <a:buFont typeface="Arial"/>
              <a:buChar char="•"/>
            </a:pPr>
            <a:endParaRPr lang="en-GB" sz="2600" dirty="0"/>
          </a:p>
          <a:p>
            <a:r>
              <a:rPr lang="en-GB" sz="2600" dirty="0"/>
              <a:t>Italy supports a </a:t>
            </a:r>
            <a:r>
              <a:rPr lang="en-GB" sz="2600" i="1" dirty="0"/>
              <a:t>strategic governance</a:t>
            </a:r>
            <a:r>
              <a:rPr lang="en-GB" sz="2600" dirty="0"/>
              <a:t> of EOSC and all efforts towards an </a:t>
            </a:r>
            <a:r>
              <a:rPr lang="en-GB" sz="2600" i="1" dirty="0"/>
              <a:t>overall coherent European e-infrastructure action</a:t>
            </a:r>
            <a:r>
              <a:rPr lang="en-GB" sz="2600" dirty="0"/>
              <a:t>, where the national resources and the European undertakings concur to its implementation.</a:t>
            </a:r>
          </a:p>
          <a:p>
            <a:pPr algn="r"/>
            <a:r>
              <a:rPr lang="mr-IN" sz="2400" dirty="0" smtClean="0"/>
              <a:t>…</a:t>
            </a:r>
            <a:endParaRPr lang="en-GB" sz="2400" dirty="0"/>
          </a:p>
        </p:txBody>
      </p:sp>
    </p:spTree>
    <p:extLst>
      <p:ext uri="{BB962C8B-B14F-4D97-AF65-F5344CB8AC3E}">
        <p14:creationId xmlns:p14="http://schemas.microsoft.com/office/powerpoint/2010/main" val="3754140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0643" y="716789"/>
            <a:ext cx="12050877" cy="2246769"/>
          </a:xfrm>
          <a:prstGeom prst="rect">
            <a:avLst/>
          </a:prstGeom>
          <a:noFill/>
        </p:spPr>
        <p:txBody>
          <a:bodyPr wrap="square" rtlCol="0">
            <a:spAutoFit/>
          </a:bodyPr>
          <a:lstStyle/>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a:p>
        </p:txBody>
      </p:sp>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sp>
        <p:nvSpPr>
          <p:cNvPr id="5" name="Rettangolo 4"/>
          <p:cNvSpPr/>
          <p:nvPr/>
        </p:nvSpPr>
        <p:spPr>
          <a:xfrm>
            <a:off x="262085" y="748751"/>
            <a:ext cx="11693030" cy="5632310"/>
          </a:xfrm>
          <a:prstGeom prst="rect">
            <a:avLst/>
          </a:prstGeom>
        </p:spPr>
        <p:txBody>
          <a:bodyPr wrap="square">
            <a:spAutoFit/>
          </a:bodyPr>
          <a:lstStyle/>
          <a:p>
            <a:r>
              <a:rPr lang="en-IE" sz="2400" dirty="0"/>
              <a:t>After a discussion on all the issues/working groups, the delegates took the decision to head </a:t>
            </a:r>
            <a:r>
              <a:rPr lang="en-IE" sz="2400" dirty="0">
                <a:solidFill>
                  <a:srgbClr val="2E75B6"/>
                </a:solidFill>
              </a:rPr>
              <a:t>start with the following five priority groups </a:t>
            </a:r>
            <a:r>
              <a:rPr lang="en-IE" sz="2400" dirty="0"/>
              <a:t>that shall be launched as soon as possible by the Executive Board (all equally important, not sorted by priority). </a:t>
            </a:r>
            <a:endParaRPr lang="it-IT" sz="2400" dirty="0"/>
          </a:p>
          <a:p>
            <a:r>
              <a:rPr lang="en-IE" sz="2400" dirty="0"/>
              <a:t> </a:t>
            </a:r>
            <a:endParaRPr lang="it-IT" sz="2400" dirty="0"/>
          </a:p>
          <a:p>
            <a:pPr marL="342900" lvl="0" indent="-342900">
              <a:buFont typeface="Arial"/>
              <a:buChar char="•"/>
            </a:pPr>
            <a:r>
              <a:rPr lang="en-US" sz="2400" dirty="0"/>
              <a:t>Future model of EOSC incl. the business model, governance structure and legal entity post 2020</a:t>
            </a:r>
            <a:endParaRPr lang="it-IT" sz="2400" dirty="0"/>
          </a:p>
          <a:p>
            <a:pPr marL="342900" lvl="0" indent="-342900">
              <a:buFont typeface="Arial"/>
              <a:buChar char="•"/>
            </a:pPr>
            <a:r>
              <a:rPr lang="en-US" sz="2400" dirty="0"/>
              <a:t>National initiatives – compatibility with national current &amp; planned national structures and initiatives</a:t>
            </a:r>
            <a:endParaRPr lang="it-IT" sz="2400" dirty="0"/>
          </a:p>
          <a:p>
            <a:pPr marL="342900" lvl="0" indent="-342900">
              <a:buFont typeface="Arial"/>
              <a:buChar char="•"/>
            </a:pPr>
            <a:r>
              <a:rPr lang="en-US" sz="2400" dirty="0"/>
              <a:t>FAIR implementation and FAIR certification</a:t>
            </a:r>
            <a:endParaRPr lang="it-IT" sz="2400" dirty="0"/>
          </a:p>
          <a:p>
            <a:pPr marL="342900" lvl="0" indent="-342900">
              <a:buFont typeface="Arial"/>
              <a:buChar char="•"/>
            </a:pPr>
            <a:r>
              <a:rPr lang="en-US" sz="2400" dirty="0"/>
              <a:t>Federated infrastructure and the portal evolution</a:t>
            </a:r>
            <a:endParaRPr lang="it-IT" sz="2400" dirty="0"/>
          </a:p>
          <a:p>
            <a:pPr marL="342900" lvl="0" indent="-342900">
              <a:buFont typeface="Arial"/>
              <a:buChar char="•"/>
            </a:pPr>
            <a:r>
              <a:rPr lang="en-US" sz="2400" dirty="0"/>
              <a:t>Rules of participation</a:t>
            </a:r>
            <a:endParaRPr lang="it-IT" sz="2400" dirty="0"/>
          </a:p>
          <a:p>
            <a:pPr marL="342900" indent="-342900">
              <a:buFont typeface="Arial"/>
              <a:buChar char="•"/>
            </a:pPr>
            <a:endParaRPr lang="it-IT" sz="2400" dirty="0"/>
          </a:p>
          <a:p>
            <a:r>
              <a:rPr lang="en-US" sz="2400" dirty="0"/>
              <a:t>The five proposals will be </a:t>
            </a:r>
            <a:r>
              <a:rPr lang="en-US" sz="2400" dirty="0">
                <a:solidFill>
                  <a:srgbClr val="2E75B6"/>
                </a:solidFill>
              </a:rPr>
              <a:t>elaborated in a form of half page descriptions by the Executive Board supported by the Secretariat </a:t>
            </a:r>
            <a:r>
              <a:rPr lang="en-US" sz="2400" dirty="0"/>
              <a:t>and will be subject to review and endorsement by the GB. </a:t>
            </a:r>
            <a:endParaRPr lang="it-IT" sz="2400" dirty="0"/>
          </a:p>
        </p:txBody>
      </p:sp>
    </p:spTree>
    <p:extLst>
      <p:ext uri="{BB962C8B-B14F-4D97-AF65-F5344CB8AC3E}">
        <p14:creationId xmlns:p14="http://schemas.microsoft.com/office/powerpoint/2010/main" val="2065635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0643" y="716789"/>
            <a:ext cx="12050877" cy="2246769"/>
          </a:xfrm>
          <a:prstGeom prst="rect">
            <a:avLst/>
          </a:prstGeom>
          <a:noFill/>
        </p:spPr>
        <p:txBody>
          <a:bodyPr wrap="square" rtlCol="0">
            <a:spAutoFit/>
          </a:bodyPr>
          <a:lstStyle/>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a:p>
        </p:txBody>
      </p:sp>
      <p:sp>
        <p:nvSpPr>
          <p:cNvPr id="3" name="Rettangolo 2"/>
          <p:cNvSpPr/>
          <p:nvPr/>
        </p:nvSpPr>
        <p:spPr>
          <a:xfrm>
            <a:off x="-1" y="13732"/>
            <a:ext cx="12050877" cy="7332776"/>
          </a:xfrm>
          <a:prstGeom prst="rect">
            <a:avLst/>
          </a:prstGeom>
        </p:spPr>
        <p:txBody>
          <a:bodyPr wrap="square">
            <a:spAutoFit/>
          </a:bodyPr>
          <a:lstStyle/>
          <a:p>
            <a:pPr algn="ctr"/>
            <a:r>
              <a:rPr lang="en-GB" sz="1400" b="1" dirty="0"/>
              <a:t>Working Group: Landscape </a:t>
            </a:r>
            <a:r>
              <a:rPr lang="it-IT" sz="1400" b="1" dirty="0"/>
              <a:t> </a:t>
            </a:r>
            <a:r>
              <a:rPr lang="it-IT" sz="1400" b="1" dirty="0" smtClean="0"/>
              <a:t>  </a:t>
            </a:r>
            <a:r>
              <a:rPr lang="en-GB" sz="1400" b="1" dirty="0" smtClean="0"/>
              <a:t>Jan </a:t>
            </a:r>
            <a:r>
              <a:rPr lang="en-GB" sz="1400" b="1" dirty="0"/>
              <a:t>HRUSAK</a:t>
            </a:r>
            <a:endParaRPr lang="it-IT" sz="1400" b="1" dirty="0"/>
          </a:p>
          <a:p>
            <a:pPr algn="ctr"/>
            <a:r>
              <a:rPr lang="en-GB" sz="1400" dirty="0"/>
              <a:t> </a:t>
            </a:r>
            <a:endParaRPr lang="it-IT" sz="1400" dirty="0"/>
          </a:p>
          <a:p>
            <a:r>
              <a:rPr lang="en-GB" sz="1050" dirty="0"/>
              <a:t> </a:t>
            </a:r>
            <a:endParaRPr lang="it-IT" sz="1050" dirty="0"/>
          </a:p>
          <a:p>
            <a:r>
              <a:rPr lang="en-GB" sz="1200" b="1" dirty="0"/>
              <a:t>Mission</a:t>
            </a:r>
            <a:endParaRPr lang="it-IT" sz="1200" dirty="0"/>
          </a:p>
          <a:p>
            <a:r>
              <a:rPr lang="en-GB" sz="1200" dirty="0"/>
              <a:t> </a:t>
            </a:r>
            <a:endParaRPr lang="it-IT" sz="1200" dirty="0"/>
          </a:p>
          <a:p>
            <a:r>
              <a:rPr lang="en-GB" sz="1200" dirty="0"/>
              <a:t>The “Landscape Analysis” working group will be assigned with the task of providing options allowing a progressive EOSC convergence and alignment of structures and initiatives in Europe including national research infrastructures and e-infrastructures, national open science policies, ESFRI RIs and cluster projects, thematic initiatives and clouds, EOSC-relevant H2020 projects and international working groups (such as RDA, etc.).</a:t>
            </a:r>
            <a:endParaRPr lang="it-IT" sz="1200" dirty="0"/>
          </a:p>
          <a:p>
            <a:r>
              <a:rPr lang="en-GB" sz="1200" dirty="0"/>
              <a:t> </a:t>
            </a:r>
            <a:endParaRPr lang="it-IT" sz="1200" dirty="0"/>
          </a:p>
          <a:p>
            <a:r>
              <a:rPr lang="en-GB" sz="1200" b="1" dirty="0"/>
              <a:t>Rationale </a:t>
            </a:r>
            <a:endParaRPr lang="it-IT" sz="1200" dirty="0"/>
          </a:p>
          <a:p>
            <a:r>
              <a:rPr lang="en-GB" sz="1200" dirty="0"/>
              <a:t> </a:t>
            </a:r>
            <a:endParaRPr lang="it-IT" sz="1200" dirty="0"/>
          </a:p>
          <a:p>
            <a:r>
              <a:rPr lang="en-GB" sz="1200" dirty="0"/>
              <a:t>The EOSC-Landscape Analysis working group will build on the outcomes of the EOSC related projects provided by the EC and on the inputs provided by the Member states.</a:t>
            </a:r>
            <a:endParaRPr lang="it-IT" sz="1200" dirty="0"/>
          </a:p>
          <a:p>
            <a:r>
              <a:rPr lang="en-GB" sz="1200" dirty="0"/>
              <a:t>  </a:t>
            </a:r>
            <a:endParaRPr lang="it-IT" sz="1200" dirty="0"/>
          </a:p>
          <a:p>
            <a:r>
              <a:rPr lang="en-GB" sz="1200" b="1" dirty="0"/>
              <a:t>Deliverables</a:t>
            </a:r>
            <a:endParaRPr lang="it-IT" sz="1200" dirty="0"/>
          </a:p>
          <a:p>
            <a:r>
              <a:rPr lang="en-GB" sz="1200" dirty="0"/>
              <a:t> </a:t>
            </a:r>
            <a:endParaRPr lang="it-IT" sz="1200" dirty="0"/>
          </a:p>
          <a:p>
            <a:r>
              <a:rPr lang="en-GB" sz="1200" dirty="0"/>
              <a:t>The EOSC-Landscape Analysis working group is expected to:</a:t>
            </a:r>
            <a:endParaRPr lang="it-IT" sz="1200" dirty="0"/>
          </a:p>
          <a:p>
            <a:pPr lvl="0"/>
            <a:r>
              <a:rPr lang="en-GB" sz="1200" dirty="0"/>
              <a:t>Deliver the mapping of EOSC-relevant national infrastructures and the current level of spending on research data infrastructures as follows: </a:t>
            </a:r>
            <a:endParaRPr lang="it-IT" sz="1200" dirty="0"/>
          </a:p>
          <a:p>
            <a:pPr lvl="0"/>
            <a:r>
              <a:rPr lang="en-GB" sz="1200" dirty="0"/>
              <a:t>an </a:t>
            </a:r>
            <a:r>
              <a:rPr lang="en-GB" sz="1200" b="1" dirty="0"/>
              <a:t>initial mapping by Q3 2019</a:t>
            </a:r>
            <a:r>
              <a:rPr lang="en-GB" sz="1200" dirty="0"/>
              <a:t> , based on what’s existing in EOSC-HUB and other related projects , as well as any contributions by the GB members;</a:t>
            </a:r>
            <a:endParaRPr lang="it-IT" sz="1200" dirty="0"/>
          </a:p>
          <a:p>
            <a:pPr lvl="0"/>
            <a:r>
              <a:rPr lang="en-GB" sz="1200" dirty="0"/>
              <a:t>a revised and </a:t>
            </a:r>
            <a:r>
              <a:rPr lang="en-GB" sz="1200" b="1" dirty="0"/>
              <a:t>final mapping by Q4 2019 </a:t>
            </a:r>
            <a:r>
              <a:rPr lang="en-GB" sz="1200" dirty="0"/>
              <a:t>with the input by the new INFRAEOEC-5b cluster of projects (to build on top of the initial mapping when they kick-off their mapping activities in September 2019).</a:t>
            </a:r>
            <a:endParaRPr lang="it-IT" sz="1200" dirty="0"/>
          </a:p>
          <a:p>
            <a:pPr lvl="0"/>
            <a:r>
              <a:rPr lang="en-GB" sz="1200" dirty="0"/>
              <a:t>The mapping should take into consideration the Conclusion no 10 of the Draft Council conclusions on the European Open Science Cloud (EOSC).</a:t>
            </a:r>
            <a:endParaRPr lang="it-IT" sz="1200" dirty="0"/>
          </a:p>
          <a:p>
            <a:pPr lvl="0"/>
            <a:r>
              <a:rPr lang="en-GB" sz="1200" dirty="0"/>
              <a:t>Take stock of federation constraints and opportunities at the various architectural levels, arising from national and regional structures and initiatives</a:t>
            </a:r>
            <a:endParaRPr lang="it-IT" sz="1200" dirty="0"/>
          </a:p>
          <a:p>
            <a:pPr lvl="0"/>
            <a:r>
              <a:rPr lang="en-GB" sz="1200" dirty="0"/>
              <a:t>Propose mechanisms and best practices that will facilitate convergence and alignment between national and regional structures and initiatives</a:t>
            </a:r>
            <a:endParaRPr lang="it-IT" sz="1200" dirty="0"/>
          </a:p>
          <a:p>
            <a:pPr lvl="0"/>
            <a:r>
              <a:rPr lang="en-GB" sz="1200" dirty="0"/>
              <a:t>Conduct an analysis of the Member State’s level of preparedness to provide financial resources and support for political stability and infrastructural planning to EOSC</a:t>
            </a:r>
            <a:endParaRPr lang="it-IT" sz="1200" dirty="0"/>
          </a:p>
          <a:p>
            <a:r>
              <a:rPr lang="en-GB" sz="1200" b="1" dirty="0"/>
              <a:t> </a:t>
            </a:r>
            <a:endParaRPr lang="it-IT" sz="1200" dirty="0"/>
          </a:p>
          <a:p>
            <a:r>
              <a:rPr lang="en-GB" sz="1200" b="1" dirty="0"/>
              <a:t>Dependencies</a:t>
            </a:r>
            <a:endParaRPr lang="it-IT" sz="1200" dirty="0"/>
          </a:p>
          <a:p>
            <a:r>
              <a:rPr lang="en-GB" sz="1200" b="1" dirty="0"/>
              <a:t> </a:t>
            </a:r>
            <a:endParaRPr lang="it-IT" sz="1200" dirty="0"/>
          </a:p>
          <a:p>
            <a:r>
              <a:rPr lang="en-GB" sz="1200" dirty="0"/>
              <a:t>The EOSC-Landscape Analysis working group will provide input to the work of the EOSC-Sustainability working group, and collaborate with this group on the compatibility of proposed EOSC governance model(s).</a:t>
            </a:r>
            <a:endParaRPr lang="it-IT" sz="1200" dirty="0"/>
          </a:p>
          <a:p>
            <a:r>
              <a:rPr lang="en-GB" sz="1200" dirty="0"/>
              <a:t> </a:t>
            </a:r>
            <a:r>
              <a:rPr lang="en-GB" sz="1200" dirty="0" smtClean="0"/>
              <a:t>The </a:t>
            </a:r>
            <a:r>
              <a:rPr lang="en-GB" sz="1200" dirty="0"/>
              <a:t>EOSC-Landscape Analysis working group will work in collaboration with EOSC-FAIR Practices working group to ensure that the compatibility of EOSC with the relevant structures and initiatives will happen in accordance with FΑΙR principles.</a:t>
            </a:r>
            <a:endParaRPr lang="it-IT" sz="1200" dirty="0"/>
          </a:p>
          <a:p>
            <a:r>
              <a:rPr lang="en-GB" sz="1200" dirty="0"/>
              <a:t> </a:t>
            </a:r>
            <a:r>
              <a:rPr lang="en-GB" sz="1200" dirty="0" smtClean="0"/>
              <a:t>The </a:t>
            </a:r>
            <a:r>
              <a:rPr lang="en-GB" sz="1200" dirty="0"/>
              <a:t>EOSC-Landscape Analysis working group will work in collaboration with EOSC-Rules of Participation working group to ensure that EOSC convergence and alignment with relevant initiatives occurs inside the participatory rules framework.</a:t>
            </a:r>
            <a:endParaRPr lang="it-IT" sz="1200" dirty="0"/>
          </a:p>
          <a:p>
            <a:r>
              <a:rPr lang="en-GB" sz="1200" dirty="0"/>
              <a:t> </a:t>
            </a:r>
            <a:r>
              <a:rPr lang="en-US" sz="1200" dirty="0" smtClean="0"/>
              <a:t>“</a:t>
            </a:r>
            <a:r>
              <a:rPr lang="en-GB" sz="1200" dirty="0"/>
              <a:t>INVITES the Commission and the Member States therefore, to jointly explore the </a:t>
            </a:r>
            <a:r>
              <a:rPr lang="en-GB" sz="1200" dirty="0">
                <a:solidFill>
                  <a:srgbClr val="3366FF"/>
                </a:solidFill>
              </a:rPr>
              <a:t>creation of a map of national research data infrastructures and initiatives in the Member States which could be federated</a:t>
            </a:r>
            <a:r>
              <a:rPr lang="en-GB" sz="1200" dirty="0"/>
              <a:t>, in order to ensure that current structures, competences, functions, and initiatives regarding research data management are duly taken into account;” Draft Council conclusions on the European Open Science Cloud (EOSC), 9029/18. </a:t>
            </a:r>
            <a:r>
              <a:rPr lang="en-GB" sz="1200" u="sng" dirty="0">
                <a:hlinkClick r:id="rId2"/>
              </a:rPr>
              <a:t>https://data.consilium.europa.eu/doc/document/ST-9029-2018-INIT/en/pdf</a:t>
            </a:r>
            <a:r>
              <a:rPr lang="en-GB" sz="1200" dirty="0"/>
              <a:t> </a:t>
            </a:r>
            <a:endParaRPr lang="it-IT" sz="1200" dirty="0"/>
          </a:p>
          <a:p>
            <a:r>
              <a:rPr lang="en-GB" sz="1200" dirty="0"/>
              <a:t> </a:t>
            </a:r>
            <a:endParaRPr lang="it-IT" sz="1200" dirty="0"/>
          </a:p>
          <a:p>
            <a:r>
              <a:rPr lang="en-GB" sz="1200" dirty="0"/>
              <a:t> </a:t>
            </a:r>
            <a:endParaRPr lang="it-IT" sz="1200" dirty="0"/>
          </a:p>
        </p:txBody>
      </p:sp>
    </p:spTree>
    <p:extLst>
      <p:ext uri="{BB962C8B-B14F-4D97-AF65-F5344CB8AC3E}">
        <p14:creationId xmlns:p14="http://schemas.microsoft.com/office/powerpoint/2010/main" val="842556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0643" y="716789"/>
            <a:ext cx="12050877" cy="2246769"/>
          </a:xfrm>
          <a:prstGeom prst="rect">
            <a:avLst/>
          </a:prstGeom>
          <a:noFill/>
        </p:spPr>
        <p:txBody>
          <a:bodyPr wrap="square" rtlCol="0">
            <a:spAutoFit/>
          </a:bodyPr>
          <a:lstStyle/>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a:p>
        </p:txBody>
      </p:sp>
      <p:sp>
        <p:nvSpPr>
          <p:cNvPr id="5" name="Rettangolo 4"/>
          <p:cNvSpPr/>
          <p:nvPr/>
        </p:nvSpPr>
        <p:spPr>
          <a:xfrm>
            <a:off x="0" y="-8704"/>
            <a:ext cx="12192001" cy="6932666"/>
          </a:xfrm>
          <a:prstGeom prst="rect">
            <a:avLst/>
          </a:prstGeom>
        </p:spPr>
        <p:txBody>
          <a:bodyPr wrap="square">
            <a:spAutoFit/>
          </a:bodyPr>
          <a:lstStyle/>
          <a:p>
            <a:pPr algn="ctr"/>
            <a:r>
              <a:rPr lang="uz-Cyrl-UZ" sz="1400" b="1" dirty="0"/>
              <a:t>EOSC Working Group: </a:t>
            </a:r>
            <a:r>
              <a:rPr lang="uz-Cyrl-UZ" sz="1400" b="1" dirty="0" smtClean="0"/>
              <a:t>Architecture</a:t>
            </a:r>
            <a:r>
              <a:rPr lang="it-IT" sz="1400" b="1" dirty="0"/>
              <a:t> </a:t>
            </a:r>
            <a:r>
              <a:rPr lang="uz-Cyrl-UZ" sz="1400" i="1" dirty="0" smtClean="0"/>
              <a:t>Coordinator</a:t>
            </a:r>
            <a:r>
              <a:rPr lang="uz-Cyrl-UZ" sz="1400" i="1" dirty="0"/>
              <a:t>: Jean-François Abramatic</a:t>
            </a:r>
            <a:endParaRPr lang="it-IT" sz="1400" dirty="0"/>
          </a:p>
          <a:p>
            <a:r>
              <a:rPr lang="uz-Cyrl-UZ" sz="1050" dirty="0"/>
              <a:t> </a:t>
            </a:r>
            <a:endParaRPr lang="it-IT" sz="1050" dirty="0"/>
          </a:p>
          <a:p>
            <a:r>
              <a:rPr lang="uz-Cyrl-UZ" sz="1200" b="1" dirty="0"/>
              <a:t>Mission</a:t>
            </a:r>
            <a:endParaRPr lang="it-IT" sz="1200" dirty="0"/>
          </a:p>
          <a:p>
            <a:r>
              <a:rPr lang="uz-Cyrl-UZ" sz="1200" dirty="0"/>
              <a:t> </a:t>
            </a:r>
            <a:endParaRPr lang="it-IT" sz="1200" dirty="0"/>
          </a:p>
          <a:p>
            <a:r>
              <a:rPr lang="uz-Cyrl-UZ" sz="1200" dirty="0"/>
              <a:t>The EOSC Architecture working group will be in charge of proposing the technical framework required to enable and sustain an evolving EOSC federation of systems. Such a technical framework may include standards, APIs and protocols that will facilitate interoperable digital services delivered by diverse providers.</a:t>
            </a:r>
            <a:endParaRPr lang="it-IT" sz="1200" dirty="0"/>
          </a:p>
          <a:p>
            <a:r>
              <a:rPr lang="uz-Cyrl-UZ" sz="1200" dirty="0"/>
              <a:t> </a:t>
            </a:r>
            <a:endParaRPr lang="it-IT" sz="1200" dirty="0"/>
          </a:p>
          <a:p>
            <a:r>
              <a:rPr lang="uz-Cyrl-UZ" sz="1200" b="1" dirty="0"/>
              <a:t>Rationale</a:t>
            </a:r>
            <a:endParaRPr lang="it-IT" sz="1200" dirty="0"/>
          </a:p>
          <a:p>
            <a:r>
              <a:rPr lang="uz-Cyrl-UZ" sz="1200" dirty="0"/>
              <a:t> </a:t>
            </a:r>
            <a:endParaRPr lang="it-IT" sz="1200" dirty="0"/>
          </a:p>
          <a:p>
            <a:r>
              <a:rPr lang="uz-Cyrl-UZ" sz="1200" dirty="0"/>
              <a:t>In order to fulfill the EOSC vision, an interoperability layer that allows to build the EOSC federation of systems</a:t>
            </a:r>
            <a:endParaRPr lang="it-IT" sz="1200" dirty="0"/>
          </a:p>
          <a:p>
            <a:r>
              <a:rPr lang="uz-Cyrl-UZ" sz="1200" dirty="0"/>
              <a:t> </a:t>
            </a:r>
            <a:endParaRPr lang="it-IT" sz="1200" dirty="0"/>
          </a:p>
          <a:p>
            <a:pPr lvl="0"/>
            <a:r>
              <a:rPr lang="uz-Cyrl-UZ" sz="1200" dirty="0"/>
              <a:t>has to be defined</a:t>
            </a:r>
            <a:endParaRPr lang="it-IT" sz="1200" dirty="0"/>
          </a:p>
          <a:p>
            <a:pPr lvl="0"/>
            <a:r>
              <a:rPr lang="uz-Cyrl-UZ" sz="1200" dirty="0"/>
              <a:t>has to be agreed upon by all stakeholders</a:t>
            </a:r>
            <a:endParaRPr lang="it-IT" sz="1200" dirty="0"/>
          </a:p>
          <a:p>
            <a:pPr lvl="0"/>
            <a:r>
              <a:rPr lang="uz-Cyrl-UZ" sz="1200" dirty="0"/>
              <a:t>has to be developed through an open and transparent process.</a:t>
            </a:r>
            <a:endParaRPr lang="it-IT" sz="1200" dirty="0"/>
          </a:p>
          <a:p>
            <a:r>
              <a:rPr lang="uz-Cyrl-UZ" sz="1200" dirty="0"/>
              <a:t> </a:t>
            </a:r>
            <a:endParaRPr lang="it-IT" sz="1200" dirty="0"/>
          </a:p>
          <a:p>
            <a:r>
              <a:rPr lang="uz-Cyrl-UZ" sz="1200" dirty="0"/>
              <a:t>It will be built on the results delivered by the EOSC-related Horizon 2020 projects.</a:t>
            </a:r>
            <a:endParaRPr lang="it-IT" sz="1200" dirty="0"/>
          </a:p>
          <a:p>
            <a:r>
              <a:rPr lang="uz-Cyrl-UZ" sz="1200" dirty="0"/>
              <a:t> </a:t>
            </a:r>
            <a:endParaRPr lang="it-IT" sz="1200" dirty="0"/>
          </a:p>
          <a:p>
            <a:r>
              <a:rPr lang="uz-Cyrl-UZ" sz="1200" b="1" dirty="0" smtClean="0"/>
              <a:t>Deliverables</a:t>
            </a:r>
            <a:endParaRPr lang="it-IT" sz="1200" dirty="0"/>
          </a:p>
          <a:p>
            <a:r>
              <a:rPr lang="uz-Cyrl-UZ" sz="1200" dirty="0"/>
              <a:t> </a:t>
            </a:r>
            <a:endParaRPr lang="it-IT" sz="1200" dirty="0"/>
          </a:p>
          <a:p>
            <a:r>
              <a:rPr lang="uz-Cyrl-UZ" sz="1200" dirty="0"/>
              <a:t>The EOSC Architecture working group will provide an in-depth independent review of the current offering and the required evolution of the EOSC technical architecture, its standards and best practices. It will propose a way forward by describing and/or defining:</a:t>
            </a:r>
            <a:endParaRPr lang="it-IT" sz="1200" dirty="0"/>
          </a:p>
          <a:p>
            <a:r>
              <a:rPr lang="uz-Cyrl-UZ" sz="1200" dirty="0"/>
              <a:t> </a:t>
            </a:r>
            <a:endParaRPr lang="it-IT" sz="1200" dirty="0"/>
          </a:p>
          <a:p>
            <a:pPr lvl="0"/>
            <a:r>
              <a:rPr lang="uz-Cyrl-UZ" sz="1200" dirty="0"/>
              <a:t>the EOSC core services and their interfaces</a:t>
            </a:r>
            <a:endParaRPr lang="it-IT" sz="1200" dirty="0"/>
          </a:p>
          <a:p>
            <a:pPr lvl="0"/>
            <a:r>
              <a:rPr lang="uz-Cyrl-UZ" sz="1200" dirty="0"/>
              <a:t>the EOSC open source APIs for reuse by thematic services</a:t>
            </a:r>
            <a:endParaRPr lang="it-IT" sz="1200" dirty="0"/>
          </a:p>
          <a:p>
            <a:pPr lvl="0"/>
            <a:r>
              <a:rPr lang="uz-Cyrl-UZ" sz="1200" dirty="0"/>
              <a:t>the EOSC portal components and federated catalogues of service offerings</a:t>
            </a:r>
            <a:endParaRPr lang="it-IT" sz="1200" dirty="0"/>
          </a:p>
          <a:p>
            <a:pPr lvl="0"/>
            <a:r>
              <a:rPr lang="uz-Cyrl-UZ" sz="1200" dirty="0"/>
              <a:t>the EOSC data description standards</a:t>
            </a:r>
            <a:endParaRPr lang="it-IT" sz="1200" dirty="0"/>
          </a:p>
          <a:p>
            <a:pPr lvl="0"/>
            <a:r>
              <a:rPr lang="uz-Cyrl-UZ" sz="1200" dirty="0"/>
              <a:t>any other standards and best practices necessary to ensure the evolution of EOSC and the widening of its user base to the industry and the public sectors.</a:t>
            </a:r>
            <a:endParaRPr lang="it-IT" sz="1200" dirty="0"/>
          </a:p>
          <a:p>
            <a:r>
              <a:rPr lang="uz-Cyrl-UZ" sz="1200" dirty="0"/>
              <a:t> </a:t>
            </a:r>
            <a:endParaRPr lang="it-IT" sz="1200" dirty="0"/>
          </a:p>
          <a:p>
            <a:r>
              <a:rPr lang="uz-Cyrl-UZ" sz="1200" b="1" dirty="0"/>
              <a:t>Dependencies</a:t>
            </a:r>
            <a:endParaRPr lang="it-IT" sz="1200" dirty="0"/>
          </a:p>
          <a:p>
            <a:r>
              <a:rPr lang="uz-Cyrl-UZ" sz="1200" dirty="0"/>
              <a:t> </a:t>
            </a:r>
            <a:endParaRPr lang="it-IT" sz="1200" dirty="0"/>
          </a:p>
          <a:p>
            <a:r>
              <a:rPr lang="uz-Cyrl-UZ" sz="1200" dirty="0"/>
              <a:t>The EOSC Architecture working group will work in collaboration with the EOSC FAIR working group in order for the technical architecture to support the requirements of Findability, Accessibility, Interoperability and Reusability.</a:t>
            </a:r>
            <a:endParaRPr lang="it-IT" sz="1200" dirty="0"/>
          </a:p>
          <a:p>
            <a:r>
              <a:rPr lang="uz-Cyrl-UZ" sz="1200" dirty="0"/>
              <a:t> </a:t>
            </a:r>
            <a:endParaRPr lang="it-IT" sz="1200" dirty="0"/>
          </a:p>
          <a:p>
            <a:r>
              <a:rPr lang="uz-Cyrl-UZ" sz="1200" dirty="0"/>
              <a:t>The EOSC Architecture working group will work in collaboration with the EOSC Rules of Participation working group to ensure that the technical architecture facilitates the contributions of service providers and the uses of researchers.</a:t>
            </a:r>
            <a:endParaRPr lang="it-IT" sz="1200" dirty="0"/>
          </a:p>
          <a:p>
            <a:r>
              <a:rPr lang="uz-Cyrl-UZ" sz="1200" dirty="0"/>
              <a:t>The EOSC Architecture working group will work in collaboration with the EOSC Sustainability working group in order to define the process that will allow a managed evolution of the EOSC architecture.</a:t>
            </a:r>
            <a:endParaRPr lang="it-IT" sz="1200" dirty="0"/>
          </a:p>
        </p:txBody>
      </p:sp>
    </p:spTree>
    <p:extLst>
      <p:ext uri="{BB962C8B-B14F-4D97-AF65-F5344CB8AC3E}">
        <p14:creationId xmlns:p14="http://schemas.microsoft.com/office/powerpoint/2010/main" val="2295087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0643" y="716789"/>
            <a:ext cx="12050877" cy="2246769"/>
          </a:xfrm>
          <a:prstGeom prst="rect">
            <a:avLst/>
          </a:prstGeom>
          <a:noFill/>
        </p:spPr>
        <p:txBody>
          <a:bodyPr wrap="square" rtlCol="0">
            <a:spAutoFit/>
          </a:bodyPr>
          <a:lstStyle/>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a:p>
        </p:txBody>
      </p:sp>
      <p:sp>
        <p:nvSpPr>
          <p:cNvPr id="5" name="Rettangolo 4"/>
          <p:cNvSpPr/>
          <p:nvPr/>
        </p:nvSpPr>
        <p:spPr>
          <a:xfrm>
            <a:off x="-1" y="69223"/>
            <a:ext cx="12192001" cy="7578996"/>
          </a:xfrm>
          <a:prstGeom prst="rect">
            <a:avLst/>
          </a:prstGeom>
        </p:spPr>
        <p:txBody>
          <a:bodyPr wrap="square">
            <a:spAutoFit/>
          </a:bodyPr>
          <a:lstStyle/>
          <a:p>
            <a:endParaRPr lang="it-IT" sz="1050" dirty="0"/>
          </a:p>
          <a:p>
            <a:pPr algn="ctr"/>
            <a:r>
              <a:rPr lang="en-GB" sz="1400" b="1" dirty="0"/>
              <a:t>EOSC Working Group: </a:t>
            </a:r>
            <a:r>
              <a:rPr lang="en-GB" sz="1400" b="1" dirty="0" smtClean="0"/>
              <a:t>Sustainability</a:t>
            </a:r>
            <a:r>
              <a:rPr lang="it-IT" sz="1400" b="1" dirty="0"/>
              <a:t> </a:t>
            </a:r>
            <a:r>
              <a:rPr lang="it-IT" sz="1400" b="1" dirty="0" smtClean="0"/>
              <a:t> </a:t>
            </a:r>
            <a:r>
              <a:rPr lang="en-GB" sz="1400" b="1" i="1" dirty="0" smtClean="0"/>
              <a:t>Rupert </a:t>
            </a:r>
            <a:r>
              <a:rPr lang="en-GB" sz="1400" b="1" i="1" dirty="0"/>
              <a:t>LÜCK, Stephan KUSTER</a:t>
            </a:r>
            <a:endParaRPr lang="it-IT" sz="1400" b="1" dirty="0"/>
          </a:p>
          <a:p>
            <a:r>
              <a:rPr lang="en-GB" sz="1050" b="1" dirty="0"/>
              <a:t> </a:t>
            </a:r>
            <a:endParaRPr lang="it-IT" sz="1050" b="1" dirty="0"/>
          </a:p>
          <a:p>
            <a:r>
              <a:rPr lang="en-GB" sz="1200" b="1" dirty="0"/>
              <a:t>Mission</a:t>
            </a:r>
            <a:endParaRPr lang="it-IT" sz="1200" b="1" dirty="0"/>
          </a:p>
          <a:p>
            <a:r>
              <a:rPr lang="en-GB" sz="1200" dirty="0"/>
              <a:t> </a:t>
            </a:r>
            <a:endParaRPr lang="it-IT" sz="1200" dirty="0"/>
          </a:p>
          <a:p>
            <a:r>
              <a:rPr lang="en-GB" sz="1200" dirty="0"/>
              <a:t>The EOSC Sustainability working group will provide a set of recommendations concerning the implementation of an operational, scalable and sustainable EOSC federation after 2020, which will be gradually opening up its user base to the public sector and industry. The working group will examine core aspects related to the business model of EOSC, its governance structure and propose options for the best-fit legal entity to be put in place after 2020. </a:t>
            </a:r>
            <a:endParaRPr lang="it-IT" sz="1200" dirty="0"/>
          </a:p>
          <a:p>
            <a:r>
              <a:rPr lang="en-GB" sz="1200" b="1" dirty="0"/>
              <a:t> </a:t>
            </a:r>
            <a:endParaRPr lang="it-IT" sz="1200" dirty="0"/>
          </a:p>
          <a:p>
            <a:r>
              <a:rPr lang="en-GB" sz="1200" b="1" dirty="0"/>
              <a:t>Rationale</a:t>
            </a:r>
            <a:endParaRPr lang="it-IT" sz="1200" dirty="0"/>
          </a:p>
          <a:p>
            <a:r>
              <a:rPr lang="en-GB" sz="1200" dirty="0"/>
              <a:t> </a:t>
            </a:r>
            <a:endParaRPr lang="it-IT" sz="1200" dirty="0"/>
          </a:p>
          <a:p>
            <a:r>
              <a:rPr lang="en-GB" sz="1200" dirty="0"/>
              <a:t>The EOSC Sustainability WG working group will build on the legacy of the EOSC Roadmap, Council Conclusions 2018, Horizon 2020-funded projects, stakeholder reports and experience of similar initiatives. Taking on board input of </a:t>
            </a:r>
            <a:r>
              <a:rPr lang="en-GB" sz="1200" dirty="0" err="1"/>
              <a:t>ongoing</a:t>
            </a:r>
            <a:r>
              <a:rPr lang="en-GB" sz="1200" dirty="0"/>
              <a:t> initiatives will support analysing the gaps towards identifying a future model for EOSC and completing the EOSC vision.</a:t>
            </a:r>
            <a:endParaRPr lang="it-IT" sz="1200" dirty="0"/>
          </a:p>
          <a:p>
            <a:r>
              <a:rPr lang="en-GB" sz="1200" dirty="0"/>
              <a:t> </a:t>
            </a:r>
            <a:endParaRPr lang="it-IT" sz="1200" dirty="0"/>
          </a:p>
          <a:p>
            <a:r>
              <a:rPr lang="en-GB" sz="1200" dirty="0"/>
              <a:t> </a:t>
            </a:r>
            <a:endParaRPr lang="it-IT" sz="1200" dirty="0"/>
          </a:p>
          <a:p>
            <a:r>
              <a:rPr lang="en-GB" sz="1200" b="1" dirty="0"/>
              <a:t>Deliverables</a:t>
            </a:r>
            <a:endParaRPr lang="it-IT" sz="1200" dirty="0"/>
          </a:p>
          <a:p>
            <a:r>
              <a:rPr lang="en-GB" sz="1200" dirty="0"/>
              <a:t> </a:t>
            </a:r>
            <a:endParaRPr lang="it-IT" sz="1200" dirty="0"/>
          </a:p>
          <a:p>
            <a:r>
              <a:rPr lang="en-GB" sz="1200" dirty="0"/>
              <a:t>The EOSC Sustainability working group will assist the Executive Board in taking stock, assessing and recommending strategic and financing orientations that EOSC could follow during its second phase of implementation (post 2020).</a:t>
            </a:r>
            <a:endParaRPr lang="it-IT" sz="1200" dirty="0"/>
          </a:p>
          <a:p>
            <a:r>
              <a:rPr lang="en-GB" sz="1200" dirty="0"/>
              <a:t>More specifically, the WG will aim to:</a:t>
            </a:r>
            <a:endParaRPr lang="it-IT" sz="1200" dirty="0"/>
          </a:p>
          <a:p>
            <a:pPr lvl="0"/>
            <a:r>
              <a:rPr lang="en-GB" sz="1200" dirty="0"/>
              <a:t>Prepare a business model detailing the financial ecosystem required to sustain, upgrade and scale the EOSC federation, as a whole and in its components. The model should propose mechanisms to ensure appropriate </a:t>
            </a:r>
            <a:r>
              <a:rPr lang="en-GB" sz="1200" dirty="0" err="1"/>
              <a:t>ongoing</a:t>
            </a:r>
            <a:r>
              <a:rPr lang="en-GB" sz="1200" dirty="0"/>
              <a:t> financial commitment by stakeholders and identify where funding responsibility lies for different components and services. It will identify income streams as well as opportunities for consolidation and economies of scale.</a:t>
            </a:r>
            <a:endParaRPr lang="it-IT" sz="1200" dirty="0"/>
          </a:p>
          <a:p>
            <a:pPr lvl="0"/>
            <a:r>
              <a:rPr lang="en-GB" sz="1200" dirty="0"/>
              <a:t>Propose an applicable governance framework to steer and oversee initial EOSC operations and further development beyond the initial phase. Balancing the requirements of stakeholders, Member States and European Commission will stimulate fast and broad uptake towards completing the operational EOSC vision.</a:t>
            </a:r>
            <a:endParaRPr lang="it-IT" sz="1200" dirty="0"/>
          </a:p>
          <a:p>
            <a:pPr lvl="0"/>
            <a:r>
              <a:rPr lang="en-GB" sz="1200" dirty="0"/>
              <a:t>Mapping the policy framework, considering regulations and legislation influencing the EOSC and defining potential legal entity options EOSC could adopt to support optimal service delivery and growth post 2020.</a:t>
            </a:r>
            <a:endParaRPr lang="it-IT" sz="1200" dirty="0"/>
          </a:p>
          <a:p>
            <a:r>
              <a:rPr lang="en-GB" sz="1200" dirty="0"/>
              <a:t> </a:t>
            </a:r>
            <a:endParaRPr lang="it-IT" sz="1200" dirty="0"/>
          </a:p>
          <a:p>
            <a:r>
              <a:rPr lang="en-GB" sz="1200" b="1" dirty="0"/>
              <a:t>Dependencies</a:t>
            </a:r>
            <a:endParaRPr lang="it-IT" sz="1200" dirty="0"/>
          </a:p>
          <a:p>
            <a:r>
              <a:rPr lang="en-GB" sz="1200" dirty="0"/>
              <a:t> </a:t>
            </a:r>
            <a:endParaRPr lang="it-IT" sz="1200" dirty="0"/>
          </a:p>
          <a:p>
            <a:r>
              <a:rPr lang="en-GB" sz="1200" dirty="0"/>
              <a:t>The EOSC Sustainability working group will work in collaboration with EOSC-Rules of Participation working group in order to ensure that the EOSC Governance and legal entity post 2020 will be compatible with the EOSC Rules of Participation. </a:t>
            </a:r>
            <a:endParaRPr lang="it-IT" sz="1200" dirty="0"/>
          </a:p>
          <a:p>
            <a:r>
              <a:rPr lang="en-GB" sz="1200" dirty="0"/>
              <a:t> </a:t>
            </a:r>
            <a:endParaRPr lang="it-IT" sz="1200" dirty="0"/>
          </a:p>
          <a:p>
            <a:r>
              <a:rPr lang="en-GB" sz="1200" dirty="0"/>
              <a:t>The EOSC Sustainability working group will work in collaboration with EOSC-Landscape Analysis working group to ensure that the:</a:t>
            </a:r>
            <a:endParaRPr lang="it-IT" sz="1200" dirty="0"/>
          </a:p>
          <a:p>
            <a:pPr lvl="0"/>
            <a:r>
              <a:rPr lang="en-GB" sz="1200" dirty="0"/>
              <a:t>Member State’s level of preparedness analysis is taken into account for the formation of a sustainable business model post 2020; and </a:t>
            </a:r>
            <a:endParaRPr lang="it-IT" sz="1200" dirty="0"/>
          </a:p>
          <a:p>
            <a:pPr lvl="0"/>
            <a:r>
              <a:rPr lang="en-GB" sz="1200" dirty="0"/>
              <a:t>Governance framework post 2020 will consolidate the compatibility of national and regional Structures and Initiatives with EOSC.</a:t>
            </a:r>
            <a:endParaRPr lang="it-IT" sz="1200" dirty="0"/>
          </a:p>
          <a:p>
            <a:r>
              <a:rPr lang="en-GB" sz="1200" dirty="0"/>
              <a:t> </a:t>
            </a:r>
            <a:endParaRPr lang="it-IT" sz="1200" dirty="0"/>
          </a:p>
          <a:p>
            <a:r>
              <a:rPr lang="en-GB" sz="1200" dirty="0"/>
              <a:t> </a:t>
            </a:r>
            <a:endParaRPr lang="it-IT" sz="1200" dirty="0"/>
          </a:p>
          <a:p>
            <a:r>
              <a:rPr lang="en-GB" sz="1050" dirty="0"/>
              <a:t> </a:t>
            </a:r>
            <a:endParaRPr lang="it-IT" sz="1050" dirty="0"/>
          </a:p>
          <a:p>
            <a:r>
              <a:rPr lang="en-GB" sz="1050" dirty="0"/>
              <a:t> </a:t>
            </a:r>
            <a:endParaRPr lang="it-IT" sz="1050" dirty="0"/>
          </a:p>
          <a:p>
            <a:r>
              <a:rPr lang="uz-Cyrl-UZ" sz="1050" dirty="0" smtClean="0"/>
              <a:t>.</a:t>
            </a:r>
            <a:endParaRPr lang="it-IT" sz="1050" dirty="0"/>
          </a:p>
        </p:txBody>
      </p:sp>
    </p:spTree>
    <p:extLst>
      <p:ext uri="{BB962C8B-B14F-4D97-AF65-F5344CB8AC3E}">
        <p14:creationId xmlns:p14="http://schemas.microsoft.com/office/powerpoint/2010/main" val="3680754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0643" y="716789"/>
            <a:ext cx="12050877" cy="2246769"/>
          </a:xfrm>
          <a:prstGeom prst="rect">
            <a:avLst/>
          </a:prstGeom>
          <a:noFill/>
        </p:spPr>
        <p:txBody>
          <a:bodyPr wrap="square" rtlCol="0">
            <a:spAutoFit/>
          </a:bodyPr>
          <a:lstStyle/>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a:p>
        </p:txBody>
      </p:sp>
      <p:sp>
        <p:nvSpPr>
          <p:cNvPr id="5" name="Rettangolo 4"/>
          <p:cNvSpPr/>
          <p:nvPr/>
        </p:nvSpPr>
        <p:spPr>
          <a:xfrm>
            <a:off x="-1" y="41611"/>
            <a:ext cx="12192001" cy="6932666"/>
          </a:xfrm>
          <a:prstGeom prst="rect">
            <a:avLst/>
          </a:prstGeom>
        </p:spPr>
        <p:txBody>
          <a:bodyPr wrap="square">
            <a:spAutoFit/>
          </a:bodyPr>
          <a:lstStyle/>
          <a:p>
            <a:endParaRPr lang="it-IT" sz="1050" dirty="0"/>
          </a:p>
          <a:p>
            <a:pPr algn="ctr"/>
            <a:r>
              <a:rPr lang="en-GB" sz="1400" b="1" dirty="0"/>
              <a:t>EOSC Working Group: FAIR</a:t>
            </a:r>
            <a:r>
              <a:rPr lang="en-GB" sz="1400" dirty="0"/>
              <a:t> </a:t>
            </a:r>
            <a:r>
              <a:rPr lang="it-IT" sz="1400" dirty="0"/>
              <a:t> </a:t>
            </a:r>
            <a:r>
              <a:rPr lang="it-IT" sz="1400" dirty="0" smtClean="0"/>
              <a:t>   </a:t>
            </a:r>
            <a:r>
              <a:rPr lang="en-GB" sz="1400" i="1" dirty="0" smtClean="0"/>
              <a:t>Coordinator</a:t>
            </a:r>
            <a:r>
              <a:rPr lang="en-GB" sz="1400" i="1" dirty="0"/>
              <a:t>: Sarah Jones</a:t>
            </a:r>
            <a:endParaRPr lang="it-IT" sz="1400" dirty="0"/>
          </a:p>
          <a:p>
            <a:pPr algn="ctr"/>
            <a:r>
              <a:rPr lang="en-GB" sz="1200" dirty="0"/>
              <a:t> </a:t>
            </a:r>
            <a:endParaRPr lang="it-IT" sz="1200" dirty="0"/>
          </a:p>
          <a:p>
            <a:r>
              <a:rPr lang="en-GB" sz="1200" b="1" dirty="0"/>
              <a:t>Mission</a:t>
            </a:r>
            <a:r>
              <a:rPr lang="en-GB" sz="1200" dirty="0"/>
              <a:t> </a:t>
            </a:r>
            <a:endParaRPr lang="it-IT" sz="1200" dirty="0"/>
          </a:p>
          <a:p>
            <a:r>
              <a:rPr lang="en-GB" sz="1200" dirty="0"/>
              <a:t> </a:t>
            </a:r>
            <a:endParaRPr lang="it-IT" sz="1200" dirty="0"/>
          </a:p>
          <a:p>
            <a:r>
              <a:rPr lang="en-GB" sz="1200" dirty="0"/>
              <a:t>The EOSC FAIR working group will coordinate and steer activities that implement Open and  FAIR practices within the EOSC. It will address cross-disciplinary interoperability, gather requirements to inform the development of EOSC services, and advise the EOSC governance on FAIR-related matters.</a:t>
            </a:r>
            <a:endParaRPr lang="it-IT" sz="1200" dirty="0"/>
          </a:p>
          <a:p>
            <a:r>
              <a:rPr lang="en-GB" sz="1200" dirty="0"/>
              <a:t> </a:t>
            </a:r>
            <a:endParaRPr lang="it-IT" sz="1200" dirty="0"/>
          </a:p>
          <a:p>
            <a:r>
              <a:rPr lang="en-GB" sz="1200" dirty="0"/>
              <a:t>The FAIR &amp; Architecture WGs will operate in close alignment. The former addresses cultural aspects such as semantic and legal interoperability, certification and community data standards, while the latter will focus on the related technical specifications that address FAIR requirements. </a:t>
            </a:r>
            <a:endParaRPr lang="it-IT" sz="1200" dirty="0"/>
          </a:p>
          <a:p>
            <a:r>
              <a:rPr lang="en-GB" sz="1200" dirty="0"/>
              <a:t> </a:t>
            </a:r>
            <a:endParaRPr lang="it-IT" sz="1200" dirty="0"/>
          </a:p>
          <a:p>
            <a:r>
              <a:rPr lang="en-GB" sz="1200" b="1" dirty="0"/>
              <a:t>Rationale</a:t>
            </a:r>
            <a:r>
              <a:rPr lang="en-GB" sz="1200" dirty="0"/>
              <a:t> </a:t>
            </a:r>
            <a:endParaRPr lang="it-IT" sz="1200" dirty="0"/>
          </a:p>
          <a:p>
            <a:r>
              <a:rPr lang="en-GB" sz="1200" dirty="0"/>
              <a:t> </a:t>
            </a:r>
            <a:endParaRPr lang="it-IT" sz="1200" dirty="0"/>
          </a:p>
          <a:p>
            <a:r>
              <a:rPr lang="en-GB" sz="1200" dirty="0"/>
              <a:t>The implementation of FAIR and Open Science policy requires a culture change supported by appropriate incentives and coherent, easy-to-use data services. This WG will build on existing FAIR practice to increase maturity in all disciplines, and address interoperability across them to ensure that data are managed and shared in ways that maximise reuse.</a:t>
            </a:r>
            <a:endParaRPr lang="it-IT" sz="1200" dirty="0"/>
          </a:p>
          <a:p>
            <a:r>
              <a:rPr lang="en-GB" sz="1200" dirty="0"/>
              <a:t> </a:t>
            </a:r>
            <a:endParaRPr lang="it-IT" sz="1200" dirty="0"/>
          </a:p>
          <a:p>
            <a:r>
              <a:rPr lang="en-GB" sz="1200" b="1" dirty="0" smtClean="0"/>
              <a:t>Deliverables</a:t>
            </a:r>
            <a:endParaRPr lang="it-IT" sz="1200" dirty="0"/>
          </a:p>
          <a:p>
            <a:r>
              <a:rPr lang="en-GB" sz="1200" dirty="0"/>
              <a:t> </a:t>
            </a:r>
            <a:endParaRPr lang="it-IT" sz="1200" dirty="0"/>
          </a:p>
          <a:p>
            <a:r>
              <a:rPr lang="en-GB" sz="1200" dirty="0"/>
              <a:t>The EOSC-FAIR working group will define and implement annual FAIR work plans. These will be based on the Action Plan proposed by the EC Expert Group on “Turning FAIR into reality”, as well as </a:t>
            </a:r>
            <a:r>
              <a:rPr lang="en-GB" sz="1200" dirty="0" err="1"/>
              <a:t>ongoing</a:t>
            </a:r>
            <a:r>
              <a:rPr lang="en-GB" sz="1200" dirty="0"/>
              <a:t> community initiatives and outputs from key projects like </a:t>
            </a:r>
            <a:r>
              <a:rPr lang="en-GB" sz="1200" dirty="0" err="1"/>
              <a:t>FAIRsFAIR</a:t>
            </a:r>
            <a:r>
              <a:rPr lang="en-GB" sz="1200" dirty="0"/>
              <a:t>.</a:t>
            </a:r>
            <a:endParaRPr lang="it-IT" sz="1200" dirty="0"/>
          </a:p>
          <a:p>
            <a:r>
              <a:rPr lang="en-GB" sz="1200" dirty="0"/>
              <a:t> </a:t>
            </a:r>
            <a:endParaRPr lang="it-IT" sz="1200" dirty="0"/>
          </a:p>
          <a:p>
            <a:r>
              <a:rPr lang="en-GB" sz="1200" dirty="0"/>
              <a:t>The WG will coordinate activities that:</a:t>
            </a:r>
            <a:endParaRPr lang="it-IT" sz="1200" dirty="0"/>
          </a:p>
          <a:p>
            <a:pPr lvl="0" fontAlgn="base"/>
            <a:r>
              <a:rPr lang="en-GB" sz="1200" dirty="0"/>
              <a:t>Support the development and adoption of data standards and sharing agreements</a:t>
            </a:r>
            <a:endParaRPr lang="it-IT" sz="1200" dirty="0"/>
          </a:p>
          <a:p>
            <a:pPr lvl="0" fontAlgn="base"/>
            <a:r>
              <a:rPr lang="en-GB" sz="1200" dirty="0"/>
              <a:t>Upscale best-practice solutions already applied in specific scientific domains or countries to the multi-disciplinary and European levels</a:t>
            </a:r>
            <a:endParaRPr lang="it-IT" sz="1200" dirty="0"/>
          </a:p>
          <a:p>
            <a:pPr lvl="0" fontAlgn="base"/>
            <a:r>
              <a:rPr lang="en-GB" sz="1200" dirty="0"/>
              <a:t>Propose/validate an EOSC Interoperability Framework that overarches disciplinary approaches and encourages research infrastructures to be interoperable-by-design</a:t>
            </a:r>
            <a:endParaRPr lang="it-IT" sz="1200" dirty="0"/>
          </a:p>
          <a:p>
            <a:pPr lvl="0" fontAlgn="base"/>
            <a:r>
              <a:rPr lang="en-GB" sz="1200" dirty="0"/>
              <a:t>Identify service requirements for FAIR implementation to inform the Architecture WG</a:t>
            </a:r>
            <a:endParaRPr lang="it-IT" sz="1200" dirty="0"/>
          </a:p>
          <a:p>
            <a:pPr lvl="0" fontAlgn="base"/>
            <a:r>
              <a:rPr lang="en-GB" sz="1200" dirty="0"/>
              <a:t>Help steer international development to convergence on globally-accepted frameworks for the certification of FAIR data and services</a:t>
            </a:r>
            <a:endParaRPr lang="it-IT" sz="1200" dirty="0"/>
          </a:p>
          <a:p>
            <a:pPr lvl="0" fontAlgn="base"/>
            <a:r>
              <a:rPr lang="en-GB" sz="1200" dirty="0"/>
              <a:t>Validate and implement FAIR assessment frameworks, including the collation of results e.g. catalogues of FAIR repositories</a:t>
            </a:r>
            <a:endParaRPr lang="it-IT" sz="1200" dirty="0"/>
          </a:p>
          <a:p>
            <a:r>
              <a:rPr lang="en-GB" sz="1200" dirty="0"/>
              <a:t> </a:t>
            </a:r>
            <a:endParaRPr lang="it-IT" sz="1200" dirty="0"/>
          </a:p>
          <a:p>
            <a:r>
              <a:rPr lang="en-GB" sz="1200" b="1" dirty="0"/>
              <a:t>Dependencies</a:t>
            </a:r>
            <a:endParaRPr lang="it-IT" sz="1200" dirty="0"/>
          </a:p>
          <a:p>
            <a:r>
              <a:rPr lang="en-GB" sz="1200" dirty="0"/>
              <a:t> </a:t>
            </a:r>
            <a:endParaRPr lang="it-IT" sz="1200" dirty="0"/>
          </a:p>
          <a:p>
            <a:r>
              <a:rPr lang="en-GB" sz="1200" dirty="0"/>
              <a:t>The FAIR working group will work in close collaboration with the Architecture WG to ensure that the FAIR principles of </a:t>
            </a:r>
            <a:r>
              <a:rPr lang="en-GB" sz="1200" dirty="0" err="1"/>
              <a:t>findability</a:t>
            </a:r>
            <a:r>
              <a:rPr lang="en-GB" sz="1200" dirty="0"/>
              <a:t>, accessibility, reusability and interoperability are supported by the technical arrangements under development. </a:t>
            </a:r>
            <a:endParaRPr lang="it-IT" sz="1200" dirty="0"/>
          </a:p>
          <a:p>
            <a:r>
              <a:rPr lang="en-GB" sz="1200" dirty="0"/>
              <a:t>The FAIR working group will also collaborate with Landscape WG to ensure that the federation of relevant structures and initiatives is conducted under the scope of the FAIR principles.</a:t>
            </a:r>
            <a:endParaRPr lang="it-IT" sz="1200" dirty="0"/>
          </a:p>
          <a:p>
            <a:r>
              <a:rPr lang="en-GB" sz="1200" dirty="0"/>
              <a:t>The FAIR working group will coordinate with the Rules of Participation WG to ensure that EOSC services support FAIR and are FAIR.</a:t>
            </a:r>
            <a:endParaRPr lang="it-IT" sz="1200" dirty="0"/>
          </a:p>
          <a:p>
            <a:r>
              <a:rPr lang="en-GB" sz="1200" dirty="0"/>
              <a:t> </a:t>
            </a:r>
            <a:endParaRPr lang="it-IT" sz="1200" dirty="0"/>
          </a:p>
          <a:p>
            <a:r>
              <a:rPr lang="en-GB" sz="1200" dirty="0"/>
              <a:t> </a:t>
            </a:r>
            <a:endParaRPr lang="it-IT" sz="1200" dirty="0"/>
          </a:p>
        </p:txBody>
      </p:sp>
    </p:spTree>
    <p:extLst>
      <p:ext uri="{BB962C8B-B14F-4D97-AF65-F5344CB8AC3E}">
        <p14:creationId xmlns:p14="http://schemas.microsoft.com/office/powerpoint/2010/main" val="3813595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0643" y="716789"/>
            <a:ext cx="12050877" cy="2246769"/>
          </a:xfrm>
          <a:prstGeom prst="rect">
            <a:avLst/>
          </a:prstGeom>
          <a:noFill/>
        </p:spPr>
        <p:txBody>
          <a:bodyPr wrap="square" rtlCol="0">
            <a:spAutoFit/>
          </a:bodyPr>
          <a:lstStyle/>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a:p>
        </p:txBody>
      </p:sp>
      <p:sp>
        <p:nvSpPr>
          <p:cNvPr id="5" name="Rettangolo 4"/>
          <p:cNvSpPr/>
          <p:nvPr/>
        </p:nvSpPr>
        <p:spPr>
          <a:xfrm>
            <a:off x="-1" y="13999"/>
            <a:ext cx="12192001" cy="7048082"/>
          </a:xfrm>
          <a:prstGeom prst="rect">
            <a:avLst/>
          </a:prstGeom>
        </p:spPr>
        <p:txBody>
          <a:bodyPr wrap="square">
            <a:spAutoFit/>
          </a:bodyPr>
          <a:lstStyle/>
          <a:p>
            <a:endParaRPr lang="it-IT" sz="1050" dirty="0"/>
          </a:p>
          <a:p>
            <a:pPr algn="ctr"/>
            <a:r>
              <a:rPr lang="en-GB" sz="1400" b="1" dirty="0"/>
              <a:t>Working Group: Rules of </a:t>
            </a:r>
            <a:r>
              <a:rPr lang="en-GB" sz="1400" b="1" dirty="0" smtClean="0"/>
              <a:t>Participation</a:t>
            </a:r>
            <a:r>
              <a:rPr lang="it-IT" sz="1400" b="1" dirty="0"/>
              <a:t> </a:t>
            </a:r>
            <a:r>
              <a:rPr lang="it-IT" sz="1400" b="1" dirty="0" smtClean="0"/>
              <a:t>  </a:t>
            </a:r>
            <a:r>
              <a:rPr lang="en-GB" sz="1400" b="1" dirty="0" smtClean="0"/>
              <a:t>Juan </a:t>
            </a:r>
            <a:r>
              <a:rPr lang="en-GB" sz="1400" b="1" dirty="0"/>
              <a:t>BICARREGUI</a:t>
            </a:r>
            <a:endParaRPr lang="it-IT" sz="1400" b="1" dirty="0"/>
          </a:p>
          <a:p>
            <a:r>
              <a:rPr lang="en-GB" sz="1050" dirty="0"/>
              <a:t> </a:t>
            </a:r>
            <a:endParaRPr lang="it-IT" sz="1050" dirty="0"/>
          </a:p>
          <a:p>
            <a:r>
              <a:rPr lang="en-GB" sz="1050" dirty="0"/>
              <a:t> </a:t>
            </a:r>
            <a:endParaRPr lang="it-IT" sz="1050" dirty="0"/>
          </a:p>
          <a:p>
            <a:r>
              <a:rPr lang="en-GB" sz="1050" b="1" dirty="0"/>
              <a:t> </a:t>
            </a:r>
            <a:endParaRPr lang="it-IT" sz="1200" dirty="0"/>
          </a:p>
          <a:p>
            <a:r>
              <a:rPr lang="en-GB" sz="1200" b="1" dirty="0"/>
              <a:t>Mission</a:t>
            </a:r>
            <a:r>
              <a:rPr lang="en-GB" sz="1200" dirty="0"/>
              <a:t> </a:t>
            </a:r>
            <a:endParaRPr lang="it-IT" sz="1200" dirty="0"/>
          </a:p>
          <a:p>
            <a:r>
              <a:rPr lang="en-GB" sz="1200" dirty="0"/>
              <a:t>The “Rules of Participation” working group will focus on recommending a minimal set of clear Rules of Participation that shall define the rights, obligations and accountability governing all EOSC transactions by the various EOSC users, providers and operators. Emphasis will be put on finding the common requirements across the very heterogeneous European landscape of Research Infrastructures and service providers.</a:t>
            </a:r>
            <a:endParaRPr lang="it-IT" sz="1200" dirty="0"/>
          </a:p>
          <a:p>
            <a:r>
              <a:rPr lang="en-GB" sz="1200" dirty="0"/>
              <a:t> </a:t>
            </a:r>
            <a:endParaRPr lang="it-IT" sz="1200" dirty="0"/>
          </a:p>
          <a:p>
            <a:r>
              <a:rPr lang="en-GB" sz="1200" b="1" dirty="0"/>
              <a:t>Rationale </a:t>
            </a:r>
            <a:endParaRPr lang="it-IT" sz="1200" dirty="0"/>
          </a:p>
          <a:p>
            <a:r>
              <a:rPr lang="en-GB" sz="1200" dirty="0"/>
              <a:t> </a:t>
            </a:r>
            <a:endParaRPr lang="it-IT" sz="1200" dirty="0"/>
          </a:p>
          <a:p>
            <a:r>
              <a:rPr lang="en-GB" sz="1200" dirty="0"/>
              <a:t>EOSC-</a:t>
            </a:r>
            <a:r>
              <a:rPr lang="en-GB" sz="1200" dirty="0" err="1"/>
              <a:t>RoP</a:t>
            </a:r>
            <a:r>
              <a:rPr lang="en-GB" sz="1200" dirty="0"/>
              <a:t> working group recommended Rules of Participation shall embrace the principles of openness, transparency and inclusiveness. They shall guarantee an open, secure and cost-effective federated Pan-European EOSC with services of documented quality.  </a:t>
            </a:r>
            <a:endParaRPr lang="it-IT" sz="1200" dirty="0"/>
          </a:p>
          <a:p>
            <a:r>
              <a:rPr lang="en-GB" sz="1200" dirty="0"/>
              <a:t>There will be room and need for differentiating the rules applicable to different EOSC users taking into account:</a:t>
            </a:r>
            <a:endParaRPr lang="it-IT" sz="1200" dirty="0"/>
          </a:p>
          <a:p>
            <a:pPr lvl="0"/>
            <a:r>
              <a:rPr lang="en-GB" sz="1200" dirty="0"/>
              <a:t>The different roles and different services available in EOSC (</a:t>
            </a:r>
            <a:r>
              <a:rPr lang="en-GB" sz="1200" dirty="0" err="1"/>
              <a:t>eg</a:t>
            </a:r>
            <a:r>
              <a:rPr lang="en-GB" sz="1200" dirty="0"/>
              <a:t> data producers, service providers, data/service users);</a:t>
            </a:r>
            <a:endParaRPr lang="it-IT" sz="1200" dirty="0"/>
          </a:p>
          <a:p>
            <a:pPr lvl="0"/>
            <a:r>
              <a:rPr lang="en-GB" sz="1200" dirty="0"/>
              <a:t>The specificities of different scientific disciplines;</a:t>
            </a:r>
            <a:endParaRPr lang="it-IT" sz="1200" dirty="0"/>
          </a:p>
          <a:p>
            <a:pPr lvl="0"/>
            <a:r>
              <a:rPr lang="en-GB" sz="1200" dirty="0"/>
              <a:t>The diversity and level of readiness of infrastructures and services at disciplines, Member States and Associated Countries, and EU level and the differences in their established rules and processes;</a:t>
            </a:r>
            <a:endParaRPr lang="it-IT" sz="1200" dirty="0"/>
          </a:p>
          <a:p>
            <a:pPr lvl="0"/>
            <a:r>
              <a:rPr lang="en-GB" sz="1200" dirty="0"/>
              <a:t>The variety of service providers and users that will be involved in the EOSC (e.g. public versus private, horizontal versus specialized);</a:t>
            </a:r>
            <a:endParaRPr lang="it-IT" sz="1200" dirty="0"/>
          </a:p>
          <a:p>
            <a:pPr lvl="0"/>
            <a:r>
              <a:rPr lang="en-GB" sz="1200" dirty="0"/>
              <a:t>Changing needs and practices regarding the implementation of the rules, in particular concerning compliance with existing legal frameworks in Europe (GDPR, etc.) and emerging ones (e.g. free flow of data)</a:t>
            </a:r>
            <a:endParaRPr lang="it-IT" sz="1200" dirty="0"/>
          </a:p>
          <a:p>
            <a:pPr lvl="0"/>
            <a:r>
              <a:rPr lang="en-GB" sz="1200" dirty="0"/>
              <a:t> The widening of EOSC user base to the industry and the public sector</a:t>
            </a:r>
            <a:r>
              <a:rPr lang="en-GB" sz="1200" dirty="0" smtClean="0"/>
              <a:t>.</a:t>
            </a:r>
            <a:r>
              <a:rPr lang="en-GB" sz="1200" dirty="0"/>
              <a:t> </a:t>
            </a:r>
            <a:endParaRPr lang="it-IT" sz="1200" dirty="0"/>
          </a:p>
          <a:p>
            <a:r>
              <a:rPr lang="en-GB" sz="1200" b="1" dirty="0"/>
              <a:t> </a:t>
            </a:r>
            <a:endParaRPr lang="it-IT" sz="1200" dirty="0"/>
          </a:p>
          <a:p>
            <a:r>
              <a:rPr lang="en-GB" sz="1200" b="1" dirty="0"/>
              <a:t>Deliverables</a:t>
            </a:r>
            <a:endParaRPr lang="it-IT" sz="1200" dirty="0"/>
          </a:p>
          <a:p>
            <a:r>
              <a:rPr lang="en-GB" sz="1200" dirty="0"/>
              <a:t> </a:t>
            </a:r>
            <a:endParaRPr lang="it-IT" sz="1200" dirty="0"/>
          </a:p>
          <a:p>
            <a:r>
              <a:rPr lang="en-GB" sz="1200" dirty="0"/>
              <a:t>The WG will build on work undertaken in </a:t>
            </a:r>
            <a:r>
              <a:rPr lang="en-GB" sz="1200" dirty="0" err="1"/>
              <a:t>EOSCpilot</a:t>
            </a:r>
            <a:r>
              <a:rPr lang="en-GB" sz="1200" dirty="0"/>
              <a:t> WP2 and reported in D2.5 (https://</a:t>
            </a:r>
            <a:r>
              <a:rPr lang="en-GB" sz="1200" dirty="0" err="1"/>
              <a:t>eoscpilot.eu</a:t>
            </a:r>
            <a:r>
              <a:rPr lang="en-GB" sz="1200" dirty="0"/>
              <a:t>/content/d25-recommendations-minimal-set-rules-participation)</a:t>
            </a:r>
            <a:endParaRPr lang="it-IT" sz="1200" dirty="0"/>
          </a:p>
          <a:p>
            <a:r>
              <a:rPr lang="en-GB" sz="1200" dirty="0"/>
              <a:t> </a:t>
            </a:r>
            <a:endParaRPr lang="it-IT" sz="1200" dirty="0"/>
          </a:p>
          <a:p>
            <a:r>
              <a:rPr lang="en-GB" sz="1200" dirty="0"/>
              <a:t>The EOSC-Rules of Participation working group outputs will include: </a:t>
            </a:r>
            <a:endParaRPr lang="it-IT" sz="1200" dirty="0"/>
          </a:p>
          <a:p>
            <a:r>
              <a:rPr lang="en-GB" sz="1200" dirty="0"/>
              <a:t> </a:t>
            </a:r>
            <a:endParaRPr lang="it-IT" sz="1200" dirty="0"/>
          </a:p>
          <a:p>
            <a:pPr lvl="0"/>
            <a:r>
              <a:rPr lang="en-GB" sz="1200" dirty="0"/>
              <a:t>the proposal of an initial set of </a:t>
            </a:r>
            <a:r>
              <a:rPr lang="en-GB" sz="1200" dirty="0" err="1"/>
              <a:t>RoP</a:t>
            </a:r>
            <a:r>
              <a:rPr lang="en-GB" sz="1200" dirty="0"/>
              <a:t> by the end of 2019 for implementation from 2020 onwards;</a:t>
            </a:r>
            <a:endParaRPr lang="it-IT" sz="1200" dirty="0"/>
          </a:p>
          <a:p>
            <a:pPr lvl="0"/>
            <a:r>
              <a:rPr lang="en-GB" sz="1200" dirty="0"/>
              <a:t>the collection in 2020 of user feedback on the initial set of </a:t>
            </a:r>
            <a:r>
              <a:rPr lang="en-GB" sz="1200" dirty="0" err="1"/>
              <a:t>RoP</a:t>
            </a:r>
            <a:r>
              <a:rPr lang="en-GB" sz="1200" dirty="0"/>
              <a:t>, followed by a revised proposal of the </a:t>
            </a:r>
            <a:r>
              <a:rPr lang="en-GB" sz="1200" dirty="0" err="1"/>
              <a:t>RoP</a:t>
            </a:r>
            <a:r>
              <a:rPr lang="en-GB" sz="1200" dirty="0"/>
              <a:t> for application after 2020.</a:t>
            </a:r>
            <a:endParaRPr lang="it-IT" sz="1200" dirty="0"/>
          </a:p>
          <a:p>
            <a:r>
              <a:rPr lang="en-GB" sz="1200" b="1" dirty="0"/>
              <a:t> </a:t>
            </a:r>
            <a:endParaRPr lang="it-IT" sz="1200" dirty="0"/>
          </a:p>
          <a:p>
            <a:r>
              <a:rPr lang="en-GB" sz="1200" b="1" dirty="0"/>
              <a:t>Dependencies</a:t>
            </a:r>
            <a:endParaRPr lang="it-IT" sz="1200" dirty="0"/>
          </a:p>
          <a:p>
            <a:r>
              <a:rPr lang="en-GB" sz="1200" dirty="0"/>
              <a:t> </a:t>
            </a:r>
            <a:endParaRPr lang="it-IT" sz="1200" dirty="0"/>
          </a:p>
          <a:p>
            <a:r>
              <a:rPr lang="en-GB" sz="1200" dirty="0"/>
              <a:t>Due to the nature of the research that EOSC-Rules of Participation working group will conduct, it is advised that all other working groups should also contribute to the progress by providing to EOSC-Rules of Participation working group findings that directly contribute towards the completion of the tasks planned.</a:t>
            </a:r>
            <a:endParaRPr lang="it-IT" sz="1200" dirty="0"/>
          </a:p>
          <a:p>
            <a:r>
              <a:rPr lang="en-GB" sz="1200" dirty="0"/>
              <a:t> </a:t>
            </a:r>
            <a:endParaRPr lang="it-IT" sz="1200" dirty="0"/>
          </a:p>
        </p:txBody>
      </p:sp>
    </p:spTree>
    <p:extLst>
      <p:ext uri="{BB962C8B-B14F-4D97-AF65-F5344CB8AC3E}">
        <p14:creationId xmlns:p14="http://schemas.microsoft.com/office/powerpoint/2010/main" val="1242076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8712" y="681954"/>
            <a:ext cx="11516896" cy="4370427"/>
          </a:xfrm>
          <a:prstGeom prst="rect">
            <a:avLst/>
          </a:prstGeom>
          <a:noFill/>
        </p:spPr>
        <p:txBody>
          <a:bodyPr wrap="square" rtlCol="0">
            <a:spAutoFit/>
          </a:bodyPr>
          <a:lstStyle/>
          <a:p>
            <a:pPr algn="ctr"/>
            <a:r>
              <a:rPr lang="en-GB" i="1" dirty="0"/>
              <a:t> </a:t>
            </a:r>
            <a:r>
              <a:rPr lang="en-GB" i="1" dirty="0" smtClean="0"/>
              <a:t>Proposals to populate the WGs</a:t>
            </a:r>
          </a:p>
          <a:p>
            <a:pPr algn="ctr"/>
            <a:endParaRPr lang="en-GB" sz="2000" i="1" dirty="0" smtClean="0"/>
          </a:p>
          <a:p>
            <a:pPr algn="ctr"/>
            <a:r>
              <a:rPr lang="en-GB" sz="2000" i="1" dirty="0" smtClean="0"/>
              <a:t>Duration </a:t>
            </a:r>
            <a:r>
              <a:rPr lang="mr-IN" sz="2000" i="1" dirty="0" smtClean="0"/>
              <a:t>–</a:t>
            </a:r>
            <a:r>
              <a:rPr lang="en-GB" sz="2000" i="1" dirty="0" smtClean="0"/>
              <a:t> end 2020  </a:t>
            </a:r>
          </a:p>
          <a:p>
            <a:pPr algn="ctr"/>
            <a:r>
              <a:rPr lang="en-GB" sz="2000" i="1" dirty="0" smtClean="0"/>
              <a:t>Meetings </a:t>
            </a:r>
            <a:r>
              <a:rPr lang="mr-IN" sz="2000" i="1" dirty="0" smtClean="0"/>
              <a:t>–</a:t>
            </a:r>
            <a:r>
              <a:rPr lang="en-GB" sz="2000" i="1" dirty="0" smtClean="0"/>
              <a:t> several trips to be planned + remote work</a:t>
            </a:r>
          </a:p>
          <a:p>
            <a:pPr algn="ctr"/>
            <a:endParaRPr lang="en-GB" sz="2000" i="1" dirty="0"/>
          </a:p>
          <a:p>
            <a:pPr algn="ctr"/>
            <a:r>
              <a:rPr lang="en-GB" sz="2000" i="1" dirty="0" smtClean="0"/>
              <a:t>ICDI should propose experts </a:t>
            </a:r>
          </a:p>
          <a:p>
            <a:pPr algn="ctr"/>
            <a:endParaRPr lang="en-GB" sz="2000" i="1" dirty="0"/>
          </a:p>
          <a:p>
            <a:pPr algn="ctr"/>
            <a:endParaRPr lang="en-GB" sz="2000" i="1" dirty="0" smtClean="0"/>
          </a:p>
          <a:p>
            <a:pPr algn="ctr"/>
            <a:endParaRPr lang="en-GB" sz="2000" i="1" dirty="0"/>
          </a:p>
          <a:p>
            <a:pPr algn="ctr"/>
            <a:endParaRPr lang="en-GB" sz="2000" i="1" dirty="0" smtClean="0"/>
          </a:p>
          <a:p>
            <a:pPr algn="ctr"/>
            <a:endParaRPr lang="en-GB" sz="2000" i="1" dirty="0"/>
          </a:p>
          <a:p>
            <a:pPr algn="ctr"/>
            <a:endParaRPr lang="en-GB" sz="2000" i="1" dirty="0" smtClean="0"/>
          </a:p>
          <a:p>
            <a:pPr algn="ctr"/>
            <a:endParaRPr lang="en-GB" sz="2000" i="1" dirty="0"/>
          </a:p>
          <a:p>
            <a:pPr algn="ctr"/>
            <a:endParaRPr lang="en-GB" sz="2000" dirty="0" smtClean="0"/>
          </a:p>
        </p:txBody>
      </p:sp>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spTree>
    <p:extLst>
      <p:ext uri="{BB962C8B-B14F-4D97-AF65-F5344CB8AC3E}">
        <p14:creationId xmlns:p14="http://schemas.microsoft.com/office/powerpoint/2010/main" val="3588288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8712" y="681954"/>
            <a:ext cx="11516896" cy="5262979"/>
          </a:xfrm>
          <a:prstGeom prst="rect">
            <a:avLst/>
          </a:prstGeom>
          <a:noFill/>
        </p:spPr>
        <p:txBody>
          <a:bodyPr wrap="square" rtlCol="0">
            <a:spAutoFit/>
          </a:bodyPr>
          <a:lstStyle/>
          <a:p>
            <a:pPr algn="ctr"/>
            <a:r>
              <a:rPr lang="en-GB" i="1" dirty="0"/>
              <a:t> </a:t>
            </a:r>
            <a:r>
              <a:rPr lang="en-GB" sz="2400" dirty="0" smtClean="0"/>
              <a:t>Elements </a:t>
            </a:r>
            <a:r>
              <a:rPr lang="en-GB" sz="2400" dirty="0"/>
              <a:t>for an Italian Position on EOSC</a:t>
            </a:r>
            <a:endParaRPr lang="it-IT" sz="2400" dirty="0"/>
          </a:p>
          <a:p>
            <a:r>
              <a:rPr lang="en-GB" sz="2400" dirty="0"/>
              <a:t> </a:t>
            </a:r>
            <a:endParaRPr lang="it-IT" sz="2400" dirty="0"/>
          </a:p>
          <a:p>
            <a:r>
              <a:rPr lang="en-GB" sz="2400" dirty="0"/>
              <a:t> </a:t>
            </a:r>
            <a:endParaRPr lang="it-IT" sz="2400" dirty="0"/>
          </a:p>
          <a:p>
            <a:r>
              <a:rPr lang="en-GB" sz="2400" dirty="0"/>
              <a:t> </a:t>
            </a:r>
            <a:endParaRPr lang="it-IT" sz="2400" dirty="0"/>
          </a:p>
          <a:p>
            <a:pPr marL="342900" lvl="0" indent="-342900">
              <a:buFont typeface="Arial"/>
              <a:buChar char="•"/>
            </a:pPr>
            <a:r>
              <a:rPr lang="en-GB" sz="2400" dirty="0" smtClean="0"/>
              <a:t>Italy </a:t>
            </a:r>
            <a:r>
              <a:rPr lang="en-GB" sz="2400" dirty="0"/>
              <a:t>wishes to contribute to constructing an </a:t>
            </a:r>
            <a:r>
              <a:rPr lang="en-GB" sz="2400" i="1" dirty="0"/>
              <a:t>effective and efficient e-infrastructure and data service-infrastructure</a:t>
            </a:r>
            <a:r>
              <a:rPr lang="en-GB" sz="2400" dirty="0"/>
              <a:t> for European science to foster the competitiveness on the global scene.  </a:t>
            </a:r>
            <a:endParaRPr lang="it-IT" sz="2400" dirty="0"/>
          </a:p>
          <a:p>
            <a:pPr marL="342900" indent="-342900">
              <a:buFont typeface="Arial"/>
              <a:buChar char="•"/>
            </a:pPr>
            <a:endParaRPr lang="it-IT" sz="2400" dirty="0"/>
          </a:p>
          <a:p>
            <a:pPr marL="342900" lvl="0" indent="-342900">
              <a:buFont typeface="Arial"/>
              <a:buChar char="•"/>
            </a:pPr>
            <a:r>
              <a:rPr lang="en-GB" sz="2400" dirty="0" smtClean="0"/>
              <a:t>Italy </a:t>
            </a:r>
            <a:r>
              <a:rPr lang="en-GB" sz="2400" dirty="0"/>
              <a:t>wishes to implement a </a:t>
            </a:r>
            <a:r>
              <a:rPr lang="en-GB" sz="2400" i="1" dirty="0"/>
              <a:t>convergent policy of funding for all the relevant aspects of e-infrastructure</a:t>
            </a:r>
            <a:r>
              <a:rPr lang="en-GB" sz="2400" dirty="0"/>
              <a:t>, addressing in a concerted manner the ensemble of the issues of data-infrastructure including FAIR-data and services, EOSC, high-level computing including Euro-HPC and high-bandwidth data-networks, all making the European Digital Infrastructure (EDI).  </a:t>
            </a:r>
            <a:endParaRPr lang="it-IT" sz="2400" dirty="0"/>
          </a:p>
          <a:p>
            <a:r>
              <a:rPr lang="en-GB" sz="2400" dirty="0"/>
              <a:t> </a:t>
            </a:r>
            <a:endParaRPr lang="en-GB" sz="2000" dirty="0" smtClean="0"/>
          </a:p>
        </p:txBody>
      </p:sp>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spTree>
    <p:extLst>
      <p:ext uri="{BB962C8B-B14F-4D97-AF65-F5344CB8AC3E}">
        <p14:creationId xmlns:p14="http://schemas.microsoft.com/office/powerpoint/2010/main" val="130053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8712" y="943979"/>
            <a:ext cx="11516896" cy="4801314"/>
          </a:xfrm>
          <a:prstGeom prst="rect">
            <a:avLst/>
          </a:prstGeom>
          <a:noFill/>
        </p:spPr>
        <p:txBody>
          <a:bodyPr wrap="square" rtlCol="0">
            <a:spAutoFit/>
          </a:bodyPr>
          <a:lstStyle/>
          <a:p>
            <a:r>
              <a:rPr lang="en-GB" i="1" dirty="0"/>
              <a:t> </a:t>
            </a:r>
            <a:endParaRPr lang="it-IT" sz="2400" dirty="0"/>
          </a:p>
          <a:p>
            <a:pPr marL="342900" lvl="0" indent="-342900">
              <a:buFont typeface="Arial"/>
              <a:buChar char="•"/>
            </a:pPr>
            <a:r>
              <a:rPr lang="en-GB" sz="2400" dirty="0"/>
              <a:t>Italy recognize that the EOSC should first help </a:t>
            </a:r>
            <a:r>
              <a:rPr lang="en-GB" sz="2400" i="1" dirty="0"/>
              <a:t>aligning all scientific domains to the most advanced standards</a:t>
            </a:r>
            <a:r>
              <a:rPr lang="en-GB" sz="2400" dirty="0"/>
              <a:t> already operational and then building on these for pursuing effective interoperability as a long-term goal that will fully enable interdisciplinary research.</a:t>
            </a:r>
            <a:endParaRPr lang="it-IT" sz="2400" dirty="0"/>
          </a:p>
          <a:p>
            <a:pPr marL="342900" indent="-342900">
              <a:buFont typeface="Arial"/>
              <a:buChar char="•"/>
            </a:pPr>
            <a:endParaRPr lang="it-IT" sz="2400" dirty="0"/>
          </a:p>
          <a:p>
            <a:pPr marL="342900" lvl="0" indent="-342900">
              <a:buFont typeface="Arial"/>
              <a:buChar char="•"/>
            </a:pPr>
            <a:r>
              <a:rPr lang="en-GB" sz="2400" dirty="0"/>
              <a:t>Italy recognizes that </a:t>
            </a:r>
            <a:r>
              <a:rPr lang="en-GB" sz="2400" i="1" dirty="0"/>
              <a:t>effective building blocks</a:t>
            </a:r>
            <a:r>
              <a:rPr lang="en-GB" sz="2400" dirty="0"/>
              <a:t> for the EOSC and for HPC policy are the Research Infrastructures of pan-European interest (ESFRI, ERICs and national RIs operating international open access) as well as the national coordinated resources for HPC, data repositories and high-bandwidth networks.  Federating the good practices of the RIs must set the reference starting level for the EOSC and EDI initiatives.  Deploying strategic e-services requires a concerted European action.</a:t>
            </a:r>
            <a:endParaRPr lang="it-IT" sz="2400" dirty="0"/>
          </a:p>
          <a:p>
            <a:pPr marL="342900" indent="-342900">
              <a:buFont typeface="Arial"/>
              <a:buChar char="•"/>
            </a:pPr>
            <a:endParaRPr lang="it-IT" sz="2400" dirty="0"/>
          </a:p>
        </p:txBody>
      </p:sp>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spTree>
    <p:extLst>
      <p:ext uri="{BB962C8B-B14F-4D97-AF65-F5344CB8AC3E}">
        <p14:creationId xmlns:p14="http://schemas.microsoft.com/office/powerpoint/2010/main" val="320686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sp>
        <p:nvSpPr>
          <p:cNvPr id="2" name="Rettangolo 1"/>
          <p:cNvSpPr/>
          <p:nvPr/>
        </p:nvSpPr>
        <p:spPr>
          <a:xfrm>
            <a:off x="100803" y="696060"/>
            <a:ext cx="12030717" cy="5539978"/>
          </a:xfrm>
          <a:prstGeom prst="rect">
            <a:avLst/>
          </a:prstGeom>
        </p:spPr>
        <p:txBody>
          <a:bodyPr wrap="square">
            <a:spAutoFit/>
          </a:bodyPr>
          <a:lstStyle/>
          <a:p>
            <a:pPr lvl="0"/>
            <a:r>
              <a:rPr lang="en-GB" sz="2400" dirty="0" smtClean="0"/>
              <a:t>The </a:t>
            </a:r>
            <a:r>
              <a:rPr lang="en-GB" sz="2400" dirty="0">
                <a:solidFill>
                  <a:srgbClr val="3366FF"/>
                </a:solidFill>
              </a:rPr>
              <a:t>European Open Science Cloud Governance Board</a:t>
            </a:r>
            <a:r>
              <a:rPr lang="en-GB" sz="2400" dirty="0"/>
              <a:t> (EOSC GB) will deliberate on the orientations of the actions funded across Horizon 2020 in support of the implementation of the EOSC and inform the </a:t>
            </a:r>
            <a:r>
              <a:rPr lang="en-GB" sz="2400" dirty="0" smtClean="0">
                <a:solidFill>
                  <a:srgbClr val="3366FF"/>
                </a:solidFill>
              </a:rPr>
              <a:t>Strategic Configuration</a:t>
            </a:r>
            <a:r>
              <a:rPr lang="en-GB" sz="2400" dirty="0" smtClean="0"/>
              <a:t>'s </a:t>
            </a:r>
            <a:r>
              <a:rPr lang="en-GB" sz="2400" dirty="0"/>
              <a:t>exchange of views, notably in the context of possible work programme updates to support the overall governance</a:t>
            </a:r>
            <a:r>
              <a:rPr lang="en-GB" sz="2400" dirty="0" smtClean="0"/>
              <a:t>.</a:t>
            </a:r>
          </a:p>
          <a:p>
            <a:pPr lvl="0"/>
            <a:endParaRPr lang="it-IT" sz="2400" dirty="0"/>
          </a:p>
          <a:p>
            <a:pPr lvl="0"/>
            <a:r>
              <a:rPr lang="en-GB" sz="2400" dirty="0"/>
              <a:t>Beyond recommending to the </a:t>
            </a:r>
            <a:r>
              <a:rPr lang="en-GB" sz="2400" dirty="0" smtClean="0"/>
              <a:t>Strategic Configuration </a:t>
            </a:r>
            <a:r>
              <a:rPr lang="en-GB" sz="2400" dirty="0"/>
              <a:t>choices on H2020 strategic priorities for EOSC, the EOSC GB can exchange views, form opinions and provide recommendations on: </a:t>
            </a:r>
            <a:endParaRPr lang="en-GB" sz="2400" dirty="0" smtClean="0"/>
          </a:p>
          <a:p>
            <a:pPr lvl="0"/>
            <a:endParaRPr lang="en-GB" sz="2400" dirty="0"/>
          </a:p>
          <a:p>
            <a:pPr marL="342900" lvl="0" indent="-342900">
              <a:buFont typeface="Arial"/>
              <a:buChar char="•"/>
            </a:pPr>
            <a:r>
              <a:rPr lang="en-GB" sz="2400" dirty="0" smtClean="0">
                <a:solidFill>
                  <a:srgbClr val="3366FF"/>
                </a:solidFill>
              </a:rPr>
              <a:t>the </a:t>
            </a:r>
            <a:r>
              <a:rPr lang="en-GB" sz="2400" dirty="0">
                <a:solidFill>
                  <a:srgbClr val="3366FF"/>
                </a:solidFill>
              </a:rPr>
              <a:t>design of the post-2020 governance structure </a:t>
            </a:r>
            <a:r>
              <a:rPr lang="en-GB" sz="2400" dirty="0"/>
              <a:t>(recommendations on strategic and financing orientations and organisational settings for the future of the EOSC</a:t>
            </a:r>
            <a:r>
              <a:rPr lang="en-GB" sz="2400" dirty="0" smtClean="0"/>
              <a:t>)</a:t>
            </a:r>
            <a:endParaRPr lang="en-GB" sz="2400" dirty="0"/>
          </a:p>
          <a:p>
            <a:pPr marL="342900" lvl="0" indent="-342900">
              <a:buFont typeface="Arial"/>
              <a:buChar char="•"/>
            </a:pPr>
            <a:r>
              <a:rPr lang="en-US" sz="2400" dirty="0" smtClean="0">
                <a:solidFill>
                  <a:srgbClr val="3366FF"/>
                </a:solidFill>
              </a:rPr>
              <a:t>measures </a:t>
            </a:r>
            <a:r>
              <a:rPr lang="en-US" sz="2400" dirty="0">
                <a:solidFill>
                  <a:srgbClr val="3366FF"/>
                </a:solidFill>
              </a:rPr>
              <a:t>to fostering synergies between the EOSC activities funded at national, regional or transnational levels</a:t>
            </a:r>
            <a:r>
              <a:rPr lang="en-US" sz="2400" dirty="0" smtClean="0"/>
              <a:t>;</a:t>
            </a:r>
          </a:p>
          <a:p>
            <a:pPr marL="342900" lvl="0" indent="-342900">
              <a:buFont typeface="Arial"/>
              <a:buChar char="•"/>
            </a:pPr>
            <a:r>
              <a:rPr lang="en-GB" sz="2400" dirty="0" smtClean="0"/>
              <a:t>the </a:t>
            </a:r>
            <a:r>
              <a:rPr lang="en-GB" sz="2400" dirty="0"/>
              <a:t>mobilisation of national </a:t>
            </a:r>
            <a:r>
              <a:rPr lang="en-GB" sz="2400" dirty="0">
                <a:solidFill>
                  <a:srgbClr val="3366FF"/>
                </a:solidFill>
              </a:rPr>
              <a:t>co-funding for EOSC </a:t>
            </a:r>
            <a:r>
              <a:rPr lang="en-GB" sz="2400" dirty="0"/>
              <a:t>and related activities; </a:t>
            </a:r>
            <a:endParaRPr lang="en-GB" sz="2400" dirty="0" smtClean="0"/>
          </a:p>
          <a:p>
            <a:pPr marL="342900" lvl="0" indent="-342900">
              <a:buFont typeface="Arial"/>
              <a:buChar char="•"/>
            </a:pPr>
            <a:r>
              <a:rPr lang="en-GB" sz="2400" dirty="0" smtClean="0">
                <a:solidFill>
                  <a:srgbClr val="3366FF"/>
                </a:solidFill>
              </a:rPr>
              <a:t>orientations </a:t>
            </a:r>
            <a:r>
              <a:rPr lang="en-GB" sz="2400" dirty="0">
                <a:solidFill>
                  <a:srgbClr val="3366FF"/>
                </a:solidFill>
              </a:rPr>
              <a:t>for the work of the EOSC Executive Board </a:t>
            </a:r>
            <a:r>
              <a:rPr lang="en-GB" sz="2400" dirty="0"/>
              <a:t>and its technical secretariat.</a:t>
            </a:r>
            <a:endParaRPr lang="it-IT" sz="2400" dirty="0"/>
          </a:p>
          <a:p>
            <a:pPr lvl="0"/>
            <a:endParaRPr lang="it-IT" dirty="0"/>
          </a:p>
        </p:txBody>
      </p:sp>
      <p:sp>
        <p:nvSpPr>
          <p:cNvPr id="5" name="Rettangolo 4"/>
          <p:cNvSpPr/>
          <p:nvPr/>
        </p:nvSpPr>
        <p:spPr>
          <a:xfrm>
            <a:off x="5275534" y="-41057"/>
            <a:ext cx="1607319" cy="523220"/>
          </a:xfrm>
          <a:prstGeom prst="rect">
            <a:avLst/>
          </a:prstGeom>
        </p:spPr>
        <p:txBody>
          <a:bodyPr wrap="none">
            <a:spAutoFit/>
          </a:bodyPr>
          <a:lstStyle/>
          <a:p>
            <a:r>
              <a:rPr lang="en-GB" sz="2800" b="1" dirty="0" smtClean="0">
                <a:solidFill>
                  <a:srgbClr val="FFFF00"/>
                </a:solidFill>
              </a:rPr>
              <a:t>Mandate</a:t>
            </a:r>
            <a:r>
              <a:rPr lang="en-GB" b="1" dirty="0" smtClean="0"/>
              <a:t>:</a:t>
            </a:r>
            <a:endParaRPr lang="it-IT" dirty="0"/>
          </a:p>
        </p:txBody>
      </p:sp>
    </p:spTree>
    <p:extLst>
      <p:ext uri="{BB962C8B-B14F-4D97-AF65-F5344CB8AC3E}">
        <p14:creationId xmlns:p14="http://schemas.microsoft.com/office/powerpoint/2010/main" val="2398722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8712" y="0"/>
            <a:ext cx="11516896" cy="7017305"/>
          </a:xfrm>
          <a:prstGeom prst="rect">
            <a:avLst/>
          </a:prstGeom>
          <a:noFill/>
        </p:spPr>
        <p:txBody>
          <a:bodyPr wrap="square" rtlCol="0">
            <a:spAutoFit/>
          </a:bodyPr>
          <a:lstStyle/>
          <a:p>
            <a:r>
              <a:rPr lang="en-GB" i="1" dirty="0"/>
              <a:t> </a:t>
            </a:r>
            <a:endParaRPr lang="en-GB" i="1" dirty="0" smtClean="0"/>
          </a:p>
          <a:p>
            <a:r>
              <a:rPr lang="en-GB" sz="2400" dirty="0" smtClean="0"/>
              <a:t>[</a:t>
            </a:r>
            <a:r>
              <a:rPr lang="en-GB" sz="2400" i="1" dirty="0"/>
              <a:t>Federating the currently operational data services (repositories, HPC/HTC resources, analysis software, high bandwidth networking) of Research Infrastructures, e-Infrastructures and large national projects, in a cross linked environment that captures the whole landscape and allows to identify the aligning criteria for optimal efficiency in operation and in investment strategy.   This should produce a comprehensive recognition of the current assets that perform open data science services and that must be the Italian building block for the EOSC, with an investment analysis (e.g. quota -15% ?- of FOE for Research Infrastructures plus quota -?- of running budget of EPR, perhaps Universities –difficult- …). Good practices and some degree of integration in the Federation (ICDI-inspired?) should be proposed as key elements of the EOSC at all levels, and perhaps address also the Mediterranean area  The model could be the outcome of the </a:t>
            </a:r>
            <a:r>
              <a:rPr lang="en-GB" sz="2400" i="1" dirty="0" err="1"/>
              <a:t>einfracentral.eu</a:t>
            </a:r>
            <a:r>
              <a:rPr lang="en-GB" sz="2400" i="1" dirty="0"/>
              <a:t>, and influence should be done on </a:t>
            </a:r>
            <a:r>
              <a:rPr lang="en-GB" sz="2400" i="1" dirty="0" err="1"/>
              <a:t>CatRIs</a:t>
            </a:r>
            <a:r>
              <a:rPr lang="en-GB" sz="2400" i="1" dirty="0"/>
              <a:t>.  Build the Italian element of the “minimum viable ecosystem” as defined by the HLEG “EOSC in practice” paper involving RIs participating to ESFRI Clusters, other RIs providing Open Access to Research Facilities and Data (LNGS, </a:t>
            </a:r>
            <a:r>
              <a:rPr lang="en-GB" sz="2400" i="1" dirty="0" err="1"/>
              <a:t>Elettra</a:t>
            </a:r>
            <a:r>
              <a:rPr lang="en-GB" sz="2400" i="1" dirty="0"/>
              <a:t>, SRT, EPOS, …) and participants to EOSC H2020-projects testing the EOSC and FAIR-data definitions and temporary guidelines available.  Use this experience as building block for the full EOSC.</a:t>
            </a:r>
            <a:r>
              <a:rPr lang="en-GB" sz="2400" dirty="0"/>
              <a:t>]</a:t>
            </a:r>
            <a:endParaRPr lang="it-IT" sz="2400" dirty="0"/>
          </a:p>
          <a:p>
            <a:r>
              <a:rPr lang="en-GB" sz="2400" i="1" dirty="0"/>
              <a:t> </a:t>
            </a:r>
            <a:endParaRPr lang="it-IT" sz="2400" dirty="0"/>
          </a:p>
        </p:txBody>
      </p:sp>
    </p:spTree>
    <p:extLst>
      <p:ext uri="{BB962C8B-B14F-4D97-AF65-F5344CB8AC3E}">
        <p14:creationId xmlns:p14="http://schemas.microsoft.com/office/powerpoint/2010/main" val="3431630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8712" y="943979"/>
            <a:ext cx="11516896" cy="4801314"/>
          </a:xfrm>
          <a:prstGeom prst="rect">
            <a:avLst/>
          </a:prstGeom>
          <a:noFill/>
        </p:spPr>
        <p:txBody>
          <a:bodyPr wrap="square" rtlCol="0">
            <a:spAutoFit/>
          </a:bodyPr>
          <a:lstStyle/>
          <a:p>
            <a:r>
              <a:rPr lang="en-GB" i="1" dirty="0"/>
              <a:t> </a:t>
            </a:r>
            <a:endParaRPr lang="it-IT" sz="2400" dirty="0"/>
          </a:p>
          <a:p>
            <a:pPr marL="342900" lvl="0" indent="-342900">
              <a:buFont typeface="Arial"/>
              <a:buChar char="•"/>
            </a:pPr>
            <a:r>
              <a:rPr lang="en-GB" sz="2400" dirty="0"/>
              <a:t>Italy recognizes that it is </a:t>
            </a:r>
            <a:r>
              <a:rPr lang="en-GB" sz="2400" i="1" dirty="0"/>
              <a:t>urgent to set a plan for training and hiring</a:t>
            </a:r>
            <a:r>
              <a:rPr lang="en-GB" sz="2400" dirty="0"/>
              <a:t> of e-infrastructure experts/scientists/practitioners with specific actions involving the universities, RIs, national research institutes and all research performing actors in the pubic and private sectors.  A broader plan for data-literacy must involve the education system as a whole in order to prepare the next generation of beneficiaries of the EDI.   </a:t>
            </a:r>
            <a:r>
              <a:rPr lang="en-GB" sz="2400" i="1" dirty="0"/>
              <a:t>European coordination of action</a:t>
            </a:r>
            <a:r>
              <a:rPr lang="en-GB" sz="2400" dirty="0"/>
              <a:t> (international credits, equivalences) is needed.</a:t>
            </a:r>
            <a:endParaRPr lang="it-IT" sz="2400" dirty="0"/>
          </a:p>
          <a:p>
            <a:pPr marL="342900" indent="-342900">
              <a:buFont typeface="Arial"/>
              <a:buChar char="•"/>
            </a:pPr>
            <a:endParaRPr lang="it-IT" sz="2400" dirty="0"/>
          </a:p>
          <a:p>
            <a:pPr marL="342900" lvl="0" indent="-342900">
              <a:buFont typeface="Arial"/>
              <a:buChar char="•"/>
            </a:pPr>
            <a:r>
              <a:rPr lang="en-GB" sz="2400" dirty="0"/>
              <a:t>The main Italian actors in research, computing and data management are contributing to the </a:t>
            </a:r>
            <a:r>
              <a:rPr lang="en-GB" sz="2400" i="1" dirty="0"/>
              <a:t>ICDI and BIG DATA initiatives</a:t>
            </a:r>
            <a:r>
              <a:rPr lang="en-GB" sz="2400" dirty="0"/>
              <a:t>, as well as in all the ESFRI and ERIC Research Infrastructures, to </a:t>
            </a:r>
            <a:r>
              <a:rPr lang="en-GB" sz="2400" i="1" dirty="0"/>
              <a:t>implement a coordinated vision of e-infrastructure</a:t>
            </a:r>
            <a:r>
              <a:rPr lang="en-GB" sz="2400" dirty="0"/>
              <a:t> therefore optimizing the effective contribution of Italy to the EOSC, EURO-HPC, EDI initiatives.</a:t>
            </a:r>
            <a:endParaRPr lang="it-IT" sz="2400" dirty="0"/>
          </a:p>
          <a:p>
            <a:pPr marL="342900" indent="-342900">
              <a:buFont typeface="Arial"/>
              <a:buChar char="•"/>
            </a:pPr>
            <a:endParaRPr lang="it-IT" sz="2400" dirty="0"/>
          </a:p>
        </p:txBody>
      </p:sp>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spTree>
    <p:extLst>
      <p:ext uri="{BB962C8B-B14F-4D97-AF65-F5344CB8AC3E}">
        <p14:creationId xmlns:p14="http://schemas.microsoft.com/office/powerpoint/2010/main" val="2344837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8712" y="943979"/>
            <a:ext cx="11516896" cy="3785652"/>
          </a:xfrm>
          <a:prstGeom prst="rect">
            <a:avLst/>
          </a:prstGeom>
          <a:noFill/>
        </p:spPr>
        <p:txBody>
          <a:bodyPr wrap="square" rtlCol="0">
            <a:spAutoFit/>
          </a:bodyPr>
          <a:lstStyle/>
          <a:p>
            <a:r>
              <a:rPr lang="en-GB" i="1" dirty="0"/>
              <a:t> </a:t>
            </a:r>
            <a:endParaRPr lang="it-IT" sz="2400" dirty="0"/>
          </a:p>
          <a:p>
            <a:pPr marL="342900" indent="-342900">
              <a:buFont typeface="Arial"/>
              <a:buChar char="•"/>
            </a:pPr>
            <a:endParaRPr lang="it-IT" sz="2400" dirty="0"/>
          </a:p>
          <a:p>
            <a:pPr marL="342900" lvl="0" indent="-342900">
              <a:buFont typeface="Arial"/>
              <a:buChar char="•"/>
            </a:pPr>
            <a:r>
              <a:rPr lang="en-GB" sz="2400" dirty="0"/>
              <a:t>Italy recognizes that </a:t>
            </a:r>
            <a:r>
              <a:rPr lang="en-GB" sz="2400" i="1" dirty="0"/>
              <a:t>identifying concerted implementation rules for FAIR</a:t>
            </a:r>
            <a:r>
              <a:rPr lang="en-GB" sz="2400" dirty="0"/>
              <a:t> data services and the certification principles for EOSC-readiness of data-centres/repositories, and </a:t>
            </a:r>
            <a:r>
              <a:rPr lang="en-GB" sz="2400" i="1" dirty="0"/>
              <a:t>overall rules of participation to the EOSC</a:t>
            </a:r>
            <a:r>
              <a:rPr lang="en-GB" sz="2400" dirty="0"/>
              <a:t> will greatly help in optimizing both the European and national investments.</a:t>
            </a:r>
            <a:endParaRPr lang="it-IT" sz="2400" dirty="0"/>
          </a:p>
          <a:p>
            <a:pPr marL="342900" indent="-342900">
              <a:buFont typeface="Arial"/>
              <a:buChar char="•"/>
            </a:pPr>
            <a:endParaRPr lang="it-IT" sz="2400" dirty="0"/>
          </a:p>
          <a:p>
            <a:pPr marL="342900" lvl="0" indent="-342900">
              <a:buFont typeface="Arial"/>
              <a:buChar char="•"/>
            </a:pPr>
            <a:r>
              <a:rPr lang="en-GB" sz="2400" dirty="0"/>
              <a:t>Italy supports a </a:t>
            </a:r>
            <a:r>
              <a:rPr lang="en-GB" sz="2400" i="1" dirty="0"/>
              <a:t>strategic governance</a:t>
            </a:r>
            <a:r>
              <a:rPr lang="en-GB" sz="2400" dirty="0"/>
              <a:t> of all EDI related actions, where the national resources and the European undertakings concur to the implementation.</a:t>
            </a:r>
            <a:endParaRPr lang="it-IT" sz="2400" dirty="0"/>
          </a:p>
          <a:p>
            <a:pPr marL="342900" indent="-342900">
              <a:buFont typeface="Arial"/>
              <a:buChar char="•"/>
            </a:pPr>
            <a:endParaRPr lang="it-IT" sz="2400" dirty="0"/>
          </a:p>
        </p:txBody>
      </p:sp>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spTree>
    <p:extLst>
      <p:ext uri="{BB962C8B-B14F-4D97-AF65-F5344CB8AC3E}">
        <p14:creationId xmlns:p14="http://schemas.microsoft.com/office/powerpoint/2010/main" val="1195829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8712" y="765920"/>
            <a:ext cx="11516896" cy="5170646"/>
          </a:xfrm>
          <a:prstGeom prst="rect">
            <a:avLst/>
          </a:prstGeom>
          <a:noFill/>
        </p:spPr>
        <p:txBody>
          <a:bodyPr wrap="square" rtlCol="0">
            <a:spAutoFit/>
          </a:bodyPr>
          <a:lstStyle/>
          <a:p>
            <a:r>
              <a:rPr lang="en-GB" i="1" dirty="0"/>
              <a:t> </a:t>
            </a:r>
            <a:endParaRPr lang="en-GB" i="1" dirty="0" smtClean="0"/>
          </a:p>
          <a:p>
            <a:r>
              <a:rPr lang="en-GB" sz="2400" dirty="0"/>
              <a:t>[</a:t>
            </a:r>
            <a:r>
              <a:rPr lang="en-GB" sz="2400" i="1" dirty="0"/>
              <a:t>Provide capacity to the Open Data system and EOSC by identifying the existing capacity, the current saturation levels, the perspective saturation levels and investment needs of novel infrastructure for “certified” FAIR and EOSC services.   This should produce a comprehensive analysis of the current capacity to support the data traffic (access, on-site or remote data analysis, on-site or remote data storage –short term and long term-) and of the investment to be made order to support the perspective volume of EOSC-originated data traffic in 5 years and in 10 years.  Simple symbolic questions like “when </a:t>
            </a:r>
            <a:r>
              <a:rPr lang="en-GB" sz="2400" i="1" dirty="0" err="1"/>
              <a:t>exascale</a:t>
            </a:r>
            <a:r>
              <a:rPr lang="en-GB" sz="2400" i="1" dirty="0"/>
              <a:t> will be needed ALSO for EOSC?”, when “la </a:t>
            </a:r>
            <a:r>
              <a:rPr lang="en-GB" sz="2400" i="1" dirty="0" err="1"/>
              <a:t>terza</a:t>
            </a:r>
            <a:r>
              <a:rPr lang="en-GB" sz="2400" i="1" dirty="0"/>
              <a:t> </a:t>
            </a:r>
            <a:r>
              <a:rPr lang="en-GB" sz="2400" i="1" dirty="0" err="1"/>
              <a:t>corsia</a:t>
            </a:r>
            <a:r>
              <a:rPr lang="en-GB" sz="2400" i="1" dirty="0"/>
              <a:t>” of the network will be needed?  Estimating the current value invested (absorbed) and the new investment for continuous upgrade that is required by EOSC (on top of the non-EOSC needs).</a:t>
            </a:r>
            <a:r>
              <a:rPr lang="it-IT" sz="2400" dirty="0"/>
              <a:t>  </a:t>
            </a:r>
            <a:r>
              <a:rPr lang="en-GB" sz="2400" i="1" dirty="0"/>
              <a:t>This is ALSO the connection with EDI and </a:t>
            </a:r>
            <a:r>
              <a:rPr lang="en-GB" sz="2400" i="1" dirty="0" err="1"/>
              <a:t>EuroHPC</a:t>
            </a:r>
            <a:r>
              <a:rPr lang="en-GB" sz="2400" i="1" dirty="0"/>
              <a:t> that should not be lost (as the inter DG conflict of EC tends to produce)</a:t>
            </a:r>
            <a:r>
              <a:rPr lang="en-GB" sz="2400" dirty="0"/>
              <a:t>]</a:t>
            </a:r>
            <a:endParaRPr lang="it-IT" sz="2400" dirty="0"/>
          </a:p>
          <a:p>
            <a:r>
              <a:rPr lang="en-GB" sz="2400" dirty="0"/>
              <a:t> </a:t>
            </a:r>
            <a:endParaRPr lang="it-IT" sz="2400" dirty="0"/>
          </a:p>
        </p:txBody>
      </p:sp>
    </p:spTree>
    <p:extLst>
      <p:ext uri="{BB962C8B-B14F-4D97-AF65-F5344CB8AC3E}">
        <p14:creationId xmlns:p14="http://schemas.microsoft.com/office/powerpoint/2010/main" val="3082292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8193" y="139846"/>
            <a:ext cx="11268377" cy="1325563"/>
          </a:xfrm>
        </p:spPr>
        <p:txBody>
          <a:bodyPr>
            <a:normAutofit/>
          </a:bodyPr>
          <a:lstStyle/>
          <a:p>
            <a:r>
              <a:rPr lang="it-IT" dirty="0"/>
              <a:t>9</a:t>
            </a:r>
            <a:r>
              <a:rPr lang="it-IT" dirty="0" smtClean="0"/>
              <a:t>. ESFRI WORKSHOP ON EOSC</a:t>
            </a:r>
            <a:br>
              <a:rPr lang="it-IT" dirty="0" smtClean="0"/>
            </a:br>
            <a:r>
              <a:rPr lang="it-IT" sz="2400" b="0" dirty="0" smtClean="0">
                <a:solidFill>
                  <a:schemeClr val="tx1">
                    <a:lumMod val="75000"/>
                    <a:lumOff val="25000"/>
                  </a:schemeClr>
                </a:solidFill>
              </a:rPr>
              <a:t>PARTICIPANTS</a:t>
            </a:r>
            <a:endParaRPr lang="it-IT" sz="2400" b="0" dirty="0">
              <a:solidFill>
                <a:schemeClr val="tx1">
                  <a:lumMod val="75000"/>
                  <a:lumOff val="25000"/>
                </a:schemeClr>
              </a:solidFill>
            </a:endParaRPr>
          </a:p>
        </p:txBody>
      </p:sp>
      <p:sp>
        <p:nvSpPr>
          <p:cNvPr id="5" name="Rettangolo 4"/>
          <p:cNvSpPr/>
          <p:nvPr/>
        </p:nvSpPr>
        <p:spPr>
          <a:xfrm>
            <a:off x="308193" y="1713697"/>
            <a:ext cx="10860670" cy="3508653"/>
          </a:xfrm>
          <a:prstGeom prst="rect">
            <a:avLst/>
          </a:prstGeom>
        </p:spPr>
        <p:txBody>
          <a:bodyPr wrap="square">
            <a:spAutoFit/>
          </a:bodyPr>
          <a:lstStyle/>
          <a:p>
            <a:pPr lvl="0"/>
            <a:endParaRPr lang="en-GB" sz="1200" dirty="0">
              <a:solidFill>
                <a:schemeClr val="tx1">
                  <a:lumMod val="75000"/>
                  <a:lumOff val="25000"/>
                </a:schemeClr>
              </a:solidFill>
            </a:endParaRPr>
          </a:p>
          <a:p>
            <a:pPr marL="285750" lvl="0" indent="-285750">
              <a:lnSpc>
                <a:spcPct val="150000"/>
              </a:lnSpc>
              <a:buFont typeface="Arial" charset="0"/>
              <a:buChar char="•"/>
            </a:pPr>
            <a:r>
              <a:rPr lang="en-GB" sz="2000" dirty="0">
                <a:solidFill>
                  <a:schemeClr val="tx1">
                    <a:lumMod val="75000"/>
                    <a:lumOff val="25000"/>
                  </a:schemeClr>
                </a:solidFill>
              </a:rPr>
              <a:t>ESFRI Forum delegates – Around 50</a:t>
            </a:r>
            <a:endParaRPr lang="it-IT" sz="2000" dirty="0">
              <a:solidFill>
                <a:schemeClr val="tx1">
                  <a:lumMod val="75000"/>
                  <a:lumOff val="25000"/>
                </a:schemeClr>
              </a:solidFill>
            </a:endParaRPr>
          </a:p>
          <a:p>
            <a:pPr marL="285750" lvl="0" indent="-285750">
              <a:lnSpc>
                <a:spcPct val="150000"/>
              </a:lnSpc>
              <a:buFont typeface="Arial" charset="0"/>
              <a:buChar char="•"/>
            </a:pPr>
            <a:r>
              <a:rPr lang="en-GB" sz="2000" dirty="0">
                <a:solidFill>
                  <a:schemeClr val="tx1">
                    <a:lumMod val="75000"/>
                    <a:lumOff val="25000"/>
                  </a:schemeClr>
                </a:solidFill>
              </a:rPr>
              <a:t>ESFRI RI Projects (including the 6 new ESFRI 2018 Roadmap ones who are not part of the Cluster projects), ESFRI Landmarks and ESFRI Cluster projects – At least 1 per project</a:t>
            </a:r>
            <a:endParaRPr lang="it-IT" sz="2000" dirty="0">
              <a:solidFill>
                <a:schemeClr val="tx1">
                  <a:lumMod val="75000"/>
                  <a:lumOff val="25000"/>
                </a:schemeClr>
              </a:solidFill>
            </a:endParaRPr>
          </a:p>
          <a:p>
            <a:pPr marL="285750" lvl="0" indent="-285750">
              <a:lnSpc>
                <a:spcPct val="150000"/>
              </a:lnSpc>
              <a:buFont typeface="Arial" charset="0"/>
              <a:buChar char="•"/>
            </a:pPr>
            <a:r>
              <a:rPr lang="en-GB" sz="2000" dirty="0">
                <a:solidFill>
                  <a:schemeClr val="tx1">
                    <a:lumMod val="75000"/>
                    <a:lumOff val="25000"/>
                  </a:schemeClr>
                </a:solidFill>
              </a:rPr>
              <a:t>EC </a:t>
            </a:r>
            <a:r>
              <a:rPr lang="en-GB" sz="2000" dirty="0" smtClean="0">
                <a:solidFill>
                  <a:schemeClr val="tx1">
                    <a:lumMod val="75000"/>
                    <a:lumOff val="25000"/>
                  </a:schemeClr>
                </a:solidFill>
              </a:rPr>
              <a:t>representatives</a:t>
            </a:r>
            <a:endParaRPr lang="it-IT" sz="2000" dirty="0">
              <a:solidFill>
                <a:schemeClr val="tx1">
                  <a:lumMod val="75000"/>
                  <a:lumOff val="25000"/>
                </a:schemeClr>
              </a:solidFill>
            </a:endParaRPr>
          </a:p>
          <a:p>
            <a:pPr marL="285750" lvl="0" indent="-285750">
              <a:lnSpc>
                <a:spcPct val="150000"/>
              </a:lnSpc>
              <a:buFont typeface="Arial" charset="0"/>
              <a:buChar char="•"/>
            </a:pPr>
            <a:r>
              <a:rPr lang="en-GB" sz="2000" dirty="0">
                <a:solidFill>
                  <a:schemeClr val="tx1">
                    <a:lumMod val="75000"/>
                    <a:lumOff val="25000"/>
                  </a:schemeClr>
                </a:solidFill>
              </a:rPr>
              <a:t>Targeted EOSC-related project </a:t>
            </a:r>
            <a:r>
              <a:rPr lang="en-GB" sz="2000" dirty="0" smtClean="0">
                <a:solidFill>
                  <a:schemeClr val="tx1">
                    <a:lumMod val="75000"/>
                    <a:lumOff val="25000"/>
                  </a:schemeClr>
                </a:solidFill>
              </a:rPr>
              <a:t>representatives</a:t>
            </a:r>
            <a:endParaRPr lang="it-IT" sz="2000" dirty="0">
              <a:solidFill>
                <a:schemeClr val="tx1">
                  <a:lumMod val="75000"/>
                  <a:lumOff val="25000"/>
                </a:schemeClr>
              </a:solidFill>
            </a:endParaRPr>
          </a:p>
          <a:p>
            <a:pPr marL="285750" lvl="0" indent="-285750">
              <a:lnSpc>
                <a:spcPct val="150000"/>
              </a:lnSpc>
              <a:buFont typeface="Arial" charset="0"/>
              <a:buChar char="•"/>
            </a:pPr>
            <a:r>
              <a:rPr lang="en-GB" sz="2000" dirty="0" err="1">
                <a:solidFill>
                  <a:schemeClr val="tx1">
                    <a:lumMod val="75000"/>
                    <a:lumOff val="25000"/>
                  </a:schemeClr>
                </a:solidFill>
              </a:rPr>
              <a:t>StR</a:t>
            </a:r>
            <a:r>
              <a:rPr lang="en-GB" sz="2000" dirty="0">
                <a:solidFill>
                  <a:schemeClr val="tx1">
                    <a:lumMod val="75000"/>
                    <a:lumOff val="25000"/>
                  </a:schemeClr>
                </a:solidFill>
              </a:rPr>
              <a:t>-ESFRI logistical </a:t>
            </a:r>
            <a:r>
              <a:rPr lang="en-GB" sz="2000" dirty="0" smtClean="0">
                <a:solidFill>
                  <a:schemeClr val="tx1">
                    <a:lumMod val="75000"/>
                    <a:lumOff val="25000"/>
                  </a:schemeClr>
                </a:solidFill>
              </a:rPr>
              <a:t>representatives</a:t>
            </a:r>
            <a:endParaRPr lang="it-IT" sz="2000" dirty="0">
              <a:solidFill>
                <a:schemeClr val="tx1">
                  <a:lumMod val="75000"/>
                  <a:lumOff val="25000"/>
                </a:schemeClr>
              </a:solidFill>
            </a:endParaRPr>
          </a:p>
          <a:p>
            <a:pPr marL="285750" lvl="0" indent="-285750">
              <a:lnSpc>
                <a:spcPct val="150000"/>
              </a:lnSpc>
              <a:buFont typeface="Arial" charset="0"/>
              <a:buChar char="•"/>
            </a:pPr>
            <a:r>
              <a:rPr lang="en-GB" sz="2000" dirty="0">
                <a:solidFill>
                  <a:schemeClr val="tx1">
                    <a:lumMod val="75000"/>
                    <a:lumOff val="25000"/>
                  </a:schemeClr>
                </a:solidFill>
              </a:rPr>
              <a:t>Expected participation: 120-150 persons</a:t>
            </a:r>
            <a:endParaRPr lang="it-IT" sz="2000" dirty="0">
              <a:solidFill>
                <a:schemeClr val="tx1">
                  <a:lumMod val="75000"/>
                  <a:lumOff val="25000"/>
                </a:schemeClr>
              </a:solidFill>
            </a:endParaRPr>
          </a:p>
        </p:txBody>
      </p:sp>
      <p:grpSp>
        <p:nvGrpSpPr>
          <p:cNvPr id="10" name="Gruppo 9"/>
          <p:cNvGrpSpPr>
            <a:grpSpLocks noChangeAspect="1"/>
          </p:cNvGrpSpPr>
          <p:nvPr/>
        </p:nvGrpSpPr>
        <p:grpSpPr>
          <a:xfrm>
            <a:off x="7478983" y="211827"/>
            <a:ext cx="4516706" cy="1521074"/>
            <a:chOff x="6812555" y="21101"/>
            <a:chExt cx="5223467" cy="1759087"/>
          </a:xfrm>
        </p:grpSpPr>
        <p:pic>
          <p:nvPicPr>
            <p:cNvPr id="11"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8814667" y="162706"/>
              <a:ext cx="1598930" cy="638810"/>
            </a:xfrm>
            <a:prstGeom prst="rect">
              <a:avLst/>
            </a:prstGeom>
            <a:noFill/>
            <a:ln>
              <a:noFill/>
            </a:ln>
          </p:spPr>
        </p:pic>
        <p:pic>
          <p:nvPicPr>
            <p:cNvPr id="12" name="Picture 21"/>
            <p:cNvPicPr/>
            <p:nvPr/>
          </p:nvPicPr>
          <p:blipFill>
            <a:blip r:embed="rId3"/>
            <a:stretch>
              <a:fillRect/>
            </a:stretch>
          </p:blipFill>
          <p:spPr>
            <a:xfrm>
              <a:off x="6812555" y="21101"/>
              <a:ext cx="2072640" cy="922020"/>
            </a:xfrm>
            <a:prstGeom prst="rect">
              <a:avLst/>
            </a:prstGeom>
          </p:spPr>
        </p:pic>
        <p:pic>
          <p:nvPicPr>
            <p:cNvPr id="15" name="Picture 2" descr="flag_yellow_high"/>
            <p:cNvPicPr/>
            <p:nvPr/>
          </p:nvPicPr>
          <p:blipFill>
            <a:blip r:embed="rId4">
              <a:extLst>
                <a:ext uri="{28A0092B-C50C-407E-A947-70E740481C1C}">
                  <a14:useLocalDpi xmlns:a14="http://schemas.microsoft.com/office/drawing/2010/main" val="0"/>
                </a:ext>
              </a:extLst>
            </a:blip>
            <a:srcRect/>
            <a:stretch>
              <a:fillRect/>
            </a:stretch>
          </p:blipFill>
          <p:spPr bwMode="auto">
            <a:xfrm>
              <a:off x="11034793" y="164577"/>
              <a:ext cx="1001229" cy="635069"/>
            </a:xfrm>
            <a:prstGeom prst="rect">
              <a:avLst/>
            </a:prstGeom>
            <a:noFill/>
            <a:ln>
              <a:noFill/>
            </a:ln>
          </p:spPr>
        </p:pic>
        <p:sp>
          <p:nvSpPr>
            <p:cNvPr id="16" name="Rettangolo 15"/>
            <p:cNvSpPr/>
            <p:nvPr/>
          </p:nvSpPr>
          <p:spPr>
            <a:xfrm>
              <a:off x="6984067" y="890347"/>
              <a:ext cx="4717151" cy="889841"/>
            </a:xfrm>
            <a:prstGeom prst="rect">
              <a:avLst/>
            </a:prstGeom>
          </p:spPr>
          <p:txBody>
            <a:bodyPr wrap="square">
              <a:spAutoFit/>
            </a:bodyPr>
            <a:lstStyle/>
            <a:p>
              <a:pPr lvl="0" algn="ctr"/>
              <a:r>
                <a:rPr lang="en-GB" sz="2000" dirty="0">
                  <a:solidFill>
                    <a:schemeClr val="tx1">
                      <a:lumMod val="75000"/>
                      <a:lumOff val="25000"/>
                    </a:schemeClr>
                  </a:solidFill>
                </a:rPr>
                <a:t>ESFRI WORKSHOP ON </a:t>
              </a:r>
              <a:r>
                <a:rPr lang="en-GB" sz="2000" dirty="0" smtClean="0">
                  <a:solidFill>
                    <a:schemeClr val="tx1">
                      <a:lumMod val="75000"/>
                      <a:lumOff val="25000"/>
                    </a:schemeClr>
                  </a:solidFill>
                </a:rPr>
                <a:t>RIs </a:t>
              </a:r>
              <a:r>
                <a:rPr lang="en-GB" sz="2000" dirty="0">
                  <a:solidFill>
                    <a:schemeClr val="tx1">
                      <a:lumMod val="75000"/>
                      <a:lumOff val="25000"/>
                    </a:schemeClr>
                  </a:solidFill>
                </a:rPr>
                <a:t>AND EOSC</a:t>
              </a:r>
            </a:p>
            <a:p>
              <a:pPr lvl="0" algn="ctr"/>
              <a:r>
                <a:rPr lang="en-GB" sz="1200" dirty="0">
                  <a:solidFill>
                    <a:schemeClr val="tx1">
                      <a:lumMod val="75000"/>
                      <a:lumOff val="25000"/>
                    </a:schemeClr>
                  </a:solidFill>
                </a:rPr>
                <a:t>Royal Geographical Society, London </a:t>
              </a:r>
            </a:p>
            <a:p>
              <a:pPr lvl="0" algn="ctr"/>
              <a:r>
                <a:rPr lang="en-GB" sz="1200" dirty="0">
                  <a:solidFill>
                    <a:schemeClr val="tx1">
                      <a:lumMod val="75000"/>
                      <a:lumOff val="25000"/>
                    </a:schemeClr>
                  </a:solidFill>
                </a:rPr>
                <a:t>30 January 2018, 10:00 – 18:00</a:t>
              </a:r>
            </a:p>
          </p:txBody>
        </p:sp>
      </p:grpSp>
      <p:sp>
        <p:nvSpPr>
          <p:cNvPr id="17" name="Text Placeholder 9"/>
          <p:cNvSpPr>
            <a:spLocks noGrp="1"/>
          </p:cNvSpPr>
          <p:nvPr>
            <p:ph type="body" sz="quarter" idx="10"/>
          </p:nvPr>
        </p:nvSpPr>
        <p:spPr>
          <a:xfrm>
            <a:off x="1169043" y="6268317"/>
            <a:ext cx="10866981" cy="358449"/>
          </a:xfrm>
        </p:spPr>
        <p:txBody>
          <a:bodyPr/>
          <a:lstStyle/>
          <a:p>
            <a:pPr>
              <a:spcBef>
                <a:spcPts val="0"/>
              </a:spcBef>
            </a:pPr>
            <a:r>
              <a:rPr lang="it-IT" sz="1800" dirty="0"/>
              <a:t>67th ESFRI </a:t>
            </a:r>
            <a:r>
              <a:rPr lang="it-IT" sz="1800" dirty="0" smtClean="0"/>
              <a:t>MEETING - 11 </a:t>
            </a:r>
            <a:r>
              <a:rPr lang="it-IT" sz="1800" dirty="0" err="1" smtClean="0"/>
              <a:t>December</a:t>
            </a:r>
            <a:r>
              <a:rPr lang="it-IT" sz="1800" dirty="0" smtClean="0"/>
              <a:t> 2018, </a:t>
            </a:r>
            <a:r>
              <a:rPr lang="it-IT" sz="1800" dirty="0" err="1" smtClean="0"/>
              <a:t>Brussels</a:t>
            </a:r>
            <a:endParaRPr lang="it-IT" sz="1800" dirty="0" smtClean="0"/>
          </a:p>
          <a:p>
            <a:pPr>
              <a:spcBef>
                <a:spcPts val="0"/>
              </a:spcBef>
            </a:pPr>
            <a:endParaRPr lang="it-IT" sz="1800" dirty="0"/>
          </a:p>
        </p:txBody>
      </p:sp>
    </p:spTree>
    <p:extLst>
      <p:ext uri="{BB962C8B-B14F-4D97-AF65-F5344CB8AC3E}">
        <p14:creationId xmlns:p14="http://schemas.microsoft.com/office/powerpoint/2010/main" val="4121731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9167" y="31406"/>
            <a:ext cx="11268377" cy="1325563"/>
          </a:xfrm>
        </p:spPr>
        <p:txBody>
          <a:bodyPr>
            <a:normAutofit/>
          </a:bodyPr>
          <a:lstStyle/>
          <a:p>
            <a:r>
              <a:rPr lang="it-IT" dirty="0" smtClean="0"/>
              <a:t>9. ESFRI WORKSHOP ON EOSC</a:t>
            </a:r>
            <a:br>
              <a:rPr lang="it-IT" dirty="0" smtClean="0"/>
            </a:br>
            <a:r>
              <a:rPr lang="it-IT" sz="2400" b="0" dirty="0" smtClean="0">
                <a:solidFill>
                  <a:schemeClr val="tx1">
                    <a:lumMod val="75000"/>
                    <a:lumOff val="25000"/>
                  </a:schemeClr>
                </a:solidFill>
              </a:rPr>
              <a:t>AGENDA SKELETON </a:t>
            </a:r>
            <a:r>
              <a:rPr lang="mr-IN" sz="2400" b="0" dirty="0" smtClean="0">
                <a:solidFill>
                  <a:schemeClr val="tx1">
                    <a:lumMod val="75000"/>
                    <a:lumOff val="25000"/>
                  </a:schemeClr>
                </a:solidFill>
              </a:rPr>
              <a:t>–</a:t>
            </a:r>
            <a:r>
              <a:rPr lang="it-IT" sz="2400" b="0" dirty="0" smtClean="0">
                <a:solidFill>
                  <a:schemeClr val="tx1">
                    <a:lumMod val="75000"/>
                    <a:lumOff val="25000"/>
                  </a:schemeClr>
                </a:solidFill>
              </a:rPr>
              <a:t> PART 1</a:t>
            </a:r>
            <a:endParaRPr lang="it-IT" sz="2400" b="0" dirty="0">
              <a:solidFill>
                <a:schemeClr val="tx1">
                  <a:lumMod val="75000"/>
                  <a:lumOff val="25000"/>
                </a:schemeClr>
              </a:solidFill>
            </a:endParaRPr>
          </a:p>
        </p:txBody>
      </p:sp>
      <p:sp>
        <p:nvSpPr>
          <p:cNvPr id="4" name="CasellaDiTesto 3"/>
          <p:cNvSpPr txBox="1"/>
          <p:nvPr/>
        </p:nvSpPr>
        <p:spPr>
          <a:xfrm>
            <a:off x="294250" y="1223641"/>
            <a:ext cx="11422469" cy="4708981"/>
          </a:xfrm>
          <a:prstGeom prst="rect">
            <a:avLst/>
          </a:prstGeom>
          <a:noFill/>
        </p:spPr>
        <p:txBody>
          <a:bodyPr wrap="square" rtlCol="0">
            <a:spAutoFit/>
          </a:bodyPr>
          <a:lstStyle/>
          <a:p>
            <a:r>
              <a:rPr lang="nl-NL" sz="2000" dirty="0" smtClean="0">
                <a:solidFill>
                  <a:schemeClr val="tx1">
                    <a:lumMod val="75000"/>
                    <a:lumOff val="25000"/>
                  </a:schemeClr>
                </a:solidFill>
              </a:rPr>
              <a:t>09:15 </a:t>
            </a:r>
            <a:r>
              <a:rPr lang="nl-NL" sz="2000" dirty="0">
                <a:solidFill>
                  <a:schemeClr val="tx1">
                    <a:lumMod val="75000"/>
                    <a:lumOff val="25000"/>
                  </a:schemeClr>
                </a:solidFill>
              </a:rPr>
              <a:t>– 10:00 </a:t>
            </a:r>
            <a:endParaRPr lang="it-IT" dirty="0">
              <a:solidFill>
                <a:schemeClr val="tx1">
                  <a:lumMod val="75000"/>
                  <a:lumOff val="25000"/>
                </a:schemeClr>
              </a:solidFill>
            </a:endParaRPr>
          </a:p>
          <a:p>
            <a:r>
              <a:rPr lang="en-US" sz="2000" b="1" dirty="0">
                <a:solidFill>
                  <a:schemeClr val="tx1">
                    <a:lumMod val="75000"/>
                    <a:lumOff val="25000"/>
                  </a:schemeClr>
                </a:solidFill>
              </a:rPr>
              <a:t>Session 1 – Scope, EOSC status update and ESFRI Position Statement</a:t>
            </a:r>
            <a:endParaRPr lang="it-IT" dirty="0">
              <a:solidFill>
                <a:schemeClr val="tx1">
                  <a:lumMod val="75000"/>
                  <a:lumOff val="25000"/>
                </a:schemeClr>
              </a:solidFill>
            </a:endParaRPr>
          </a:p>
          <a:p>
            <a:r>
              <a:rPr lang="en-US" sz="2000" b="1" dirty="0">
                <a:solidFill>
                  <a:schemeClr val="tx1">
                    <a:lumMod val="75000"/>
                    <a:lumOff val="25000"/>
                  </a:schemeClr>
                </a:solidFill>
              </a:rPr>
              <a:t>Moderator – ESFRI Chair</a:t>
            </a:r>
            <a:endParaRPr lang="it-IT" dirty="0">
              <a:solidFill>
                <a:schemeClr val="tx1">
                  <a:lumMod val="75000"/>
                  <a:lumOff val="25000"/>
                </a:schemeClr>
              </a:solidFill>
            </a:endParaRPr>
          </a:p>
          <a:p>
            <a:pPr lvl="0"/>
            <a:r>
              <a:rPr lang="fr-BE" sz="2000" dirty="0">
                <a:solidFill>
                  <a:schemeClr val="tx1">
                    <a:lumMod val="75000"/>
                    <a:lumOff val="25000"/>
                  </a:schemeClr>
                </a:solidFill>
              </a:rPr>
              <a:t>Introduction – ESFRI Chair (10’)  Jan Hrusak</a:t>
            </a:r>
            <a:endParaRPr lang="it-IT" dirty="0">
              <a:solidFill>
                <a:schemeClr val="tx1">
                  <a:lumMod val="75000"/>
                  <a:lumOff val="25000"/>
                </a:schemeClr>
              </a:solidFill>
            </a:endParaRPr>
          </a:p>
          <a:p>
            <a:pPr lvl="0"/>
            <a:r>
              <a:rPr lang="en-US" sz="2000" dirty="0">
                <a:solidFill>
                  <a:schemeClr val="tx1">
                    <a:lumMod val="75000"/>
                    <a:lumOff val="25000"/>
                  </a:schemeClr>
                </a:solidFill>
              </a:rPr>
              <a:t>Update on EOSC status – EC (10’)  Jean David </a:t>
            </a:r>
            <a:r>
              <a:rPr lang="en-US" sz="2000" dirty="0" err="1">
                <a:solidFill>
                  <a:schemeClr val="tx1">
                    <a:lumMod val="75000"/>
                    <a:lumOff val="25000"/>
                  </a:schemeClr>
                </a:solidFill>
              </a:rPr>
              <a:t>Malo</a:t>
            </a:r>
            <a:r>
              <a:rPr lang="en-US" sz="2000" dirty="0">
                <a:solidFill>
                  <a:schemeClr val="tx1">
                    <a:lumMod val="75000"/>
                    <a:lumOff val="25000"/>
                  </a:schemeClr>
                </a:solidFill>
              </a:rPr>
              <a:t> (</a:t>
            </a:r>
            <a:r>
              <a:rPr lang="en-US" sz="2000" dirty="0" err="1">
                <a:solidFill>
                  <a:schemeClr val="tx1">
                    <a:lumMod val="75000"/>
                    <a:lumOff val="25000"/>
                  </a:schemeClr>
                </a:solidFill>
              </a:rPr>
              <a:t>tbc</a:t>
            </a:r>
            <a:r>
              <a:rPr lang="en-US" sz="2000" dirty="0">
                <a:solidFill>
                  <a:schemeClr val="tx1">
                    <a:lumMod val="75000"/>
                    <a:lumOff val="25000"/>
                  </a:schemeClr>
                </a:solidFill>
              </a:rPr>
              <a:t>)</a:t>
            </a:r>
            <a:endParaRPr lang="it-IT" dirty="0">
              <a:solidFill>
                <a:schemeClr val="tx1">
                  <a:lumMod val="75000"/>
                  <a:lumOff val="25000"/>
                </a:schemeClr>
              </a:solidFill>
            </a:endParaRPr>
          </a:p>
          <a:p>
            <a:pPr lvl="0"/>
            <a:r>
              <a:rPr lang="en-US" sz="2000" dirty="0">
                <a:solidFill>
                  <a:schemeClr val="tx1">
                    <a:lumMod val="75000"/>
                    <a:lumOff val="25000"/>
                  </a:schemeClr>
                </a:solidFill>
              </a:rPr>
              <a:t>Next steps for EOSC – EOSC Executive Board Chair (15’) (</a:t>
            </a:r>
            <a:r>
              <a:rPr lang="en-US" sz="2000" dirty="0" err="1">
                <a:solidFill>
                  <a:schemeClr val="tx1">
                    <a:lumMod val="75000"/>
                    <a:lumOff val="25000"/>
                  </a:schemeClr>
                </a:solidFill>
              </a:rPr>
              <a:t>Karel</a:t>
            </a:r>
            <a:r>
              <a:rPr lang="en-US" sz="2000" dirty="0">
                <a:solidFill>
                  <a:schemeClr val="tx1">
                    <a:lumMod val="75000"/>
                    <a:lumOff val="25000"/>
                  </a:schemeClr>
                </a:solidFill>
              </a:rPr>
              <a:t> </a:t>
            </a:r>
            <a:r>
              <a:rPr lang="en-US" sz="2000" dirty="0" err="1">
                <a:solidFill>
                  <a:schemeClr val="tx1">
                    <a:lumMod val="75000"/>
                    <a:lumOff val="25000"/>
                  </a:schemeClr>
                </a:solidFill>
              </a:rPr>
              <a:t>Luyben</a:t>
            </a:r>
            <a:r>
              <a:rPr lang="en-US" sz="2000" dirty="0">
                <a:solidFill>
                  <a:schemeClr val="tx1">
                    <a:lumMod val="75000"/>
                    <a:lumOff val="25000"/>
                  </a:schemeClr>
                </a:solidFill>
              </a:rPr>
              <a:t>)</a:t>
            </a:r>
            <a:endParaRPr lang="it-IT" dirty="0">
              <a:solidFill>
                <a:schemeClr val="tx1">
                  <a:lumMod val="75000"/>
                  <a:lumOff val="25000"/>
                </a:schemeClr>
              </a:solidFill>
            </a:endParaRPr>
          </a:p>
          <a:p>
            <a:r>
              <a:rPr lang="en-US" sz="2000" dirty="0">
                <a:solidFill>
                  <a:schemeClr val="tx1">
                    <a:lumMod val="75000"/>
                    <a:lumOff val="25000"/>
                  </a:schemeClr>
                </a:solidFill>
              </a:rPr>
              <a:t> </a:t>
            </a:r>
            <a:endParaRPr lang="it-IT" dirty="0">
              <a:solidFill>
                <a:schemeClr val="tx1">
                  <a:lumMod val="75000"/>
                  <a:lumOff val="25000"/>
                </a:schemeClr>
              </a:solidFill>
            </a:endParaRPr>
          </a:p>
          <a:p>
            <a:r>
              <a:rPr lang="nl-NL" sz="2000" dirty="0">
                <a:solidFill>
                  <a:schemeClr val="tx1">
                    <a:lumMod val="75000"/>
                    <a:lumOff val="25000"/>
                  </a:schemeClr>
                </a:solidFill>
              </a:rPr>
              <a:t>10:00 – 12:</a:t>
            </a:r>
            <a:r>
              <a:rPr lang="nl-NL" sz="2000" dirty="0" smtClean="0">
                <a:solidFill>
                  <a:schemeClr val="tx1">
                    <a:lumMod val="75000"/>
                    <a:lumOff val="25000"/>
                  </a:schemeClr>
                </a:solidFill>
              </a:rPr>
              <a:t>45</a:t>
            </a:r>
            <a:endParaRPr lang="it-IT" dirty="0">
              <a:solidFill>
                <a:schemeClr val="tx1">
                  <a:lumMod val="75000"/>
                  <a:lumOff val="25000"/>
                </a:schemeClr>
              </a:solidFill>
            </a:endParaRPr>
          </a:p>
          <a:p>
            <a:r>
              <a:rPr lang="en-US" sz="2000" b="1" dirty="0">
                <a:solidFill>
                  <a:schemeClr val="tx1">
                    <a:lumMod val="75000"/>
                    <a:lumOff val="25000"/>
                  </a:schemeClr>
                </a:solidFill>
              </a:rPr>
              <a:t>Session 2 – EOSC and ESFRI RIs services: how do they </a:t>
            </a:r>
            <a:r>
              <a:rPr lang="en-US" sz="2000" b="1" dirty="0" smtClean="0">
                <a:solidFill>
                  <a:schemeClr val="tx1">
                    <a:lumMod val="75000"/>
                    <a:lumOff val="25000"/>
                  </a:schemeClr>
                </a:solidFill>
              </a:rPr>
              <a:t>tango?</a:t>
            </a:r>
            <a:endParaRPr lang="it-IT" dirty="0">
              <a:solidFill>
                <a:schemeClr val="tx1">
                  <a:lumMod val="75000"/>
                  <a:lumOff val="25000"/>
                </a:schemeClr>
              </a:solidFill>
            </a:endParaRPr>
          </a:p>
          <a:p>
            <a:r>
              <a:rPr lang="en-US" sz="2000" b="1" dirty="0">
                <a:solidFill>
                  <a:schemeClr val="tx1">
                    <a:lumMod val="75000"/>
                    <a:lumOff val="25000"/>
                  </a:schemeClr>
                </a:solidFill>
              </a:rPr>
              <a:t>Moderator </a:t>
            </a:r>
            <a:r>
              <a:rPr lang="en-US" sz="2000" b="1" dirty="0" smtClean="0">
                <a:solidFill>
                  <a:schemeClr val="tx1">
                    <a:lumMod val="75000"/>
                    <a:lumOff val="25000"/>
                  </a:schemeClr>
                </a:solidFill>
              </a:rPr>
              <a:t>– Ana </a:t>
            </a:r>
            <a:r>
              <a:rPr lang="en-US" sz="2000" b="1" dirty="0" err="1">
                <a:solidFill>
                  <a:schemeClr val="tx1">
                    <a:lumMod val="75000"/>
                    <a:lumOff val="25000"/>
                  </a:schemeClr>
                </a:solidFill>
              </a:rPr>
              <a:t>Proykova</a:t>
            </a:r>
            <a:endParaRPr lang="it-IT" dirty="0">
              <a:solidFill>
                <a:schemeClr val="tx1">
                  <a:lumMod val="75000"/>
                  <a:lumOff val="25000"/>
                </a:schemeClr>
              </a:solidFill>
            </a:endParaRPr>
          </a:p>
          <a:p>
            <a:pPr marL="525463" lvl="0" indent="-525463">
              <a:buFont typeface="+mj-lt"/>
              <a:buAutoNum type="romanLcPeriod"/>
            </a:pPr>
            <a:r>
              <a:rPr lang="en-US" sz="2000" b="1" i="1" dirty="0">
                <a:solidFill>
                  <a:schemeClr val="tx1">
                    <a:lumMod val="75000"/>
                    <a:lumOff val="25000"/>
                  </a:schemeClr>
                </a:solidFill>
              </a:rPr>
              <a:t>EOSC Services for RIs (40’)</a:t>
            </a:r>
            <a:endParaRPr lang="it-IT" b="1" i="1" dirty="0">
              <a:solidFill>
                <a:schemeClr val="tx1">
                  <a:lumMod val="75000"/>
                  <a:lumOff val="25000"/>
                </a:schemeClr>
              </a:solidFill>
            </a:endParaRPr>
          </a:p>
          <a:p>
            <a:pPr marL="804863" lvl="1" indent="-263525">
              <a:buFont typeface="Courier New" charset="0"/>
              <a:buChar char="o"/>
            </a:pPr>
            <a:r>
              <a:rPr lang="en-US" sz="2000" dirty="0">
                <a:solidFill>
                  <a:schemeClr val="tx1">
                    <a:lumMod val="75000"/>
                    <a:lumOff val="25000"/>
                  </a:schemeClr>
                </a:solidFill>
              </a:rPr>
              <a:t>Short presentations of EOSC-Hub, </a:t>
            </a:r>
            <a:r>
              <a:rPr lang="en-US" sz="2000" dirty="0" err="1">
                <a:solidFill>
                  <a:schemeClr val="tx1">
                    <a:lumMod val="75000"/>
                    <a:lumOff val="25000"/>
                  </a:schemeClr>
                </a:solidFill>
              </a:rPr>
              <a:t>eInfraCentral</a:t>
            </a:r>
            <a:r>
              <a:rPr lang="en-US" sz="2000" dirty="0">
                <a:solidFill>
                  <a:schemeClr val="tx1">
                    <a:lumMod val="75000"/>
                    <a:lumOff val="25000"/>
                  </a:schemeClr>
                </a:solidFill>
              </a:rPr>
              <a:t>, FREYA, </a:t>
            </a:r>
            <a:r>
              <a:rPr lang="en-US" sz="2000" dirty="0" err="1">
                <a:solidFill>
                  <a:schemeClr val="tx1">
                    <a:lumMod val="75000"/>
                    <a:lumOff val="25000"/>
                  </a:schemeClr>
                </a:solidFill>
              </a:rPr>
              <a:t>OpenAIRE</a:t>
            </a:r>
            <a:r>
              <a:rPr lang="en-US" sz="2000" dirty="0">
                <a:solidFill>
                  <a:schemeClr val="tx1">
                    <a:lumMod val="75000"/>
                    <a:lumOff val="25000"/>
                  </a:schemeClr>
                </a:solidFill>
              </a:rPr>
              <a:t>-Advance </a:t>
            </a:r>
            <a:r>
              <a:rPr lang="en-US" sz="2000" b="1" dirty="0">
                <a:solidFill>
                  <a:schemeClr val="tx1">
                    <a:lumMod val="75000"/>
                    <a:lumOff val="25000"/>
                  </a:schemeClr>
                </a:solidFill>
              </a:rPr>
              <a:t>with emphasis on relevant current and future services for RIs</a:t>
            </a:r>
            <a:endParaRPr lang="it-IT" dirty="0">
              <a:solidFill>
                <a:schemeClr val="tx1">
                  <a:lumMod val="75000"/>
                  <a:lumOff val="25000"/>
                </a:schemeClr>
              </a:solidFill>
            </a:endParaRPr>
          </a:p>
          <a:p>
            <a:r>
              <a:rPr lang="en-US" sz="2000" dirty="0">
                <a:solidFill>
                  <a:schemeClr val="tx1">
                    <a:lumMod val="75000"/>
                    <a:lumOff val="25000"/>
                  </a:schemeClr>
                </a:solidFill>
              </a:rPr>
              <a:t> </a:t>
            </a:r>
            <a:endParaRPr lang="it-IT" dirty="0">
              <a:solidFill>
                <a:schemeClr val="tx1">
                  <a:lumMod val="75000"/>
                  <a:lumOff val="25000"/>
                </a:schemeClr>
              </a:solidFill>
            </a:endParaRPr>
          </a:p>
          <a:p>
            <a:r>
              <a:rPr lang="en-US" sz="2000" i="1" dirty="0">
                <a:solidFill>
                  <a:schemeClr val="tx1">
                    <a:lumMod val="75000"/>
                    <a:lumOff val="25000"/>
                  </a:schemeClr>
                </a:solidFill>
              </a:rPr>
              <a:t>Coffee break – 10:40 – </a:t>
            </a:r>
            <a:r>
              <a:rPr lang="en-US" sz="2000" i="1" dirty="0" smtClean="0">
                <a:solidFill>
                  <a:schemeClr val="tx1">
                    <a:lumMod val="75000"/>
                    <a:lumOff val="25000"/>
                  </a:schemeClr>
                </a:solidFill>
              </a:rPr>
              <a:t>11:10</a:t>
            </a:r>
            <a:endParaRPr lang="it-IT" dirty="0">
              <a:solidFill>
                <a:schemeClr val="tx1">
                  <a:lumMod val="75000"/>
                  <a:lumOff val="25000"/>
                </a:schemeClr>
              </a:solidFill>
            </a:endParaRPr>
          </a:p>
        </p:txBody>
      </p:sp>
    </p:spTree>
    <p:extLst>
      <p:ext uri="{BB962C8B-B14F-4D97-AF65-F5344CB8AC3E}">
        <p14:creationId xmlns:p14="http://schemas.microsoft.com/office/powerpoint/2010/main" val="27672589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9167" y="31406"/>
            <a:ext cx="11268377" cy="1325563"/>
          </a:xfrm>
        </p:spPr>
        <p:txBody>
          <a:bodyPr>
            <a:normAutofit/>
          </a:bodyPr>
          <a:lstStyle/>
          <a:p>
            <a:r>
              <a:rPr lang="it-IT" dirty="0"/>
              <a:t>9</a:t>
            </a:r>
            <a:r>
              <a:rPr lang="it-IT" dirty="0" smtClean="0"/>
              <a:t>. ESFRI WORKSHOP ON EOSC</a:t>
            </a:r>
            <a:br>
              <a:rPr lang="it-IT" dirty="0" smtClean="0"/>
            </a:br>
            <a:r>
              <a:rPr lang="it-IT" sz="2400" b="0" dirty="0" smtClean="0">
                <a:solidFill>
                  <a:schemeClr val="tx1">
                    <a:lumMod val="75000"/>
                    <a:lumOff val="25000"/>
                  </a:schemeClr>
                </a:solidFill>
              </a:rPr>
              <a:t>AGENDA SKELETON </a:t>
            </a:r>
            <a:r>
              <a:rPr lang="mr-IN" sz="2400" b="0" dirty="0" smtClean="0">
                <a:solidFill>
                  <a:schemeClr val="tx1">
                    <a:lumMod val="75000"/>
                    <a:lumOff val="25000"/>
                  </a:schemeClr>
                </a:solidFill>
              </a:rPr>
              <a:t>–</a:t>
            </a:r>
            <a:r>
              <a:rPr lang="it-IT" sz="2400" b="0" dirty="0" smtClean="0">
                <a:solidFill>
                  <a:schemeClr val="tx1">
                    <a:lumMod val="75000"/>
                    <a:lumOff val="25000"/>
                  </a:schemeClr>
                </a:solidFill>
              </a:rPr>
              <a:t> PART 2</a:t>
            </a:r>
            <a:endParaRPr lang="it-IT" sz="2400" b="0" dirty="0">
              <a:solidFill>
                <a:schemeClr val="tx1">
                  <a:lumMod val="75000"/>
                  <a:lumOff val="25000"/>
                </a:schemeClr>
              </a:solidFill>
            </a:endParaRPr>
          </a:p>
        </p:txBody>
      </p:sp>
      <p:sp>
        <p:nvSpPr>
          <p:cNvPr id="4" name="Text Placeholder 9"/>
          <p:cNvSpPr>
            <a:spLocks noGrp="1"/>
          </p:cNvSpPr>
          <p:nvPr>
            <p:ph type="body" sz="quarter" idx="10"/>
          </p:nvPr>
        </p:nvSpPr>
        <p:spPr>
          <a:xfrm>
            <a:off x="1169043" y="6268317"/>
            <a:ext cx="10866981" cy="358449"/>
          </a:xfrm>
        </p:spPr>
        <p:txBody>
          <a:bodyPr/>
          <a:lstStyle/>
          <a:p>
            <a:pPr>
              <a:spcBef>
                <a:spcPts val="0"/>
              </a:spcBef>
            </a:pPr>
            <a:r>
              <a:rPr lang="it-IT" sz="1800" dirty="0"/>
              <a:t>67th ESFRI </a:t>
            </a:r>
            <a:r>
              <a:rPr lang="it-IT" sz="1800" dirty="0" smtClean="0"/>
              <a:t>MEETING - 11 </a:t>
            </a:r>
            <a:r>
              <a:rPr lang="it-IT" sz="1800" dirty="0" err="1" smtClean="0"/>
              <a:t>December</a:t>
            </a:r>
            <a:r>
              <a:rPr lang="it-IT" sz="1800" dirty="0" smtClean="0"/>
              <a:t> 2018, </a:t>
            </a:r>
            <a:r>
              <a:rPr lang="it-IT" sz="1800" dirty="0" err="1" smtClean="0"/>
              <a:t>Brussels</a:t>
            </a:r>
            <a:endParaRPr lang="it-IT" sz="1800" dirty="0" smtClean="0"/>
          </a:p>
          <a:p>
            <a:pPr>
              <a:spcBef>
                <a:spcPts val="0"/>
              </a:spcBef>
            </a:pPr>
            <a:endParaRPr lang="it-IT" sz="1800" dirty="0"/>
          </a:p>
        </p:txBody>
      </p:sp>
      <p:sp>
        <p:nvSpPr>
          <p:cNvPr id="5" name="CasellaDiTesto 4"/>
          <p:cNvSpPr txBox="1"/>
          <p:nvPr/>
        </p:nvSpPr>
        <p:spPr>
          <a:xfrm>
            <a:off x="294250" y="1223641"/>
            <a:ext cx="11313294" cy="4708981"/>
          </a:xfrm>
          <a:prstGeom prst="rect">
            <a:avLst/>
          </a:prstGeom>
          <a:noFill/>
        </p:spPr>
        <p:txBody>
          <a:bodyPr wrap="square" rtlCol="0">
            <a:spAutoFit/>
          </a:bodyPr>
          <a:lstStyle/>
          <a:p>
            <a:r>
              <a:rPr lang="is-IS" sz="2000" dirty="0" smtClean="0">
                <a:solidFill>
                  <a:schemeClr val="tx1">
                    <a:lumMod val="75000"/>
                    <a:lumOff val="25000"/>
                  </a:schemeClr>
                </a:solidFill>
              </a:rPr>
              <a:t>[…continued] </a:t>
            </a:r>
            <a:r>
              <a:rPr lang="en-US" sz="2000" b="1" dirty="0" smtClean="0">
                <a:solidFill>
                  <a:schemeClr val="tx1">
                    <a:lumMod val="75000"/>
                    <a:lumOff val="25000"/>
                  </a:schemeClr>
                </a:solidFill>
              </a:rPr>
              <a:t>Session 2 </a:t>
            </a:r>
            <a:r>
              <a:rPr lang="en-US" sz="2000" b="1" dirty="0">
                <a:solidFill>
                  <a:schemeClr val="tx1">
                    <a:lumMod val="75000"/>
                    <a:lumOff val="25000"/>
                  </a:schemeClr>
                </a:solidFill>
              </a:rPr>
              <a:t>– </a:t>
            </a:r>
            <a:r>
              <a:rPr lang="en-US" sz="2000" b="1" dirty="0" smtClean="0">
                <a:solidFill>
                  <a:schemeClr val="tx1">
                    <a:lumMod val="75000"/>
                    <a:lumOff val="25000"/>
                  </a:schemeClr>
                </a:solidFill>
              </a:rPr>
              <a:t>EOSC </a:t>
            </a:r>
            <a:r>
              <a:rPr lang="en-US" sz="2000" b="1" dirty="0">
                <a:solidFill>
                  <a:schemeClr val="tx1">
                    <a:lumMod val="75000"/>
                    <a:lumOff val="25000"/>
                  </a:schemeClr>
                </a:solidFill>
              </a:rPr>
              <a:t>and ESFRI RIs services: how do they tango?</a:t>
            </a:r>
            <a:endParaRPr lang="it-IT" sz="2000" dirty="0">
              <a:solidFill>
                <a:schemeClr val="tx1">
                  <a:lumMod val="75000"/>
                  <a:lumOff val="25000"/>
                </a:schemeClr>
              </a:solidFill>
            </a:endParaRPr>
          </a:p>
          <a:p>
            <a:r>
              <a:rPr lang="en-US" sz="2000" b="1" dirty="0">
                <a:solidFill>
                  <a:schemeClr val="tx1">
                    <a:lumMod val="75000"/>
                    <a:lumOff val="25000"/>
                  </a:schemeClr>
                </a:solidFill>
              </a:rPr>
              <a:t>Moderator – Ana </a:t>
            </a:r>
            <a:r>
              <a:rPr lang="en-US" sz="2000" b="1" dirty="0" err="1">
                <a:solidFill>
                  <a:schemeClr val="tx1">
                    <a:lumMod val="75000"/>
                    <a:lumOff val="25000"/>
                  </a:schemeClr>
                </a:solidFill>
              </a:rPr>
              <a:t>Proykova</a:t>
            </a:r>
            <a:endParaRPr lang="it-IT" sz="2000" dirty="0">
              <a:solidFill>
                <a:schemeClr val="tx1">
                  <a:lumMod val="75000"/>
                  <a:lumOff val="25000"/>
                </a:schemeClr>
              </a:solidFill>
            </a:endParaRPr>
          </a:p>
          <a:p>
            <a:pPr marL="514350" lvl="0" indent="-514350">
              <a:buFont typeface="+mj-lt"/>
              <a:buAutoNum type="romanLcPeriod" startAt="2"/>
            </a:pPr>
            <a:r>
              <a:rPr lang="en-US" sz="2000" b="1" i="1" dirty="0" smtClean="0">
                <a:solidFill>
                  <a:schemeClr val="tx1">
                    <a:lumMod val="75000"/>
                    <a:lumOff val="25000"/>
                  </a:schemeClr>
                </a:solidFill>
              </a:rPr>
              <a:t>RI </a:t>
            </a:r>
            <a:r>
              <a:rPr lang="en-US" sz="2000" b="1" i="1" dirty="0">
                <a:solidFill>
                  <a:schemeClr val="tx1">
                    <a:lumMod val="75000"/>
                    <a:lumOff val="25000"/>
                  </a:schemeClr>
                </a:solidFill>
              </a:rPr>
              <a:t>Cluster projects for EOSC </a:t>
            </a:r>
            <a:r>
              <a:rPr lang="en-US" sz="2000" b="1" i="1" dirty="0" smtClean="0">
                <a:solidFill>
                  <a:schemeClr val="tx1">
                    <a:lumMod val="75000"/>
                    <a:lumOff val="25000"/>
                  </a:schemeClr>
                </a:solidFill>
              </a:rPr>
              <a:t>(50’)</a:t>
            </a:r>
            <a:endParaRPr lang="it-IT" b="1" i="1" dirty="0">
              <a:solidFill>
                <a:schemeClr val="tx1">
                  <a:lumMod val="75000"/>
                  <a:lumOff val="25000"/>
                </a:schemeClr>
              </a:solidFill>
            </a:endParaRPr>
          </a:p>
          <a:p>
            <a:pPr marL="804863" lvl="1" indent="-295275">
              <a:buFont typeface="Courier New" charset="0"/>
              <a:buChar char="o"/>
            </a:pPr>
            <a:r>
              <a:rPr lang="en-US" sz="2000" dirty="0">
                <a:solidFill>
                  <a:schemeClr val="tx1">
                    <a:lumMod val="75000"/>
                    <a:lumOff val="25000"/>
                  </a:schemeClr>
                </a:solidFill>
              </a:rPr>
              <a:t>ENVRI-FAIR - Andreas </a:t>
            </a:r>
            <a:r>
              <a:rPr lang="en-US" sz="2000" dirty="0" err="1">
                <a:solidFill>
                  <a:schemeClr val="tx1">
                    <a:lumMod val="75000"/>
                    <a:lumOff val="25000"/>
                  </a:schemeClr>
                </a:solidFill>
              </a:rPr>
              <a:t>Petzold</a:t>
            </a:r>
            <a:r>
              <a:rPr lang="en-US" sz="2000" dirty="0">
                <a:solidFill>
                  <a:schemeClr val="tx1">
                    <a:lumMod val="75000"/>
                    <a:lumOff val="25000"/>
                  </a:schemeClr>
                </a:solidFill>
              </a:rPr>
              <a:t>, FZJ</a:t>
            </a:r>
            <a:endParaRPr lang="it-IT" dirty="0">
              <a:solidFill>
                <a:schemeClr val="tx1">
                  <a:lumMod val="75000"/>
                  <a:lumOff val="25000"/>
                </a:schemeClr>
              </a:solidFill>
            </a:endParaRPr>
          </a:p>
          <a:p>
            <a:pPr marL="804863" lvl="1" indent="-295275">
              <a:buFont typeface="Courier New" charset="0"/>
              <a:buChar char="o"/>
            </a:pPr>
            <a:r>
              <a:rPr lang="en-US" sz="2000" dirty="0">
                <a:solidFill>
                  <a:schemeClr val="tx1">
                    <a:lumMod val="75000"/>
                    <a:lumOff val="25000"/>
                  </a:schemeClr>
                </a:solidFill>
              </a:rPr>
              <a:t>EOSC-LIFE</a:t>
            </a:r>
            <a:r>
              <a:rPr lang="en-US" dirty="0">
                <a:solidFill>
                  <a:schemeClr val="tx1">
                    <a:lumMod val="75000"/>
                    <a:lumOff val="25000"/>
                  </a:schemeClr>
                </a:solidFill>
              </a:rPr>
              <a:t> </a:t>
            </a:r>
            <a:r>
              <a:rPr lang="de-DE" dirty="0">
                <a:solidFill>
                  <a:schemeClr val="tx1">
                    <a:lumMod val="75000"/>
                    <a:lumOff val="25000"/>
                  </a:schemeClr>
                </a:solidFill>
              </a:rPr>
              <a:t>- </a:t>
            </a:r>
            <a:r>
              <a:rPr lang="en-US" sz="2000" dirty="0" err="1">
                <a:solidFill>
                  <a:schemeClr val="tx1">
                    <a:lumMod val="75000"/>
                    <a:lumOff val="25000"/>
                  </a:schemeClr>
                </a:solidFill>
              </a:rPr>
              <a:t>Niklas</a:t>
            </a:r>
            <a:r>
              <a:rPr lang="en-US" sz="2000" dirty="0">
                <a:solidFill>
                  <a:schemeClr val="tx1">
                    <a:lumMod val="75000"/>
                    <a:lumOff val="25000"/>
                  </a:schemeClr>
                </a:solidFill>
              </a:rPr>
              <a:t> </a:t>
            </a:r>
            <a:r>
              <a:rPr lang="en-US" sz="2000" dirty="0" err="1">
                <a:solidFill>
                  <a:schemeClr val="tx1">
                    <a:lumMod val="75000"/>
                    <a:lumOff val="25000"/>
                  </a:schemeClr>
                </a:solidFill>
              </a:rPr>
              <a:t>Blomberg</a:t>
            </a:r>
            <a:r>
              <a:rPr lang="en-US" sz="2000" dirty="0">
                <a:solidFill>
                  <a:schemeClr val="tx1">
                    <a:lumMod val="75000"/>
                    <a:lumOff val="25000"/>
                  </a:schemeClr>
                </a:solidFill>
              </a:rPr>
              <a:t>, ELIXIR </a:t>
            </a:r>
            <a:endParaRPr lang="it-IT" dirty="0">
              <a:solidFill>
                <a:schemeClr val="tx1">
                  <a:lumMod val="75000"/>
                  <a:lumOff val="25000"/>
                </a:schemeClr>
              </a:solidFill>
            </a:endParaRPr>
          </a:p>
          <a:p>
            <a:pPr marL="804863" lvl="1" indent="-295275">
              <a:buFont typeface="Courier New" charset="0"/>
              <a:buChar char="o"/>
            </a:pPr>
            <a:r>
              <a:rPr lang="en-US" sz="2000" dirty="0">
                <a:solidFill>
                  <a:schemeClr val="tx1">
                    <a:lumMod val="75000"/>
                    <a:lumOff val="25000"/>
                  </a:schemeClr>
                </a:solidFill>
              </a:rPr>
              <a:t>ESCAPE - Giovanni </a:t>
            </a:r>
            <a:r>
              <a:rPr lang="en-US" sz="2000" dirty="0" err="1">
                <a:solidFill>
                  <a:schemeClr val="tx1">
                    <a:lumMod val="75000"/>
                    <a:lumOff val="25000"/>
                  </a:schemeClr>
                </a:solidFill>
              </a:rPr>
              <a:t>Lamanna</a:t>
            </a:r>
            <a:r>
              <a:rPr lang="en-US" sz="2000" dirty="0">
                <a:solidFill>
                  <a:schemeClr val="tx1">
                    <a:lumMod val="75000"/>
                    <a:lumOff val="25000"/>
                  </a:schemeClr>
                </a:solidFill>
              </a:rPr>
              <a:t>, CNRS </a:t>
            </a:r>
            <a:endParaRPr lang="it-IT" dirty="0">
              <a:solidFill>
                <a:schemeClr val="tx1">
                  <a:lumMod val="75000"/>
                  <a:lumOff val="25000"/>
                </a:schemeClr>
              </a:solidFill>
            </a:endParaRPr>
          </a:p>
          <a:p>
            <a:pPr marL="804863" lvl="1" indent="-295275">
              <a:buFont typeface="Courier New" charset="0"/>
              <a:buChar char="o"/>
            </a:pPr>
            <a:r>
              <a:rPr lang="en-US" sz="2000" dirty="0">
                <a:solidFill>
                  <a:schemeClr val="tx1">
                    <a:lumMod val="75000"/>
                    <a:lumOff val="25000"/>
                  </a:schemeClr>
                </a:solidFill>
              </a:rPr>
              <a:t>PANOSC - Andy </a:t>
            </a:r>
            <a:r>
              <a:rPr lang="en-US" sz="2000" dirty="0" err="1">
                <a:solidFill>
                  <a:schemeClr val="tx1">
                    <a:lumMod val="75000"/>
                    <a:lumOff val="25000"/>
                  </a:schemeClr>
                </a:solidFill>
              </a:rPr>
              <a:t>Götz</a:t>
            </a:r>
            <a:r>
              <a:rPr lang="en-US" sz="2000" dirty="0">
                <a:solidFill>
                  <a:schemeClr val="tx1">
                    <a:lumMod val="75000"/>
                    <a:lumOff val="25000"/>
                  </a:schemeClr>
                </a:solidFill>
              </a:rPr>
              <a:t>, ESRF</a:t>
            </a:r>
            <a:endParaRPr lang="it-IT" dirty="0">
              <a:solidFill>
                <a:schemeClr val="tx1">
                  <a:lumMod val="75000"/>
                  <a:lumOff val="25000"/>
                </a:schemeClr>
              </a:solidFill>
            </a:endParaRPr>
          </a:p>
          <a:p>
            <a:pPr marL="804863" lvl="1" indent="-295275">
              <a:buFont typeface="Courier New" charset="0"/>
              <a:buChar char="o"/>
            </a:pPr>
            <a:r>
              <a:rPr lang="en-US" sz="2000" dirty="0">
                <a:solidFill>
                  <a:schemeClr val="tx1">
                    <a:lumMod val="75000"/>
                    <a:lumOff val="25000"/>
                  </a:schemeClr>
                </a:solidFill>
              </a:rPr>
              <a:t>SSHOC – Ron Dekker, CESSDA</a:t>
            </a:r>
            <a:endParaRPr lang="it-IT" dirty="0">
              <a:solidFill>
                <a:schemeClr val="tx1">
                  <a:lumMod val="75000"/>
                  <a:lumOff val="25000"/>
                </a:schemeClr>
              </a:solidFill>
            </a:endParaRPr>
          </a:p>
          <a:p>
            <a:r>
              <a:rPr lang="en-US" sz="2000" dirty="0">
                <a:solidFill>
                  <a:schemeClr val="tx1">
                    <a:lumMod val="75000"/>
                    <a:lumOff val="25000"/>
                  </a:schemeClr>
                </a:solidFill>
              </a:rPr>
              <a:t> </a:t>
            </a:r>
            <a:endParaRPr lang="it-IT" dirty="0">
              <a:solidFill>
                <a:schemeClr val="tx1">
                  <a:lumMod val="75000"/>
                  <a:lumOff val="25000"/>
                </a:schemeClr>
              </a:solidFill>
            </a:endParaRPr>
          </a:p>
          <a:p>
            <a:pPr marL="514350" lvl="0" indent="-514350">
              <a:buFont typeface="+mj-lt"/>
              <a:buAutoNum type="romanLcPeriod" startAt="3"/>
            </a:pPr>
            <a:r>
              <a:rPr lang="en-US" sz="2000" b="1" i="1" dirty="0">
                <a:solidFill>
                  <a:schemeClr val="tx1">
                    <a:lumMod val="75000"/>
                    <a:lumOff val="25000"/>
                  </a:schemeClr>
                </a:solidFill>
              </a:rPr>
              <a:t>Panel discussion (</a:t>
            </a:r>
            <a:r>
              <a:rPr lang="en-US" sz="2000" b="1" i="1" dirty="0" smtClean="0">
                <a:solidFill>
                  <a:schemeClr val="tx1">
                    <a:lumMod val="75000"/>
                    <a:lumOff val="25000"/>
                  </a:schemeClr>
                </a:solidFill>
              </a:rPr>
              <a:t>40’)</a:t>
            </a:r>
            <a:endParaRPr lang="it-IT" b="1" i="1" dirty="0">
              <a:solidFill>
                <a:schemeClr val="tx1">
                  <a:lumMod val="75000"/>
                  <a:lumOff val="25000"/>
                </a:schemeClr>
              </a:solidFill>
            </a:endParaRPr>
          </a:p>
          <a:p>
            <a:pPr marL="804863" lvl="1" indent="-309563">
              <a:buFont typeface="Courier New" charset="0"/>
              <a:buChar char="o"/>
            </a:pPr>
            <a:r>
              <a:rPr lang="en-US" sz="2000" dirty="0">
                <a:solidFill>
                  <a:schemeClr val="tx1">
                    <a:lumMod val="75000"/>
                    <a:lumOff val="25000"/>
                  </a:schemeClr>
                </a:solidFill>
              </a:rPr>
              <a:t>Prospective EOSC services for ESFRI RIs</a:t>
            </a:r>
            <a:endParaRPr lang="it-IT" dirty="0">
              <a:solidFill>
                <a:schemeClr val="tx1">
                  <a:lumMod val="75000"/>
                  <a:lumOff val="25000"/>
                </a:schemeClr>
              </a:solidFill>
            </a:endParaRPr>
          </a:p>
          <a:p>
            <a:pPr marL="804863" lvl="1" indent="-309563">
              <a:buFont typeface="Courier New" charset="0"/>
              <a:buChar char="o"/>
            </a:pPr>
            <a:r>
              <a:rPr lang="en-US" sz="2000" dirty="0">
                <a:solidFill>
                  <a:schemeClr val="tx1">
                    <a:lumMod val="75000"/>
                    <a:lumOff val="25000"/>
                  </a:schemeClr>
                </a:solidFill>
              </a:rPr>
              <a:t>Connections of current and forthcoming EOSC and ESFRI RIs services</a:t>
            </a:r>
            <a:endParaRPr lang="it-IT" dirty="0">
              <a:solidFill>
                <a:schemeClr val="tx1">
                  <a:lumMod val="75000"/>
                  <a:lumOff val="25000"/>
                </a:schemeClr>
              </a:solidFill>
            </a:endParaRPr>
          </a:p>
          <a:p>
            <a:pPr marL="804863" lvl="1" indent="-309563">
              <a:buFont typeface="Courier New" charset="0"/>
              <a:buChar char="o"/>
            </a:pPr>
            <a:r>
              <a:rPr lang="en-US" sz="2000" dirty="0">
                <a:solidFill>
                  <a:schemeClr val="tx1">
                    <a:lumMod val="75000"/>
                    <a:lumOff val="25000"/>
                  </a:schemeClr>
                </a:solidFill>
              </a:rPr>
              <a:t>The role of Cluster projects</a:t>
            </a:r>
            <a:endParaRPr lang="it-IT" dirty="0">
              <a:solidFill>
                <a:schemeClr val="tx1">
                  <a:lumMod val="75000"/>
                  <a:lumOff val="25000"/>
                </a:schemeClr>
              </a:solidFill>
            </a:endParaRPr>
          </a:p>
          <a:p>
            <a:r>
              <a:rPr lang="en-US" sz="2000" i="1" dirty="0">
                <a:solidFill>
                  <a:schemeClr val="tx1">
                    <a:lumMod val="75000"/>
                    <a:lumOff val="25000"/>
                  </a:schemeClr>
                </a:solidFill>
              </a:rPr>
              <a:t> </a:t>
            </a:r>
            <a:endParaRPr lang="it-IT" dirty="0">
              <a:solidFill>
                <a:schemeClr val="tx1">
                  <a:lumMod val="75000"/>
                  <a:lumOff val="25000"/>
                </a:schemeClr>
              </a:solidFill>
            </a:endParaRPr>
          </a:p>
          <a:p>
            <a:r>
              <a:rPr lang="en-US" sz="2000" i="1" dirty="0">
                <a:solidFill>
                  <a:schemeClr val="tx1">
                    <a:lumMod val="75000"/>
                    <a:lumOff val="25000"/>
                  </a:schemeClr>
                </a:solidFill>
              </a:rPr>
              <a:t>Lunch break – 12:45 – </a:t>
            </a:r>
            <a:r>
              <a:rPr lang="en-US" sz="2000" i="1" dirty="0" smtClean="0">
                <a:solidFill>
                  <a:schemeClr val="tx1">
                    <a:lumMod val="75000"/>
                    <a:lumOff val="25000"/>
                  </a:schemeClr>
                </a:solidFill>
              </a:rPr>
              <a:t>13:45</a:t>
            </a:r>
            <a:endParaRPr lang="it-IT" sz="1600" dirty="0"/>
          </a:p>
        </p:txBody>
      </p:sp>
    </p:spTree>
    <p:extLst>
      <p:ext uri="{BB962C8B-B14F-4D97-AF65-F5344CB8AC3E}">
        <p14:creationId xmlns:p14="http://schemas.microsoft.com/office/powerpoint/2010/main" val="2330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9167" y="31406"/>
            <a:ext cx="11268377" cy="1325563"/>
          </a:xfrm>
        </p:spPr>
        <p:txBody>
          <a:bodyPr>
            <a:normAutofit/>
          </a:bodyPr>
          <a:lstStyle/>
          <a:p>
            <a:r>
              <a:rPr lang="it-IT" dirty="0"/>
              <a:t>9</a:t>
            </a:r>
            <a:r>
              <a:rPr lang="it-IT" dirty="0" smtClean="0"/>
              <a:t>. ESFRI WORKSHOP ON EOSC</a:t>
            </a:r>
            <a:br>
              <a:rPr lang="it-IT" dirty="0" smtClean="0"/>
            </a:br>
            <a:r>
              <a:rPr lang="it-IT" sz="2400" b="0" dirty="0" smtClean="0">
                <a:solidFill>
                  <a:schemeClr val="tx1">
                    <a:lumMod val="75000"/>
                    <a:lumOff val="25000"/>
                  </a:schemeClr>
                </a:solidFill>
              </a:rPr>
              <a:t>AGENDA SKELETON </a:t>
            </a:r>
            <a:r>
              <a:rPr lang="mr-IN" sz="2400" b="0" dirty="0" smtClean="0">
                <a:solidFill>
                  <a:schemeClr val="tx1">
                    <a:lumMod val="75000"/>
                    <a:lumOff val="25000"/>
                  </a:schemeClr>
                </a:solidFill>
              </a:rPr>
              <a:t>–</a:t>
            </a:r>
            <a:r>
              <a:rPr lang="it-IT" sz="2400" b="0" dirty="0" smtClean="0">
                <a:solidFill>
                  <a:schemeClr val="tx1">
                    <a:lumMod val="75000"/>
                    <a:lumOff val="25000"/>
                  </a:schemeClr>
                </a:solidFill>
              </a:rPr>
              <a:t> PART 3 </a:t>
            </a:r>
            <a:endParaRPr lang="it-IT" sz="2400" b="0" dirty="0">
              <a:solidFill>
                <a:schemeClr val="tx1">
                  <a:lumMod val="75000"/>
                  <a:lumOff val="25000"/>
                </a:schemeClr>
              </a:solidFill>
            </a:endParaRPr>
          </a:p>
        </p:txBody>
      </p:sp>
      <p:sp>
        <p:nvSpPr>
          <p:cNvPr id="4" name="Text Placeholder 9"/>
          <p:cNvSpPr>
            <a:spLocks noGrp="1"/>
          </p:cNvSpPr>
          <p:nvPr>
            <p:ph type="body" sz="quarter" idx="10"/>
          </p:nvPr>
        </p:nvSpPr>
        <p:spPr>
          <a:xfrm>
            <a:off x="1169043" y="6268317"/>
            <a:ext cx="10866981" cy="358449"/>
          </a:xfrm>
        </p:spPr>
        <p:txBody>
          <a:bodyPr/>
          <a:lstStyle/>
          <a:p>
            <a:pPr>
              <a:spcBef>
                <a:spcPts val="0"/>
              </a:spcBef>
            </a:pPr>
            <a:r>
              <a:rPr lang="it-IT" sz="1800" dirty="0"/>
              <a:t>67th ESFRI </a:t>
            </a:r>
            <a:r>
              <a:rPr lang="it-IT" sz="1800" dirty="0" smtClean="0"/>
              <a:t>MEETING - 11 </a:t>
            </a:r>
            <a:r>
              <a:rPr lang="it-IT" sz="1800" dirty="0" err="1" smtClean="0"/>
              <a:t>December</a:t>
            </a:r>
            <a:r>
              <a:rPr lang="it-IT" sz="1800" dirty="0" smtClean="0"/>
              <a:t> 2018, </a:t>
            </a:r>
            <a:r>
              <a:rPr lang="it-IT" sz="1800" dirty="0" err="1" smtClean="0"/>
              <a:t>Brussels</a:t>
            </a:r>
            <a:endParaRPr lang="it-IT" sz="1800" dirty="0" smtClean="0"/>
          </a:p>
          <a:p>
            <a:pPr>
              <a:spcBef>
                <a:spcPts val="0"/>
              </a:spcBef>
            </a:pPr>
            <a:endParaRPr lang="it-IT" sz="1800" dirty="0"/>
          </a:p>
        </p:txBody>
      </p:sp>
      <p:sp>
        <p:nvSpPr>
          <p:cNvPr id="6" name="CasellaDiTesto 5"/>
          <p:cNvSpPr txBox="1"/>
          <p:nvPr/>
        </p:nvSpPr>
        <p:spPr>
          <a:xfrm>
            <a:off x="340826" y="1223675"/>
            <a:ext cx="11546374" cy="4708981"/>
          </a:xfrm>
          <a:prstGeom prst="rect">
            <a:avLst/>
          </a:prstGeom>
          <a:noFill/>
        </p:spPr>
        <p:txBody>
          <a:bodyPr wrap="square" rtlCol="0">
            <a:spAutoFit/>
          </a:bodyPr>
          <a:lstStyle/>
          <a:p>
            <a:r>
              <a:rPr lang="nl-NL" sz="2000" dirty="0"/>
              <a:t>13:45 – 16:00   </a:t>
            </a:r>
            <a:endParaRPr lang="it-IT" dirty="0"/>
          </a:p>
          <a:p>
            <a:r>
              <a:rPr lang="en-US" sz="2000" b="1" dirty="0"/>
              <a:t>Session 3 – Break-out sessions (2 rounds, 1 hour each</a:t>
            </a:r>
            <a:r>
              <a:rPr lang="de-DE" sz="1100" dirty="0"/>
              <a:t> </a:t>
            </a:r>
            <a:r>
              <a:rPr lang="en-US" sz="2000" b="1" dirty="0"/>
              <a:t>) - How ESFRI RIs can contribute to and steer the various dimensions of EOSC; </a:t>
            </a:r>
            <a:r>
              <a:rPr lang="en-US" sz="2000" dirty="0"/>
              <a:t>Short introduction by moderators, followed up by interactive discussions; Possible use of questionnaires and </a:t>
            </a:r>
            <a:r>
              <a:rPr lang="en-US" sz="2000" dirty="0" err="1"/>
              <a:t>slido.com</a:t>
            </a:r>
            <a:r>
              <a:rPr lang="en-US" sz="2000" dirty="0"/>
              <a:t> on-line polling tool </a:t>
            </a:r>
            <a:endParaRPr lang="it-IT" dirty="0"/>
          </a:p>
          <a:p>
            <a:pPr marL="514350" lvl="0" indent="-514350">
              <a:buFont typeface="+mj-lt"/>
              <a:buAutoNum type="romanLcPeriod"/>
            </a:pPr>
            <a:r>
              <a:rPr lang="en-US" sz="2000" b="1" i="1" dirty="0"/>
              <a:t>Services: Good practices and Business Models</a:t>
            </a:r>
            <a:endParaRPr lang="it-IT" b="1" i="1" dirty="0"/>
          </a:p>
          <a:p>
            <a:pPr marL="758825" lvl="0" indent="-217488">
              <a:buFont typeface="Courier New" charset="0"/>
              <a:buChar char="o"/>
            </a:pPr>
            <a:r>
              <a:rPr lang="en-US" sz="2000" dirty="0"/>
              <a:t>Experience of RIs and e-Infrastructure services</a:t>
            </a:r>
            <a:endParaRPr lang="it-IT" dirty="0"/>
          </a:p>
          <a:p>
            <a:pPr marL="758825" lvl="0" indent="-217488">
              <a:buFont typeface="Courier New" charset="0"/>
              <a:buChar char="o"/>
            </a:pPr>
            <a:r>
              <a:rPr lang="en-US" sz="2000" dirty="0"/>
              <a:t>Classification of services</a:t>
            </a:r>
            <a:endParaRPr lang="it-IT" dirty="0"/>
          </a:p>
          <a:p>
            <a:pPr marL="758825" lvl="0" indent="-217488">
              <a:buFont typeface="Courier New" charset="0"/>
              <a:buChar char="o"/>
            </a:pPr>
            <a:r>
              <a:rPr lang="en-US" sz="2000" dirty="0"/>
              <a:t>Sustainability </a:t>
            </a:r>
            <a:endParaRPr lang="it-IT" dirty="0"/>
          </a:p>
          <a:p>
            <a:pPr marL="758825" lvl="0" indent="-217488">
              <a:buFont typeface="Courier New" charset="0"/>
              <a:buChar char="o"/>
            </a:pPr>
            <a:r>
              <a:rPr lang="en-US" sz="2000" dirty="0"/>
              <a:t>KPIs</a:t>
            </a:r>
            <a:endParaRPr lang="it-IT" dirty="0"/>
          </a:p>
          <a:p>
            <a:pPr lvl="0"/>
            <a:endParaRPr lang="en-US" sz="2000" dirty="0" smtClean="0"/>
          </a:p>
          <a:p>
            <a:pPr marL="514350" lvl="0" indent="-514350">
              <a:buFont typeface="+mj-lt"/>
              <a:buAutoNum type="romanLcPeriod" startAt="2"/>
            </a:pPr>
            <a:r>
              <a:rPr lang="en-US" sz="2000" b="1" i="1" dirty="0" smtClean="0"/>
              <a:t>Policies</a:t>
            </a:r>
            <a:r>
              <a:rPr lang="en-US" sz="2000" b="1" i="1" dirty="0"/>
              <a:t>: Open Science, FAIR data, </a:t>
            </a:r>
            <a:r>
              <a:rPr lang="en-US" sz="2000" b="1" i="1" dirty="0" smtClean="0"/>
              <a:t>Reproducibility (Reliability)</a:t>
            </a:r>
          </a:p>
          <a:p>
            <a:pPr marL="758825" lvl="0" indent="-263525">
              <a:buFont typeface="Courier New" charset="0"/>
              <a:buChar char="o"/>
            </a:pPr>
            <a:r>
              <a:rPr lang="en-US" sz="2000" dirty="0" smtClean="0"/>
              <a:t>EC Expert Group on “Turning FAIR data into Reality” results, FAIR principles for RIs; FAIR ecosystem and digital objects (data, services, tools, software- PIDs, metadata, policies, Data Management Plans); linking people, data, services and trainings, publications, projects and </a:t>
            </a:r>
            <a:r>
              <a:rPr lang="en-US" sz="2000" dirty="0" err="1" smtClean="0"/>
              <a:t>organisations</a:t>
            </a:r>
            <a:r>
              <a:rPr lang="en-US" sz="2000" dirty="0" smtClean="0"/>
              <a:t>; FAIR metrics for RIs</a:t>
            </a:r>
            <a:endParaRPr lang="it-IT" dirty="0"/>
          </a:p>
        </p:txBody>
      </p:sp>
    </p:spTree>
    <p:extLst>
      <p:ext uri="{BB962C8B-B14F-4D97-AF65-F5344CB8AC3E}">
        <p14:creationId xmlns:p14="http://schemas.microsoft.com/office/powerpoint/2010/main" val="237289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9167" y="31406"/>
            <a:ext cx="11268377" cy="1325563"/>
          </a:xfrm>
        </p:spPr>
        <p:txBody>
          <a:bodyPr>
            <a:normAutofit/>
          </a:bodyPr>
          <a:lstStyle/>
          <a:p>
            <a:r>
              <a:rPr lang="it-IT" dirty="0"/>
              <a:t>9</a:t>
            </a:r>
            <a:r>
              <a:rPr lang="it-IT" dirty="0" smtClean="0"/>
              <a:t>. ESFRI WORKSHOP ON EOSC</a:t>
            </a:r>
            <a:br>
              <a:rPr lang="it-IT" dirty="0" smtClean="0"/>
            </a:br>
            <a:r>
              <a:rPr lang="it-IT" sz="2400" b="0" dirty="0" smtClean="0">
                <a:solidFill>
                  <a:schemeClr val="tx1">
                    <a:lumMod val="75000"/>
                    <a:lumOff val="25000"/>
                  </a:schemeClr>
                </a:solidFill>
              </a:rPr>
              <a:t>AGENDA SKELETON </a:t>
            </a:r>
            <a:r>
              <a:rPr lang="mr-IN" sz="2400" b="0" dirty="0" smtClean="0">
                <a:solidFill>
                  <a:schemeClr val="tx1">
                    <a:lumMod val="75000"/>
                    <a:lumOff val="25000"/>
                  </a:schemeClr>
                </a:solidFill>
              </a:rPr>
              <a:t>–</a:t>
            </a:r>
            <a:r>
              <a:rPr lang="it-IT" sz="2400" b="0" dirty="0" smtClean="0">
                <a:solidFill>
                  <a:schemeClr val="tx1">
                    <a:lumMod val="75000"/>
                    <a:lumOff val="25000"/>
                  </a:schemeClr>
                </a:solidFill>
              </a:rPr>
              <a:t> PART 4 </a:t>
            </a:r>
            <a:endParaRPr lang="it-IT" sz="2400" b="0" dirty="0">
              <a:solidFill>
                <a:schemeClr val="tx1">
                  <a:lumMod val="75000"/>
                  <a:lumOff val="25000"/>
                </a:schemeClr>
              </a:solidFill>
            </a:endParaRPr>
          </a:p>
        </p:txBody>
      </p:sp>
      <p:sp>
        <p:nvSpPr>
          <p:cNvPr id="4" name="Text Placeholder 9"/>
          <p:cNvSpPr>
            <a:spLocks noGrp="1"/>
          </p:cNvSpPr>
          <p:nvPr>
            <p:ph type="body" sz="quarter" idx="10"/>
          </p:nvPr>
        </p:nvSpPr>
        <p:spPr>
          <a:xfrm>
            <a:off x="1169043" y="6268317"/>
            <a:ext cx="10866981" cy="358449"/>
          </a:xfrm>
        </p:spPr>
        <p:txBody>
          <a:bodyPr/>
          <a:lstStyle/>
          <a:p>
            <a:pPr>
              <a:spcBef>
                <a:spcPts val="0"/>
              </a:spcBef>
            </a:pPr>
            <a:r>
              <a:rPr lang="it-IT" sz="1800" dirty="0"/>
              <a:t>67th ESFRI </a:t>
            </a:r>
            <a:r>
              <a:rPr lang="it-IT" sz="1800" dirty="0" smtClean="0"/>
              <a:t>MEETING - 11 </a:t>
            </a:r>
            <a:r>
              <a:rPr lang="it-IT" sz="1800" dirty="0" err="1" smtClean="0"/>
              <a:t>December</a:t>
            </a:r>
            <a:r>
              <a:rPr lang="it-IT" sz="1800" dirty="0" smtClean="0"/>
              <a:t> 2018, </a:t>
            </a:r>
            <a:r>
              <a:rPr lang="it-IT" sz="1800" dirty="0" err="1" smtClean="0"/>
              <a:t>Brussels</a:t>
            </a:r>
            <a:endParaRPr lang="it-IT" sz="1800" dirty="0" smtClean="0"/>
          </a:p>
          <a:p>
            <a:pPr>
              <a:spcBef>
                <a:spcPts val="0"/>
              </a:spcBef>
            </a:pPr>
            <a:endParaRPr lang="it-IT" sz="1800" dirty="0"/>
          </a:p>
        </p:txBody>
      </p:sp>
      <p:sp>
        <p:nvSpPr>
          <p:cNvPr id="5" name="CasellaDiTesto 4"/>
          <p:cNvSpPr txBox="1"/>
          <p:nvPr/>
        </p:nvSpPr>
        <p:spPr>
          <a:xfrm>
            <a:off x="327988" y="1201986"/>
            <a:ext cx="11708036" cy="4708981"/>
          </a:xfrm>
          <a:prstGeom prst="rect">
            <a:avLst/>
          </a:prstGeom>
          <a:noFill/>
        </p:spPr>
        <p:txBody>
          <a:bodyPr wrap="square" rtlCol="0">
            <a:spAutoFit/>
          </a:bodyPr>
          <a:lstStyle/>
          <a:p>
            <a:pPr marL="514350" lvl="0" indent="-514350">
              <a:buFont typeface="+mj-lt"/>
              <a:buAutoNum type="romanLcPeriod" startAt="3"/>
            </a:pPr>
            <a:r>
              <a:rPr lang="en-US" sz="2000" b="1" i="1" dirty="0"/>
              <a:t>Architecture: technologies, platforms and interfaces</a:t>
            </a:r>
            <a:endParaRPr lang="it-IT" sz="2000" b="1" i="1" dirty="0"/>
          </a:p>
          <a:p>
            <a:r>
              <a:rPr lang="en-US" sz="2000" i="1" dirty="0"/>
              <a:t>Moderators/Rapporteurs: Leonardo Candela, CNR, Raphael Jimenez, ELIXIR, Christos </a:t>
            </a:r>
            <a:r>
              <a:rPr lang="en-US" sz="2000" i="1" dirty="0" err="1"/>
              <a:t>Kanellopoulos</a:t>
            </a:r>
            <a:r>
              <a:rPr lang="en-US" sz="2000" i="1" dirty="0"/>
              <a:t>, GEANT</a:t>
            </a:r>
            <a:endParaRPr lang="it-IT" sz="2000" i="1" dirty="0"/>
          </a:p>
          <a:p>
            <a:pPr marL="800100" lvl="1" indent="-342900">
              <a:buFont typeface="Courier New" charset="0"/>
              <a:buChar char="o"/>
            </a:pPr>
            <a:r>
              <a:rPr lang="en-US" sz="2000" dirty="0"/>
              <a:t>Access Pathways; Universal Authentication/</a:t>
            </a:r>
            <a:r>
              <a:rPr lang="en-US" sz="2000" dirty="0" err="1"/>
              <a:t>Authorisation</a:t>
            </a:r>
            <a:r>
              <a:rPr lang="en-US" sz="2000" dirty="0"/>
              <a:t> framework: </a:t>
            </a:r>
            <a:r>
              <a:rPr lang="en-US" sz="2000" dirty="0" err="1"/>
              <a:t>eduGAIN</a:t>
            </a:r>
            <a:r>
              <a:rPr lang="en-US" sz="2000" dirty="0"/>
              <a:t> and </a:t>
            </a:r>
            <a:r>
              <a:rPr lang="en-US" sz="2000" dirty="0" err="1"/>
              <a:t>eduTEAMS</a:t>
            </a:r>
            <a:r>
              <a:rPr lang="en-US" sz="2000" dirty="0"/>
              <a:t>; Interoperability frameworks for data sharing across domains and reuse of domain solutions; </a:t>
            </a:r>
            <a:endParaRPr lang="it-IT" sz="2000" dirty="0"/>
          </a:p>
          <a:p>
            <a:r>
              <a:rPr lang="en-US" sz="2000" dirty="0"/>
              <a:t> </a:t>
            </a:r>
            <a:endParaRPr lang="it-IT" sz="2000" dirty="0"/>
          </a:p>
          <a:p>
            <a:pPr marL="514350" lvl="0" indent="-514350">
              <a:buFont typeface="+mj-lt"/>
              <a:buAutoNum type="romanLcPeriod" startAt="4"/>
            </a:pPr>
            <a:r>
              <a:rPr lang="en-US" sz="2000" b="1" i="1" dirty="0"/>
              <a:t>Skills and </a:t>
            </a:r>
            <a:r>
              <a:rPr lang="en-US" sz="2000" b="1" i="1" dirty="0" smtClean="0"/>
              <a:t>training</a:t>
            </a:r>
            <a:endParaRPr lang="it-IT" sz="2000" b="1" i="1" dirty="0"/>
          </a:p>
          <a:p>
            <a:r>
              <a:rPr lang="en-US" sz="2000" i="1" dirty="0"/>
              <a:t>Moderators/Rapporteurs: Roberto </a:t>
            </a:r>
            <a:r>
              <a:rPr lang="en-US" sz="2000" i="1" dirty="0" err="1"/>
              <a:t>Barbera</a:t>
            </a:r>
            <a:r>
              <a:rPr lang="en-US" sz="2000" i="1" dirty="0"/>
              <a:t>, INFN, Markus </a:t>
            </a:r>
            <a:r>
              <a:rPr lang="en-US" sz="2000" i="1" dirty="0" err="1"/>
              <a:t>Pasterk</a:t>
            </a:r>
            <a:r>
              <a:rPr lang="en-US" sz="2000" i="1" dirty="0"/>
              <a:t>, BBMRI-ERIC and </a:t>
            </a:r>
            <a:r>
              <a:rPr lang="en-US" sz="2000" i="1" dirty="0" err="1"/>
              <a:t>RITrain</a:t>
            </a:r>
            <a:r>
              <a:rPr lang="en-US" sz="2000" i="1" dirty="0"/>
              <a:t>, Francoise </a:t>
            </a:r>
            <a:r>
              <a:rPr lang="en-US" sz="2000" i="1" dirty="0" err="1"/>
              <a:t>Genova</a:t>
            </a:r>
            <a:r>
              <a:rPr lang="en-US" sz="2000" i="1" dirty="0"/>
              <a:t>, CNRS</a:t>
            </a:r>
            <a:endParaRPr lang="it-IT" sz="2000" i="1" dirty="0"/>
          </a:p>
          <a:p>
            <a:pPr marL="800100" lvl="1" indent="-342900">
              <a:buFont typeface="Courier New" charset="0"/>
              <a:buChar char="o"/>
            </a:pPr>
            <a:r>
              <a:rPr lang="en-US" sz="2000" dirty="0" smtClean="0"/>
              <a:t>Demand </a:t>
            </a:r>
            <a:r>
              <a:rPr lang="en-US" sz="2000" dirty="0"/>
              <a:t>vs. supply in HRs: Data Science/Stewardship skill set, Promoting change of culture to share data – good practices, incentives and reward frameworks; The role of the clusters; Next actions  </a:t>
            </a:r>
            <a:endParaRPr lang="it-IT" sz="2000" dirty="0"/>
          </a:p>
          <a:p>
            <a:r>
              <a:rPr lang="en-US" sz="2000" dirty="0"/>
              <a:t> </a:t>
            </a:r>
            <a:endParaRPr lang="it-IT" sz="2000" dirty="0"/>
          </a:p>
          <a:p>
            <a:r>
              <a:rPr lang="en-US" sz="2000" i="1" dirty="0"/>
              <a:t>Coffee break – 16:00 – 16:30</a:t>
            </a:r>
            <a:endParaRPr lang="it-IT" sz="2000" i="1" dirty="0"/>
          </a:p>
          <a:p>
            <a:r>
              <a:rPr lang="en-US" sz="2000" b="1" dirty="0"/>
              <a:t> </a:t>
            </a:r>
            <a:endParaRPr lang="it-IT" sz="2000" dirty="0"/>
          </a:p>
          <a:p>
            <a:r>
              <a:rPr lang="de-DE" sz="2000" dirty="0" err="1" smtClean="0"/>
              <a:t>There</a:t>
            </a:r>
            <a:r>
              <a:rPr lang="de-DE" sz="2000" dirty="0" smtClean="0"/>
              <a:t> </a:t>
            </a:r>
            <a:r>
              <a:rPr lang="de-DE" sz="2000" dirty="0"/>
              <a:t>will </a:t>
            </a:r>
            <a:r>
              <a:rPr lang="de-DE" sz="2000" dirty="0" err="1"/>
              <a:t>be</a:t>
            </a:r>
            <a:r>
              <a:rPr lang="de-DE" sz="2000" dirty="0"/>
              <a:t> </a:t>
            </a:r>
            <a:r>
              <a:rPr lang="de-DE" sz="2000" dirty="0" err="1"/>
              <a:t>two</a:t>
            </a:r>
            <a:r>
              <a:rPr lang="de-DE" sz="2000" dirty="0"/>
              <a:t> </a:t>
            </a:r>
            <a:r>
              <a:rPr lang="de-DE" sz="2000" dirty="0" err="1"/>
              <a:t>rounds</a:t>
            </a:r>
            <a:r>
              <a:rPr lang="de-DE" sz="2000" dirty="0"/>
              <a:t> </a:t>
            </a:r>
            <a:r>
              <a:rPr lang="de-DE" sz="2000" dirty="0" err="1"/>
              <a:t>of</a:t>
            </a:r>
            <a:r>
              <a:rPr lang="de-DE" sz="2000" dirty="0"/>
              <a:t> </a:t>
            </a:r>
            <a:r>
              <a:rPr lang="de-DE" sz="2000" dirty="0" err="1"/>
              <a:t>four</a:t>
            </a:r>
            <a:r>
              <a:rPr lang="de-DE" sz="2000" dirty="0"/>
              <a:t> </a:t>
            </a:r>
            <a:r>
              <a:rPr lang="de-DE" sz="2000" dirty="0" err="1"/>
              <a:t>sessions</a:t>
            </a:r>
            <a:r>
              <a:rPr lang="de-DE" sz="2000" dirty="0"/>
              <a:t>, 1 </a:t>
            </a:r>
            <a:r>
              <a:rPr lang="de-DE" sz="2000" dirty="0" err="1"/>
              <a:t>hour</a:t>
            </a:r>
            <a:r>
              <a:rPr lang="de-DE" sz="2000" dirty="0"/>
              <a:t> </a:t>
            </a:r>
            <a:r>
              <a:rPr lang="de-DE" sz="2000" dirty="0" err="1"/>
              <a:t>each</a:t>
            </a:r>
            <a:r>
              <a:rPr lang="de-DE" sz="2000" dirty="0"/>
              <a:t>, so </a:t>
            </a:r>
            <a:r>
              <a:rPr lang="de-DE" sz="2000" dirty="0" err="1"/>
              <a:t>that</a:t>
            </a:r>
            <a:r>
              <a:rPr lang="de-DE" sz="2000" dirty="0"/>
              <a:t> </a:t>
            </a:r>
            <a:r>
              <a:rPr lang="de-DE" sz="2000" dirty="0" err="1"/>
              <a:t>everyone</a:t>
            </a:r>
            <a:r>
              <a:rPr lang="de-DE" sz="2000" dirty="0"/>
              <a:t> </a:t>
            </a:r>
            <a:r>
              <a:rPr lang="de-DE" sz="2000" dirty="0" err="1"/>
              <a:t>can</a:t>
            </a:r>
            <a:r>
              <a:rPr lang="de-DE" sz="2000" dirty="0"/>
              <a:t> </a:t>
            </a:r>
            <a:r>
              <a:rPr lang="de-DE" sz="2000" dirty="0" err="1"/>
              <a:t>participate</a:t>
            </a:r>
            <a:r>
              <a:rPr lang="de-DE" sz="2000" dirty="0"/>
              <a:t> in 2 </a:t>
            </a:r>
            <a:r>
              <a:rPr lang="de-DE" sz="2000" dirty="0" err="1"/>
              <a:t>discussions</a:t>
            </a:r>
            <a:r>
              <a:rPr lang="de-DE" sz="2000" dirty="0"/>
              <a:t>. A 15‘ break in </a:t>
            </a:r>
            <a:r>
              <a:rPr lang="de-DE" sz="2000" dirty="0" err="1"/>
              <a:t>between</a:t>
            </a:r>
            <a:r>
              <a:rPr lang="de-DE" sz="2000" dirty="0"/>
              <a:t> </a:t>
            </a:r>
            <a:r>
              <a:rPr lang="de-DE" sz="2000" dirty="0" err="1"/>
              <a:t>to</a:t>
            </a:r>
            <a:r>
              <a:rPr lang="de-DE" sz="2000" dirty="0"/>
              <a:t> </a:t>
            </a:r>
            <a:r>
              <a:rPr lang="de-DE" sz="2000" dirty="0" err="1"/>
              <a:t>move</a:t>
            </a:r>
            <a:r>
              <a:rPr lang="de-DE" sz="2000" dirty="0"/>
              <a:t> </a:t>
            </a:r>
            <a:r>
              <a:rPr lang="de-DE" sz="2000" dirty="0" err="1"/>
              <a:t>between</a:t>
            </a:r>
            <a:r>
              <a:rPr lang="de-DE" sz="2000" dirty="0"/>
              <a:t> </a:t>
            </a:r>
            <a:r>
              <a:rPr lang="de-DE" sz="2000" dirty="0" err="1"/>
              <a:t>the</a:t>
            </a:r>
            <a:r>
              <a:rPr lang="de-DE" sz="2000" dirty="0"/>
              <a:t> </a:t>
            </a:r>
            <a:r>
              <a:rPr lang="de-DE" sz="2000" dirty="0" err="1"/>
              <a:t>rooms</a:t>
            </a:r>
            <a:r>
              <a:rPr lang="de-DE" sz="2000" dirty="0"/>
              <a:t>.</a:t>
            </a:r>
            <a:endParaRPr lang="it-IT" sz="2000" dirty="0"/>
          </a:p>
        </p:txBody>
      </p:sp>
    </p:spTree>
    <p:extLst>
      <p:ext uri="{BB962C8B-B14F-4D97-AF65-F5344CB8AC3E}">
        <p14:creationId xmlns:p14="http://schemas.microsoft.com/office/powerpoint/2010/main" val="3851604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sp>
        <p:nvSpPr>
          <p:cNvPr id="2" name="Rettangolo 1"/>
          <p:cNvSpPr/>
          <p:nvPr/>
        </p:nvSpPr>
        <p:spPr>
          <a:xfrm>
            <a:off x="80643" y="655749"/>
            <a:ext cx="12030717" cy="5693867"/>
          </a:xfrm>
          <a:prstGeom prst="rect">
            <a:avLst/>
          </a:prstGeom>
        </p:spPr>
        <p:txBody>
          <a:bodyPr wrap="square">
            <a:spAutoFit/>
          </a:bodyPr>
          <a:lstStyle/>
          <a:p>
            <a:pPr marL="457200" lvl="0" indent="-457200">
              <a:buFont typeface="Arial"/>
              <a:buChar char="•"/>
            </a:pPr>
            <a:r>
              <a:rPr lang="en-GB" sz="2600" dirty="0"/>
              <a:t>The </a:t>
            </a:r>
            <a:r>
              <a:rPr lang="en-GB" sz="2600" dirty="0">
                <a:solidFill>
                  <a:srgbClr val="3366FF"/>
                </a:solidFill>
              </a:rPr>
              <a:t>EOSC GB will review the EOSC strategic implementation and annual work plans</a:t>
            </a:r>
            <a:r>
              <a:rPr lang="en-GB" sz="2600" dirty="0"/>
              <a:t>, and related documents (e.g. rules for participation to guide service provision and an action plan for scientific data interoperability to </a:t>
            </a:r>
            <a:r>
              <a:rPr lang="en-GB" sz="2600" dirty="0" err="1"/>
              <a:t>operationalise</a:t>
            </a:r>
            <a:r>
              <a:rPr lang="en-GB" sz="2600" dirty="0"/>
              <a:t> the FAIR principles), which the </a:t>
            </a:r>
            <a:r>
              <a:rPr lang="en-GB" sz="2600" dirty="0">
                <a:solidFill>
                  <a:srgbClr val="3366FF"/>
                </a:solidFill>
              </a:rPr>
              <a:t>European Commission will submit to the EOSC GB building on the EOSC Executive Board's work</a:t>
            </a:r>
            <a:r>
              <a:rPr lang="en-GB" sz="2600" dirty="0" smtClean="0"/>
              <a:t>.</a:t>
            </a:r>
          </a:p>
          <a:p>
            <a:pPr marL="457200" lvl="0" indent="-457200">
              <a:buFont typeface="Arial"/>
              <a:buChar char="•"/>
            </a:pPr>
            <a:endParaRPr lang="en-GB" sz="2600" dirty="0"/>
          </a:p>
          <a:p>
            <a:pPr marL="457200" lvl="0" indent="-457200">
              <a:buFont typeface="Arial"/>
              <a:buChar char="•"/>
            </a:pPr>
            <a:r>
              <a:rPr lang="en-US" sz="2600" dirty="0"/>
              <a:t>T</a:t>
            </a:r>
            <a:r>
              <a:rPr lang="en-IE" sz="2600" dirty="0"/>
              <a:t>he Governance Board </a:t>
            </a:r>
            <a:r>
              <a:rPr lang="en-US" sz="2600" dirty="0"/>
              <a:t>where appropriate, may decide </a:t>
            </a:r>
            <a:r>
              <a:rPr lang="en-US" sz="2600" dirty="0">
                <a:solidFill>
                  <a:srgbClr val="3366FF"/>
                </a:solidFill>
              </a:rPr>
              <a:t>to set up working groups for the purpose of examining particular issues related to its mandate</a:t>
            </a:r>
            <a:r>
              <a:rPr lang="en-US" sz="2600" dirty="0"/>
              <a:t>. The decision of the EOSC GB to set up working groups should clearly define the purpose and mandate of the working group, and guidelines for its membership. The </a:t>
            </a:r>
            <a:r>
              <a:rPr lang="en-US" sz="2600" dirty="0">
                <a:solidFill>
                  <a:srgbClr val="3366FF"/>
                </a:solidFill>
              </a:rPr>
              <a:t>working groups will be set up under the Executive Board responsibility </a:t>
            </a:r>
            <a:r>
              <a:rPr lang="en-US" sz="2600" dirty="0"/>
              <a:t>and will be open to include Experts suggested by the GB</a:t>
            </a:r>
            <a:r>
              <a:rPr lang="en-US" sz="2600" dirty="0" smtClean="0"/>
              <a:t>.</a:t>
            </a:r>
          </a:p>
          <a:p>
            <a:pPr marL="457200" lvl="0" indent="-457200">
              <a:buFont typeface="Arial"/>
              <a:buChar char="•"/>
            </a:pPr>
            <a:endParaRPr lang="it-IT" sz="2600" dirty="0"/>
          </a:p>
          <a:p>
            <a:pPr marL="457200" lvl="0" indent="-457200">
              <a:buFont typeface="Arial"/>
              <a:buChar char="•"/>
            </a:pPr>
            <a:r>
              <a:rPr lang="en-US" sz="2600" dirty="0"/>
              <a:t>The EOSC GB will function until the end of 2020.</a:t>
            </a:r>
            <a:endParaRPr lang="it-IT" sz="2600" dirty="0"/>
          </a:p>
        </p:txBody>
      </p:sp>
      <p:sp>
        <p:nvSpPr>
          <p:cNvPr id="5" name="Rettangolo 4"/>
          <p:cNvSpPr/>
          <p:nvPr/>
        </p:nvSpPr>
        <p:spPr>
          <a:xfrm>
            <a:off x="5275534" y="-41057"/>
            <a:ext cx="1607319" cy="523220"/>
          </a:xfrm>
          <a:prstGeom prst="rect">
            <a:avLst/>
          </a:prstGeom>
        </p:spPr>
        <p:txBody>
          <a:bodyPr wrap="none">
            <a:spAutoFit/>
          </a:bodyPr>
          <a:lstStyle/>
          <a:p>
            <a:r>
              <a:rPr lang="en-GB" sz="2800" b="1" dirty="0" smtClean="0">
                <a:solidFill>
                  <a:srgbClr val="FFFF00"/>
                </a:solidFill>
              </a:rPr>
              <a:t>Mandate</a:t>
            </a:r>
            <a:r>
              <a:rPr lang="en-GB" b="1" dirty="0" smtClean="0"/>
              <a:t>:</a:t>
            </a:r>
            <a:endParaRPr lang="it-IT" dirty="0"/>
          </a:p>
        </p:txBody>
      </p:sp>
    </p:spTree>
    <p:extLst>
      <p:ext uri="{BB962C8B-B14F-4D97-AF65-F5344CB8AC3E}">
        <p14:creationId xmlns:p14="http://schemas.microsoft.com/office/powerpoint/2010/main" val="1782637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a:stretch>
            <a:fillRect/>
          </a:stretch>
        </p:blipFill>
        <p:spPr>
          <a:xfrm>
            <a:off x="1189471" y="80622"/>
            <a:ext cx="10019717" cy="6716910"/>
          </a:xfrm>
          <a:prstGeom prst="rect">
            <a:avLst/>
          </a:prstGeom>
        </p:spPr>
      </p:pic>
    </p:spTree>
    <p:extLst>
      <p:ext uri="{BB962C8B-B14F-4D97-AF65-F5344CB8AC3E}">
        <p14:creationId xmlns:p14="http://schemas.microsoft.com/office/powerpoint/2010/main" val="2553788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stretch>
            <a:fillRect/>
          </a:stretch>
        </p:blipFill>
        <p:spPr>
          <a:xfrm>
            <a:off x="-1" y="0"/>
            <a:ext cx="12333111" cy="529525"/>
          </a:xfrm>
          <a:prstGeom prst="rect">
            <a:avLst/>
          </a:prstGeom>
        </p:spPr>
      </p:pic>
      <p:sp>
        <p:nvSpPr>
          <p:cNvPr id="2" name="Rettangolo 1"/>
          <p:cNvSpPr/>
          <p:nvPr/>
        </p:nvSpPr>
        <p:spPr>
          <a:xfrm>
            <a:off x="80643" y="550210"/>
            <a:ext cx="12030717" cy="6401754"/>
          </a:xfrm>
          <a:prstGeom prst="rect">
            <a:avLst/>
          </a:prstGeom>
          <a:ln>
            <a:solidFill>
              <a:srgbClr val="5B9BD5"/>
            </a:solidFill>
          </a:ln>
        </p:spPr>
        <p:txBody>
          <a:bodyPr wrap="square">
            <a:spAutoFit/>
          </a:bodyPr>
          <a:lstStyle/>
          <a:p>
            <a:pPr marL="285750" lvl="0" indent="-285750">
              <a:buFont typeface="Arial"/>
              <a:buChar char="•"/>
            </a:pPr>
            <a:r>
              <a:rPr lang="en-US" sz="2800" dirty="0"/>
              <a:t>The EOSC GB is created on the basis of Article 6 of the Rules of Procedure (</a:t>
            </a:r>
            <a:r>
              <a:rPr lang="en-US" sz="2800" dirty="0" err="1"/>
              <a:t>RoP</a:t>
            </a:r>
            <a:r>
              <a:rPr lang="en-US" sz="2800" dirty="0"/>
              <a:t>) of the </a:t>
            </a:r>
            <a:r>
              <a:rPr lang="en-US" sz="2800" dirty="0" err="1"/>
              <a:t>Programme</a:t>
            </a:r>
            <a:r>
              <a:rPr lang="en-US" sz="2800" dirty="0"/>
              <a:t> Committee for the specific </a:t>
            </a:r>
            <a:r>
              <a:rPr lang="en-US" sz="2800" dirty="0" err="1"/>
              <a:t>programme</a:t>
            </a:r>
            <a:r>
              <a:rPr lang="en-US" sz="2800" dirty="0"/>
              <a:t> implementing Horizon 2020 - the Framework </a:t>
            </a:r>
            <a:r>
              <a:rPr lang="en-US" sz="2800" dirty="0" err="1"/>
              <a:t>Programme</a:t>
            </a:r>
            <a:r>
              <a:rPr lang="en-US" sz="2800" dirty="0"/>
              <a:t> for Research and Innovation (2014-2020);</a:t>
            </a:r>
            <a:endParaRPr lang="it-IT" sz="2800" dirty="0"/>
          </a:p>
          <a:p>
            <a:pPr marL="285750" indent="-285750">
              <a:buFont typeface="Arial"/>
              <a:buChar char="•"/>
            </a:pPr>
            <a:r>
              <a:rPr lang="en-US" sz="2800" dirty="0"/>
              <a:t>In adequacy with these </a:t>
            </a:r>
            <a:r>
              <a:rPr lang="en-US" sz="2800" dirty="0" err="1"/>
              <a:t>RoP</a:t>
            </a:r>
            <a:r>
              <a:rPr lang="en-US" sz="2800" dirty="0"/>
              <a:t>, the EOSC GB will be chaired by the Commission (co-chaired by DG RTD and DG Connect)</a:t>
            </a:r>
            <a:r>
              <a:rPr lang="en-US" sz="2800" dirty="0" smtClean="0"/>
              <a:t>.   </a:t>
            </a:r>
            <a:r>
              <a:rPr lang="en-US" sz="2800" dirty="0">
                <a:solidFill>
                  <a:srgbClr val="3366FF"/>
                </a:solidFill>
              </a:rPr>
              <a:t>----</a:t>
            </a:r>
            <a:r>
              <a:rPr lang="en-US" sz="2800" dirty="0" smtClean="0">
                <a:solidFill>
                  <a:srgbClr val="3366FF"/>
                </a:solidFill>
              </a:rPr>
              <a:t>-</a:t>
            </a:r>
            <a:r>
              <a:rPr lang="it-IT" sz="2800" dirty="0" smtClean="0">
                <a:solidFill>
                  <a:srgbClr val="3366FF"/>
                </a:solidFill>
              </a:rPr>
              <a:t> </a:t>
            </a:r>
            <a:r>
              <a:rPr lang="en-US" sz="2800" dirty="0" smtClean="0">
                <a:solidFill>
                  <a:srgbClr val="3366FF"/>
                </a:solidFill>
              </a:rPr>
              <a:t>additional informal “third chair” -----</a:t>
            </a:r>
            <a:endParaRPr lang="it-IT" sz="2800" dirty="0">
              <a:solidFill>
                <a:srgbClr val="3366FF"/>
              </a:solidFill>
            </a:endParaRPr>
          </a:p>
          <a:p>
            <a:pPr marL="285750" lvl="0" indent="-285750">
              <a:buFont typeface="Arial"/>
              <a:buChar char="•"/>
            </a:pPr>
            <a:r>
              <a:rPr lang="en-US" sz="2800" dirty="0"/>
              <a:t>The </a:t>
            </a:r>
            <a:r>
              <a:rPr lang="en-US" sz="2800" dirty="0">
                <a:solidFill>
                  <a:srgbClr val="3366FF"/>
                </a:solidFill>
              </a:rPr>
              <a:t>EOSC GB will be reporting directly to the Strategic Configuration </a:t>
            </a:r>
            <a:r>
              <a:rPr lang="en-US" sz="2800" dirty="0"/>
              <a:t>and its work and conclusions will be recorded in the minutes of the Strategic Configuration; </a:t>
            </a:r>
            <a:r>
              <a:rPr lang="en-US" sz="2800" dirty="0">
                <a:solidFill>
                  <a:srgbClr val="3366FF"/>
                </a:solidFill>
              </a:rPr>
              <a:t>The EOSC GB will agree by consensus on how to </a:t>
            </a:r>
            <a:r>
              <a:rPr lang="en-US" sz="2800" dirty="0" err="1">
                <a:solidFill>
                  <a:srgbClr val="3366FF"/>
                </a:solidFill>
              </a:rPr>
              <a:t>organise</a:t>
            </a:r>
            <a:r>
              <a:rPr lang="en-US" sz="2800" dirty="0">
                <a:solidFill>
                  <a:srgbClr val="3366FF"/>
                </a:solidFill>
              </a:rPr>
              <a:t> itself in an adequate manner in order to best prepare for its mandate</a:t>
            </a:r>
            <a:r>
              <a:rPr lang="en-US" sz="2800" dirty="0"/>
              <a:t>. </a:t>
            </a:r>
            <a:endParaRPr lang="it-IT" sz="2800" dirty="0"/>
          </a:p>
          <a:p>
            <a:pPr marL="285750" lvl="0" indent="-285750">
              <a:buFont typeface="Arial"/>
              <a:buChar char="•"/>
            </a:pPr>
            <a:r>
              <a:rPr lang="en-US" sz="2800" dirty="0"/>
              <a:t>The EOSC GB shall form its opinions, recommendations or reports by consensus.</a:t>
            </a:r>
            <a:endParaRPr lang="it-IT" sz="2800" dirty="0"/>
          </a:p>
          <a:p>
            <a:pPr marL="285750" lvl="0" indent="-285750">
              <a:buFont typeface="Arial"/>
              <a:buChar char="•"/>
            </a:pPr>
            <a:r>
              <a:rPr lang="en-US" sz="2800" dirty="0"/>
              <a:t>The EOSC normally meets in </a:t>
            </a:r>
            <a:r>
              <a:rPr lang="en-US" sz="2800" dirty="0" smtClean="0"/>
              <a:t>Brussels </a:t>
            </a:r>
            <a:r>
              <a:rPr lang="mr-IN" sz="2800" dirty="0" smtClean="0"/>
              <a:t>…</a:t>
            </a:r>
            <a:r>
              <a:rPr lang="it-IT" sz="2800" dirty="0" smtClean="0"/>
              <a:t> </a:t>
            </a:r>
            <a:r>
              <a:rPr lang="en-US" sz="2800" dirty="0" smtClean="0"/>
              <a:t>four </a:t>
            </a:r>
            <a:r>
              <a:rPr lang="en-US" sz="2800" dirty="0"/>
              <a:t>to five times a year. </a:t>
            </a:r>
            <a:endParaRPr lang="en-US" sz="2800" dirty="0" smtClean="0"/>
          </a:p>
          <a:p>
            <a:endParaRPr lang="en-GB" dirty="0"/>
          </a:p>
        </p:txBody>
      </p:sp>
      <p:sp>
        <p:nvSpPr>
          <p:cNvPr id="5" name="Rettangolo 4"/>
          <p:cNvSpPr/>
          <p:nvPr/>
        </p:nvSpPr>
        <p:spPr>
          <a:xfrm>
            <a:off x="4529614" y="-41057"/>
            <a:ext cx="3167216" cy="523220"/>
          </a:xfrm>
          <a:prstGeom prst="rect">
            <a:avLst/>
          </a:prstGeom>
        </p:spPr>
        <p:txBody>
          <a:bodyPr wrap="none">
            <a:spAutoFit/>
          </a:bodyPr>
          <a:lstStyle/>
          <a:p>
            <a:r>
              <a:rPr lang="en-GB" sz="2800" b="1" dirty="0">
                <a:solidFill>
                  <a:srgbClr val="FFFF00"/>
                </a:solidFill>
              </a:rPr>
              <a:t>Working modalities</a:t>
            </a:r>
            <a:r>
              <a:rPr lang="en-GB" b="1" dirty="0"/>
              <a:t>:</a:t>
            </a:r>
            <a:endParaRPr lang="it-IT" dirty="0"/>
          </a:p>
        </p:txBody>
      </p:sp>
    </p:spTree>
    <p:extLst>
      <p:ext uri="{BB962C8B-B14F-4D97-AF65-F5344CB8AC3E}">
        <p14:creationId xmlns:p14="http://schemas.microsoft.com/office/powerpoint/2010/main" val="1504502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stretch>
            <a:fillRect/>
          </a:stretch>
        </p:blipFill>
        <p:spPr>
          <a:xfrm>
            <a:off x="-1" y="0"/>
            <a:ext cx="12333111" cy="529525"/>
          </a:xfrm>
          <a:prstGeom prst="rect">
            <a:avLst/>
          </a:prstGeom>
        </p:spPr>
      </p:pic>
      <p:sp>
        <p:nvSpPr>
          <p:cNvPr id="2" name="Rettangolo 1"/>
          <p:cNvSpPr/>
          <p:nvPr/>
        </p:nvSpPr>
        <p:spPr>
          <a:xfrm>
            <a:off x="80643" y="655749"/>
            <a:ext cx="12030717" cy="6555642"/>
          </a:xfrm>
          <a:prstGeom prst="rect">
            <a:avLst/>
          </a:prstGeom>
        </p:spPr>
        <p:txBody>
          <a:bodyPr wrap="square">
            <a:spAutoFit/>
          </a:bodyPr>
          <a:lstStyle/>
          <a:p>
            <a:r>
              <a:rPr lang="en-US" sz="2800" dirty="0" smtClean="0"/>
              <a:t>The </a:t>
            </a:r>
            <a:r>
              <a:rPr lang="en-US" sz="2800" dirty="0"/>
              <a:t>Executive Board is set up by the Commission as an expert group. It will </a:t>
            </a:r>
            <a:r>
              <a:rPr lang="en-US" sz="2800" dirty="0" smtClean="0"/>
              <a:t>do:</a:t>
            </a:r>
          </a:p>
          <a:p>
            <a:endParaRPr lang="it-IT" sz="2800" dirty="0"/>
          </a:p>
          <a:p>
            <a:pPr marL="457200" indent="-457200">
              <a:buFont typeface="Arial"/>
              <a:buChar char="•"/>
            </a:pPr>
            <a:r>
              <a:rPr lang="en-US" sz="2800" dirty="0" smtClean="0"/>
              <a:t>a </a:t>
            </a:r>
            <a:r>
              <a:rPr lang="en-US" sz="2800" dirty="0">
                <a:solidFill>
                  <a:srgbClr val="3366FF"/>
                </a:solidFill>
              </a:rPr>
              <a:t>draft strategic implementation plan</a:t>
            </a:r>
            <a:r>
              <a:rPr lang="en-US" sz="2800" dirty="0"/>
              <a:t> and draft annual work plans, and draft mechanism for overseeing and steering the implementation of the strategic and annual work plans, and for monitoring and reporting on progress; </a:t>
            </a:r>
            <a:endParaRPr lang="en-US" sz="2800" dirty="0" smtClean="0"/>
          </a:p>
          <a:p>
            <a:pPr marL="457200" indent="-457200">
              <a:buFont typeface="Arial"/>
              <a:buChar char="•"/>
            </a:pPr>
            <a:endParaRPr lang="en-US" sz="2800" dirty="0"/>
          </a:p>
          <a:p>
            <a:pPr marL="457200" indent="-457200">
              <a:buFont typeface="Arial"/>
              <a:buChar char="•"/>
            </a:pPr>
            <a:r>
              <a:rPr lang="en-US" sz="2800" dirty="0" smtClean="0">
                <a:solidFill>
                  <a:srgbClr val="3366FF"/>
                </a:solidFill>
              </a:rPr>
              <a:t>draft </a:t>
            </a:r>
            <a:r>
              <a:rPr lang="en-US" sz="2800" dirty="0">
                <a:solidFill>
                  <a:srgbClr val="3366FF"/>
                </a:solidFill>
              </a:rPr>
              <a:t>rules for participation </a:t>
            </a:r>
            <a:r>
              <a:rPr lang="en-US" sz="2800" dirty="0"/>
              <a:t>to guide service provision and an action plan for scientific data interoperability to </a:t>
            </a:r>
            <a:r>
              <a:rPr lang="en-US" sz="2800" dirty="0" err="1"/>
              <a:t>operationalise</a:t>
            </a:r>
            <a:r>
              <a:rPr lang="en-US" sz="2800" dirty="0"/>
              <a:t> the FAIR principles; </a:t>
            </a:r>
            <a:endParaRPr lang="en-US" sz="2800" dirty="0" smtClean="0"/>
          </a:p>
          <a:p>
            <a:pPr marL="457200" indent="-457200">
              <a:buFont typeface="Arial"/>
              <a:buChar char="•"/>
            </a:pPr>
            <a:endParaRPr lang="en-US" sz="2800" dirty="0"/>
          </a:p>
          <a:p>
            <a:pPr marL="457200" indent="-457200">
              <a:buFont typeface="Arial"/>
              <a:buChar char="•"/>
            </a:pPr>
            <a:r>
              <a:rPr lang="en-US" sz="2800" dirty="0" smtClean="0">
                <a:solidFill>
                  <a:srgbClr val="3366FF"/>
                </a:solidFill>
              </a:rPr>
              <a:t>recommendations</a:t>
            </a:r>
            <a:r>
              <a:rPr lang="en-US" sz="2800" dirty="0" smtClean="0"/>
              <a:t> </a:t>
            </a:r>
            <a:r>
              <a:rPr lang="en-US" sz="2800" dirty="0"/>
              <a:t>on the appropriate mechanisms and possible forms for the EOSC governance after 2020 including </a:t>
            </a:r>
            <a:r>
              <a:rPr lang="en-US" sz="2800" dirty="0">
                <a:solidFill>
                  <a:srgbClr val="3366FF"/>
                </a:solidFill>
              </a:rPr>
              <a:t>business models and modes of financing</a:t>
            </a:r>
            <a:r>
              <a:rPr lang="en-US" sz="2800" dirty="0"/>
              <a:t>, and on how the user base of the EOSC could be extended to the public sector and industry. </a:t>
            </a:r>
            <a:endParaRPr lang="it-IT" sz="2800" dirty="0"/>
          </a:p>
          <a:p>
            <a:pPr lvl="5"/>
            <a:endParaRPr lang="it-IT" sz="2800" dirty="0"/>
          </a:p>
          <a:p>
            <a:endParaRPr lang="en-GB" sz="2800" dirty="0"/>
          </a:p>
        </p:txBody>
      </p:sp>
      <p:sp>
        <p:nvSpPr>
          <p:cNvPr id="5" name="Rettangolo 4"/>
          <p:cNvSpPr/>
          <p:nvPr/>
        </p:nvSpPr>
        <p:spPr>
          <a:xfrm>
            <a:off x="1041934" y="-41057"/>
            <a:ext cx="10088093" cy="800219"/>
          </a:xfrm>
          <a:prstGeom prst="rect">
            <a:avLst/>
          </a:prstGeom>
        </p:spPr>
        <p:txBody>
          <a:bodyPr wrap="none">
            <a:spAutoFit/>
          </a:bodyPr>
          <a:lstStyle/>
          <a:p>
            <a:r>
              <a:rPr lang="en-GB" sz="2800" b="1" dirty="0">
                <a:solidFill>
                  <a:srgbClr val="FFFF00"/>
                </a:solidFill>
              </a:rPr>
              <a:t>Interactions with the Executive Board and the Stakeholders Forum</a:t>
            </a:r>
            <a:endParaRPr lang="it-IT" sz="2800" dirty="0">
              <a:solidFill>
                <a:srgbClr val="FFFF00"/>
              </a:solidFill>
            </a:endParaRPr>
          </a:p>
          <a:p>
            <a:r>
              <a:rPr lang="en-GB" b="1" dirty="0" smtClean="0"/>
              <a:t>:</a:t>
            </a:r>
            <a:endParaRPr lang="it-IT" dirty="0"/>
          </a:p>
        </p:txBody>
      </p:sp>
    </p:spTree>
    <p:extLst>
      <p:ext uri="{BB962C8B-B14F-4D97-AF65-F5344CB8AC3E}">
        <p14:creationId xmlns:p14="http://schemas.microsoft.com/office/powerpoint/2010/main" val="994851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 y="6358108"/>
            <a:ext cx="12333111" cy="529525"/>
          </a:xfrm>
          <a:prstGeom prst="rect">
            <a:avLst/>
          </a:prstGeom>
        </p:spPr>
      </p:pic>
      <p:pic>
        <p:nvPicPr>
          <p:cNvPr id="10" name="Immagine 9"/>
          <p:cNvPicPr>
            <a:picLocks noChangeAspect="1"/>
          </p:cNvPicPr>
          <p:nvPr/>
        </p:nvPicPr>
        <p:blipFill>
          <a:blip r:embed="rId2"/>
          <a:stretch>
            <a:fillRect/>
          </a:stretch>
        </p:blipFill>
        <p:spPr>
          <a:xfrm>
            <a:off x="-1" y="0"/>
            <a:ext cx="12333111" cy="529525"/>
          </a:xfrm>
          <a:prstGeom prst="rect">
            <a:avLst/>
          </a:prstGeom>
        </p:spPr>
      </p:pic>
      <p:sp>
        <p:nvSpPr>
          <p:cNvPr id="2" name="Rettangolo 1"/>
          <p:cNvSpPr/>
          <p:nvPr/>
        </p:nvSpPr>
        <p:spPr>
          <a:xfrm>
            <a:off x="80643" y="655749"/>
            <a:ext cx="12030717" cy="5632312"/>
          </a:xfrm>
          <a:prstGeom prst="rect">
            <a:avLst/>
          </a:prstGeom>
        </p:spPr>
        <p:txBody>
          <a:bodyPr wrap="square">
            <a:spAutoFit/>
          </a:bodyPr>
          <a:lstStyle/>
          <a:p>
            <a:endParaRPr lang="en-US" sz="2400" dirty="0" smtClean="0"/>
          </a:p>
          <a:p>
            <a:pPr marL="342900" indent="-342900">
              <a:buFont typeface="Arial"/>
              <a:buChar char="•"/>
            </a:pPr>
            <a:r>
              <a:rPr lang="en-US" sz="2800" dirty="0" smtClean="0"/>
              <a:t>The </a:t>
            </a:r>
            <a:r>
              <a:rPr lang="en-US" sz="2800" dirty="0">
                <a:solidFill>
                  <a:srgbClr val="3366FF"/>
                </a:solidFill>
              </a:rPr>
              <a:t>European Commission will submit to the EOSC GB all the documents produced by the Executive Board and its Working Groups </a:t>
            </a:r>
            <a:r>
              <a:rPr lang="en-US" sz="2800" dirty="0"/>
              <a:t>including the synthesis of the Stakeholders Forum advice for discussion and review. For the transition period (i.e. until 2020), feedback will be </a:t>
            </a:r>
            <a:r>
              <a:rPr lang="en-US" sz="2800" dirty="0" err="1"/>
              <a:t>channelled</a:t>
            </a:r>
            <a:r>
              <a:rPr lang="en-US" sz="2800" dirty="0"/>
              <a:t> back to the Executive Board via the Commission and the Strategic Configuration</a:t>
            </a:r>
            <a:r>
              <a:rPr lang="en-US" sz="2800" dirty="0" smtClean="0"/>
              <a:t>.</a:t>
            </a:r>
            <a:endParaRPr lang="it-IT" sz="2800" dirty="0"/>
          </a:p>
          <a:p>
            <a:pPr marL="342900" indent="-342900">
              <a:buFont typeface="Arial"/>
              <a:buChar char="•"/>
            </a:pPr>
            <a:endParaRPr lang="it-IT" sz="2800" dirty="0"/>
          </a:p>
          <a:p>
            <a:pPr marL="342900" indent="-342900">
              <a:buFont typeface="Arial"/>
              <a:buChar char="•"/>
            </a:pPr>
            <a:r>
              <a:rPr lang="en-US" sz="2800" dirty="0"/>
              <a:t>The </a:t>
            </a:r>
            <a:r>
              <a:rPr lang="en-US" sz="2800" dirty="0">
                <a:solidFill>
                  <a:srgbClr val="3366FF"/>
                </a:solidFill>
              </a:rPr>
              <a:t>Stakeholders Forum will be invited to provide publicly available structured feedback to the Executive Board</a:t>
            </a:r>
            <a:r>
              <a:rPr lang="en-US" sz="2800" dirty="0"/>
              <a:t>. To this view, the Stakeholders Forum will be supported by a Coordination and Support Action (CSA) project (to be selected from the Call H2020-INFRAEOSC-2018-4). This project will also work as technical secretariat of the Executive Board.</a:t>
            </a:r>
            <a:endParaRPr lang="it-IT" sz="2800" dirty="0"/>
          </a:p>
          <a:p>
            <a:pPr marL="342900" indent="-342900">
              <a:buFont typeface="Arial"/>
              <a:buChar char="•"/>
            </a:pPr>
            <a:endParaRPr lang="it-IT" sz="2800" dirty="0"/>
          </a:p>
        </p:txBody>
      </p:sp>
      <p:sp>
        <p:nvSpPr>
          <p:cNvPr id="5" name="Rettangolo 4"/>
          <p:cNvSpPr/>
          <p:nvPr/>
        </p:nvSpPr>
        <p:spPr>
          <a:xfrm>
            <a:off x="1041934" y="-41057"/>
            <a:ext cx="10088093" cy="800219"/>
          </a:xfrm>
          <a:prstGeom prst="rect">
            <a:avLst/>
          </a:prstGeom>
        </p:spPr>
        <p:txBody>
          <a:bodyPr wrap="none">
            <a:spAutoFit/>
          </a:bodyPr>
          <a:lstStyle/>
          <a:p>
            <a:r>
              <a:rPr lang="en-GB" sz="2800" b="1" dirty="0">
                <a:solidFill>
                  <a:srgbClr val="FFFF00"/>
                </a:solidFill>
              </a:rPr>
              <a:t>Interactions with the Executive Board and the Stakeholders Forum</a:t>
            </a:r>
            <a:endParaRPr lang="it-IT" sz="2800" dirty="0">
              <a:solidFill>
                <a:srgbClr val="FFFF00"/>
              </a:solidFill>
            </a:endParaRPr>
          </a:p>
          <a:p>
            <a:r>
              <a:rPr lang="en-GB" b="1" dirty="0" smtClean="0"/>
              <a:t>:</a:t>
            </a:r>
            <a:endParaRPr lang="it-IT" dirty="0"/>
          </a:p>
        </p:txBody>
      </p:sp>
    </p:spTree>
    <p:extLst>
      <p:ext uri="{BB962C8B-B14F-4D97-AF65-F5344CB8AC3E}">
        <p14:creationId xmlns:p14="http://schemas.microsoft.com/office/powerpoint/2010/main" val="2687422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73100" y="0"/>
            <a:ext cx="10842366" cy="6858000"/>
          </a:xfrm>
          <a:prstGeom prst="rect">
            <a:avLst/>
          </a:prstGeom>
        </p:spPr>
      </p:pic>
    </p:spTree>
    <p:extLst>
      <p:ext uri="{BB962C8B-B14F-4D97-AF65-F5344CB8AC3E}">
        <p14:creationId xmlns:p14="http://schemas.microsoft.com/office/powerpoint/2010/main" val="4042584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10382</TotalTime>
  <Words>2417</Words>
  <Application>Microsoft Macintosh PowerPoint</Application>
  <PresentationFormat>Widescreen</PresentationFormat>
  <Paragraphs>449</Paragraphs>
  <Slides>38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38</vt:i4>
      </vt:variant>
    </vt:vector>
  </HeadingPairs>
  <TitlesOfParts>
    <vt:vector size="44" baseType="lpstr">
      <vt:lpstr>Arial</vt:lpstr>
      <vt:lpstr>Calibri</vt:lpstr>
      <vt:lpstr>Calibri Light</vt:lpstr>
      <vt:lpstr>Courier New</vt:lpstr>
      <vt:lpstr>Mangal</vt: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9. ESFRI WORKSHOP ON EOSC PARTICIPANTS</vt:lpstr>
      <vt:lpstr>9. ESFRI WORKSHOP ON EOSC AGENDA SKELETON – PART 1</vt:lpstr>
      <vt:lpstr>9. ESFRI WORKSHOP ON EOSC AGENDA SKELETON – PART 2</vt:lpstr>
      <vt:lpstr>9. ESFRI WORKSHOP ON EOSC AGENDA SKELETON – PART 3 </vt:lpstr>
      <vt:lpstr>9. ESFRI WORKSHOP ON EOSC AGENDA SKELETON – PART 4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Industrial innovation benefit from analytical Research Infrastructures?</dc:title>
  <dc:creator>Maddalena Donzelli</dc:creator>
  <cp:lastModifiedBy>Maddalena Donzelli</cp:lastModifiedBy>
  <cp:revision>476</cp:revision>
  <dcterms:created xsi:type="dcterms:W3CDTF">2016-10-24T09:11:06Z</dcterms:created>
  <dcterms:modified xsi:type="dcterms:W3CDTF">2019-03-13T11:52:31Z</dcterms:modified>
</cp:coreProperties>
</file>