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8" r:id="rId1"/>
    <p:sldMasterId id="2147484302" r:id="rId2"/>
    <p:sldMasterId id="2147484386" r:id="rId3"/>
    <p:sldMasterId id="2147484398" r:id="rId4"/>
  </p:sldMasterIdLst>
  <p:notesMasterIdLst>
    <p:notesMasterId r:id="rId32"/>
  </p:notesMasterIdLst>
  <p:sldIdLst>
    <p:sldId id="713" r:id="rId5"/>
    <p:sldId id="529" r:id="rId6"/>
    <p:sldId id="619" r:id="rId7"/>
    <p:sldId id="657" r:id="rId8"/>
    <p:sldId id="649" r:id="rId9"/>
    <p:sldId id="631" r:id="rId10"/>
    <p:sldId id="634" r:id="rId11"/>
    <p:sldId id="635" r:id="rId12"/>
    <p:sldId id="642" r:id="rId13"/>
    <p:sldId id="658" r:id="rId14"/>
    <p:sldId id="659" r:id="rId15"/>
    <p:sldId id="643" r:id="rId16"/>
    <p:sldId id="644" r:id="rId17"/>
    <p:sldId id="714" r:id="rId18"/>
    <p:sldId id="632" r:id="rId19"/>
    <p:sldId id="638" r:id="rId20"/>
    <p:sldId id="639" r:id="rId21"/>
    <p:sldId id="636" r:id="rId22"/>
    <p:sldId id="651" r:id="rId23"/>
    <p:sldId id="652" r:id="rId24"/>
    <p:sldId id="653" r:id="rId25"/>
    <p:sldId id="661" r:id="rId26"/>
    <p:sldId id="660" r:id="rId27"/>
    <p:sldId id="650" r:id="rId28"/>
    <p:sldId id="627" r:id="rId29"/>
    <p:sldId id="637" r:id="rId30"/>
    <p:sldId id="608" r:id="rId31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B7E405"/>
    <a:srgbClr val="204D84"/>
    <a:srgbClr val="FFFF00"/>
    <a:srgbClr val="000000"/>
    <a:srgbClr val="173156"/>
    <a:srgbClr val="007398"/>
    <a:srgbClr val="1D9B73"/>
    <a:srgbClr val="66DA73"/>
    <a:srgbClr val="5ABDD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86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10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19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275360-EE13-4D91-BDE7-D50C3649E6A5}" type="datetimeFigureOut">
              <a:rPr lang="it-IT" smtClean="0"/>
              <a:t>13/05/2018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A68517-67BC-4EF2-B042-C6EFBAF6D35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693301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ctrTitle"/>
          </p:nvPr>
        </p:nvSpPr>
        <p:spPr>
          <a:xfrm>
            <a:off x="685800" y="1122361"/>
            <a:ext cx="7772400" cy="2387598"/>
          </a:xfrm>
        </p:spPr>
        <p:txBody>
          <a:bodyPr anchor="b" anchorCtr="1"/>
          <a:lstStyle>
            <a:lvl1pPr algn="ctr">
              <a:defRPr sz="6000"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ubtitle 2"/>
          <p:cNvSpPr txBox="1">
            <a:spLocks noGrp="1"/>
          </p:cNvSpPr>
          <p:nvPr>
            <p:ph type="subTitle" idx="1"/>
          </p:nvPr>
        </p:nvSpPr>
        <p:spPr>
          <a:xfrm>
            <a:off x="1143000" y="3602041"/>
            <a:ext cx="6858000" cy="1655758"/>
          </a:xfrm>
        </p:spPr>
        <p:txBody>
          <a:bodyPr anchorCtr="1"/>
          <a:lstStyle>
            <a:lvl1pPr marL="0" indent="0" algn="ctr">
              <a:buNone/>
              <a:defRPr sz="2400"/>
            </a:lvl1pPr>
          </a:lstStyle>
          <a:p>
            <a:pPr lvl="0"/>
            <a:r>
              <a:rPr lang="it-IT"/>
              <a:t>Fare clic per modificare lo stile del sottotitolo dello schema</a:t>
            </a:r>
            <a:endParaRPr lang="en-US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9851BAC-C1C2-4349-AC5E-5A78A6EDF4E9}" type="datetime1">
              <a:rPr lang="it-IT"/>
              <a:pPr lvl="0"/>
              <a:t>13/05/2018</a:t>
            </a:fld>
            <a:endParaRPr lang="it-IT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9190B55-E669-43D9-9DA0-2D935306A55A}" type="slidenum">
              <a:rPr/>
              <a:pPr lvl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715662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9C98275-510F-4066-8083-59A2F42EE43D}" type="datetime1">
              <a:rPr lang="it-IT"/>
              <a:pPr lvl="0"/>
              <a:t>13/05/2018</a:t>
            </a:fld>
            <a:endParaRPr lang="it-IT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E0B05C2-3D0B-452D-AAEA-AFE12F403A2C}" type="slidenum">
              <a:rPr/>
              <a:pPr lvl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652605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 txBox="1">
            <a:spLocks noGrp="1"/>
          </p:cNvSpPr>
          <p:nvPr>
            <p:ph type="title" orient="vert"/>
          </p:nvPr>
        </p:nvSpPr>
        <p:spPr>
          <a:xfrm>
            <a:off x="6543675" y="365129"/>
            <a:ext cx="1971674" cy="5811834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 txBox="1">
            <a:spLocks noGrp="1"/>
          </p:cNvSpPr>
          <p:nvPr>
            <p:ph type="body" orient="vert" idx="1"/>
          </p:nvPr>
        </p:nvSpPr>
        <p:spPr>
          <a:xfrm>
            <a:off x="628650" y="365129"/>
            <a:ext cx="5800725" cy="5811834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30312B5-D470-4878-AED8-723FD96C5500}" type="datetime1">
              <a:rPr lang="it-IT"/>
              <a:pPr lvl="0"/>
              <a:t>13/05/2018</a:t>
            </a:fld>
            <a:endParaRPr lang="it-IT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ECBA1A3-5517-4BDE-8B8C-E2DEA2EE77A7}" type="slidenum">
              <a:rPr/>
              <a:pPr lvl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022789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5B73A-C38A-4EF5-A1FA-069666DEE039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13/05/2018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2C37C-8D17-4F99-8B8B-15767F2CFD7F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ttangolo 6"/>
          <p:cNvSpPr/>
          <p:nvPr userDrawn="1"/>
        </p:nvSpPr>
        <p:spPr>
          <a:xfrm>
            <a:off x="251520" y="188640"/>
            <a:ext cx="936104" cy="6120680"/>
          </a:xfrm>
          <a:prstGeom prst="rect">
            <a:avLst/>
          </a:prstGeom>
          <a:solidFill>
            <a:srgbClr val="FF7619"/>
          </a:solidFill>
          <a:ln>
            <a:solidFill>
              <a:srgbClr val="FF76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  <p:sp>
        <p:nvSpPr>
          <p:cNvPr id="11" name="Rettangolo 10"/>
          <p:cNvSpPr/>
          <p:nvPr userDrawn="1"/>
        </p:nvSpPr>
        <p:spPr>
          <a:xfrm>
            <a:off x="5868144" y="188640"/>
            <a:ext cx="3096344" cy="216024"/>
          </a:xfrm>
          <a:prstGeom prst="rect">
            <a:avLst/>
          </a:prstGeom>
          <a:solidFill>
            <a:srgbClr val="FF7619"/>
          </a:solidFill>
          <a:ln>
            <a:solidFill>
              <a:srgbClr val="FF76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  <p:sp>
        <p:nvSpPr>
          <p:cNvPr id="12" name="Rettangolo 11"/>
          <p:cNvSpPr/>
          <p:nvPr userDrawn="1"/>
        </p:nvSpPr>
        <p:spPr>
          <a:xfrm>
            <a:off x="971600" y="1412776"/>
            <a:ext cx="7992888" cy="216024"/>
          </a:xfrm>
          <a:prstGeom prst="rect">
            <a:avLst/>
          </a:prstGeom>
          <a:solidFill>
            <a:srgbClr val="663300"/>
          </a:solidFill>
          <a:ln>
            <a:solidFill>
              <a:srgbClr val="66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  <p:sp>
        <p:nvSpPr>
          <p:cNvPr id="13" name="Rettangolo 12"/>
          <p:cNvSpPr/>
          <p:nvPr userDrawn="1"/>
        </p:nvSpPr>
        <p:spPr>
          <a:xfrm>
            <a:off x="971600" y="1628800"/>
            <a:ext cx="7992888" cy="2088232"/>
          </a:xfrm>
          <a:prstGeom prst="rect">
            <a:avLst/>
          </a:prstGeom>
          <a:solidFill>
            <a:srgbClr val="FFFFFF"/>
          </a:solidFill>
          <a:ln>
            <a:solidFill>
              <a:srgbClr val="66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  <p:sp>
        <p:nvSpPr>
          <p:cNvPr id="14" name="Titolo 1"/>
          <p:cNvSpPr>
            <a:spLocks noGrp="1"/>
          </p:cNvSpPr>
          <p:nvPr>
            <p:ph type="ctrTitle"/>
          </p:nvPr>
        </p:nvSpPr>
        <p:spPr>
          <a:xfrm>
            <a:off x="1120080" y="2204864"/>
            <a:ext cx="7772400" cy="1470025"/>
          </a:xfrm>
        </p:spPr>
        <p:txBody>
          <a:bodyPr/>
          <a:lstStyle>
            <a:lvl1pPr>
              <a:defRPr>
                <a:solidFill>
                  <a:srgbClr val="462300"/>
                </a:solidFill>
              </a:defRPr>
            </a:lvl1pPr>
          </a:lstStyle>
          <a:p>
            <a:r>
              <a:rPr lang="it-IT" dirty="0"/>
              <a:t>Fare clic per modificare lo stile del titolo</a:t>
            </a:r>
          </a:p>
        </p:txBody>
      </p:sp>
      <p:sp>
        <p:nvSpPr>
          <p:cNvPr id="15" name="Rettangolo 14"/>
          <p:cNvSpPr/>
          <p:nvPr userDrawn="1"/>
        </p:nvSpPr>
        <p:spPr>
          <a:xfrm>
            <a:off x="467544" y="6237312"/>
            <a:ext cx="7992888" cy="216024"/>
          </a:xfrm>
          <a:prstGeom prst="rect">
            <a:avLst/>
          </a:prstGeom>
          <a:solidFill>
            <a:srgbClr val="542A00"/>
          </a:solidFill>
          <a:ln>
            <a:solidFill>
              <a:srgbClr val="66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  <p:sp>
        <p:nvSpPr>
          <p:cNvPr id="16" name="Rettangolo 15"/>
          <p:cNvSpPr/>
          <p:nvPr userDrawn="1"/>
        </p:nvSpPr>
        <p:spPr>
          <a:xfrm>
            <a:off x="467544" y="4581128"/>
            <a:ext cx="7992888" cy="1656184"/>
          </a:xfrm>
          <a:prstGeom prst="rect">
            <a:avLst/>
          </a:prstGeom>
          <a:solidFill>
            <a:srgbClr val="FFFFFF"/>
          </a:solidFill>
          <a:ln>
            <a:solidFill>
              <a:srgbClr val="542A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  <p:sp>
        <p:nvSpPr>
          <p:cNvPr id="17" name="Sottotitolo 2"/>
          <p:cNvSpPr>
            <a:spLocks noGrp="1"/>
          </p:cNvSpPr>
          <p:nvPr>
            <p:ph type="subTitle" idx="1"/>
          </p:nvPr>
        </p:nvSpPr>
        <p:spPr>
          <a:xfrm>
            <a:off x="1043608" y="4725144"/>
            <a:ext cx="6400800" cy="1464568"/>
          </a:xfrm>
        </p:spPr>
        <p:txBody>
          <a:bodyPr/>
          <a:lstStyle>
            <a:lvl1pPr marL="0" indent="0" algn="ctr">
              <a:buNone/>
              <a:defRPr>
                <a:solidFill>
                  <a:srgbClr val="3E1F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/>
              <a:t>Fare clic per modificare lo stile del sottotitolo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13308490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/>
          <p:cNvSpPr/>
          <p:nvPr userDrawn="1"/>
        </p:nvSpPr>
        <p:spPr>
          <a:xfrm>
            <a:off x="251520" y="188640"/>
            <a:ext cx="936104" cy="6120680"/>
          </a:xfrm>
          <a:prstGeom prst="rect">
            <a:avLst/>
          </a:prstGeom>
          <a:solidFill>
            <a:srgbClr val="FF7619"/>
          </a:solidFill>
          <a:ln>
            <a:solidFill>
              <a:srgbClr val="FF76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187624" y="548680"/>
            <a:ext cx="7499176" cy="868958"/>
          </a:xfrm>
        </p:spPr>
        <p:txBody>
          <a:bodyPr>
            <a:noAutofit/>
          </a:bodyPr>
          <a:lstStyle>
            <a:lvl1pPr>
              <a:defRPr sz="4000" b="1">
                <a:solidFill>
                  <a:srgbClr val="7A2900"/>
                </a:solidFill>
              </a:defRPr>
            </a:lvl1pPr>
          </a:lstStyle>
          <a:p>
            <a:r>
              <a:rPr lang="it-IT" dirty="0"/>
              <a:t>Fare clic per modificare lo stile del titolo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5B73A-C38A-4EF5-A1FA-069666DEE039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13/05/2018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2C37C-8D17-4F99-8B8B-15767F2CFD7F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26" name="Rectangle 2"/>
          <p:cNvSpPr>
            <a:spLocks noChangeArrowheads="1" noChangeShapeType="1"/>
          </p:cNvSpPr>
          <p:nvPr userDrawn="1"/>
        </p:nvSpPr>
        <p:spPr bwMode="auto">
          <a:xfrm>
            <a:off x="106860975" y="105289350"/>
            <a:ext cx="1343025" cy="7524750"/>
          </a:xfrm>
          <a:prstGeom prst="rect">
            <a:avLst/>
          </a:prstGeom>
          <a:solidFill>
            <a:srgbClr val="990033"/>
          </a:solidFill>
          <a:ln w="0" algn="in">
            <a:noFill/>
            <a:miter lim="800000"/>
            <a:headEnd/>
            <a:tailEnd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it-IT">
              <a:solidFill>
                <a:prstClr val="black"/>
              </a:solidFill>
            </a:endParaRPr>
          </a:p>
        </p:txBody>
      </p:sp>
      <p:sp>
        <p:nvSpPr>
          <p:cNvPr id="9" name="Rettangolo 8"/>
          <p:cNvSpPr/>
          <p:nvPr userDrawn="1"/>
        </p:nvSpPr>
        <p:spPr>
          <a:xfrm>
            <a:off x="5868144" y="188640"/>
            <a:ext cx="3096344" cy="216024"/>
          </a:xfrm>
          <a:prstGeom prst="rect">
            <a:avLst/>
          </a:prstGeom>
          <a:solidFill>
            <a:srgbClr val="FF7619"/>
          </a:solidFill>
          <a:ln>
            <a:solidFill>
              <a:srgbClr val="FF76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  <p:grpSp>
        <p:nvGrpSpPr>
          <p:cNvPr id="3" name="Gruppo 12"/>
          <p:cNvGrpSpPr/>
          <p:nvPr userDrawn="1"/>
        </p:nvGrpSpPr>
        <p:grpSpPr>
          <a:xfrm>
            <a:off x="971600" y="1412776"/>
            <a:ext cx="7704856" cy="5256584"/>
            <a:chOff x="971600" y="1412776"/>
            <a:chExt cx="7704856" cy="5256584"/>
          </a:xfrm>
        </p:grpSpPr>
        <p:sp>
          <p:nvSpPr>
            <p:cNvPr id="10" name="Rettangolo 9"/>
            <p:cNvSpPr/>
            <p:nvPr userDrawn="1"/>
          </p:nvSpPr>
          <p:spPr>
            <a:xfrm>
              <a:off x="971600" y="1412776"/>
              <a:ext cx="7704856" cy="216024"/>
            </a:xfrm>
            <a:prstGeom prst="rect">
              <a:avLst/>
            </a:prstGeom>
            <a:solidFill>
              <a:srgbClr val="663300"/>
            </a:solidFill>
            <a:ln>
              <a:solidFill>
                <a:srgbClr val="66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prstClr val="white"/>
                </a:solidFill>
              </a:endParaRPr>
            </a:p>
          </p:txBody>
        </p:sp>
        <p:sp>
          <p:nvSpPr>
            <p:cNvPr id="11" name="Rettangolo 10"/>
            <p:cNvSpPr/>
            <p:nvPr userDrawn="1"/>
          </p:nvSpPr>
          <p:spPr>
            <a:xfrm>
              <a:off x="971600" y="1628800"/>
              <a:ext cx="7704856" cy="504056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66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prstClr val="white"/>
                </a:solidFill>
              </a:endParaRPr>
            </a:p>
          </p:txBody>
        </p:sp>
      </p:grpSp>
      <p:sp>
        <p:nvSpPr>
          <p:cNvPr id="12" name="Segnaposto contenuto 2"/>
          <p:cNvSpPr>
            <a:spLocks noGrp="1"/>
          </p:cNvSpPr>
          <p:nvPr>
            <p:ph idx="1"/>
          </p:nvPr>
        </p:nvSpPr>
        <p:spPr>
          <a:xfrm>
            <a:off x="1115616" y="1772816"/>
            <a:ext cx="7427168" cy="4824536"/>
          </a:xfrm>
        </p:spPr>
        <p:txBody>
          <a:bodyPr/>
          <a:lstStyle>
            <a:lvl1pPr>
              <a:defRPr>
                <a:solidFill>
                  <a:srgbClr val="462300"/>
                </a:solidFill>
              </a:defRPr>
            </a:lvl1pPr>
            <a:lvl2pPr>
              <a:buFont typeface="Wingdings 2" pitchFamily="18" charset="2"/>
              <a:buChar char="P"/>
              <a:defRPr>
                <a:solidFill>
                  <a:srgbClr val="462300"/>
                </a:solidFill>
              </a:defRPr>
            </a:lvl2pPr>
            <a:lvl3pPr>
              <a:defRPr>
                <a:solidFill>
                  <a:srgbClr val="462300"/>
                </a:solidFill>
              </a:defRPr>
            </a:lvl3pPr>
            <a:lvl4pPr>
              <a:defRPr>
                <a:solidFill>
                  <a:srgbClr val="462300"/>
                </a:solidFill>
              </a:defRPr>
            </a:lvl4pPr>
            <a:lvl5pPr>
              <a:defRPr>
                <a:solidFill>
                  <a:srgbClr val="462300"/>
                </a:solidFill>
              </a:defRPr>
            </a:lvl5pPr>
          </a:lstStyle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pic>
        <p:nvPicPr>
          <p:cNvPr id="40962" name="Picture 2" descr="http://api.ning.com/files/fht*aVUt2w9ZADUxfD6X37mI0rE1Lu2rR-FaKsvjzrF7CIhmmQMIe*p-aHGN3lRQ00vDFuZWG6g2qDKSAJpbkx65uO1Vlwxb/60x60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28384" y="1052734"/>
            <a:ext cx="936104" cy="93610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49666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5B73A-C38A-4EF5-A1FA-069666DEE039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13/05/2018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2C37C-8D17-4F99-8B8B-15767F2CFD7F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13384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5B73A-C38A-4EF5-A1FA-069666DEE039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13/05/2018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2C37C-8D17-4F99-8B8B-15767F2CFD7F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79583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5B73A-C38A-4EF5-A1FA-069666DEE039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13/05/2018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2C37C-8D17-4F99-8B8B-15767F2CFD7F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13613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5B73A-C38A-4EF5-A1FA-069666DEE039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13/05/2018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2C37C-8D17-4F99-8B8B-15767F2CFD7F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74062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5B73A-C38A-4EF5-A1FA-069666DEE039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13/05/2018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2C37C-8D17-4F99-8B8B-15767F2CFD7F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ttangolo 4"/>
          <p:cNvSpPr/>
          <p:nvPr userDrawn="1"/>
        </p:nvSpPr>
        <p:spPr>
          <a:xfrm>
            <a:off x="251520" y="188640"/>
            <a:ext cx="936104" cy="6120680"/>
          </a:xfrm>
          <a:prstGeom prst="rect">
            <a:avLst/>
          </a:prstGeom>
          <a:solidFill>
            <a:srgbClr val="990033"/>
          </a:solidFill>
          <a:ln>
            <a:solidFill>
              <a:srgbClr val="99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  <p:sp>
        <p:nvSpPr>
          <p:cNvPr id="6" name="Rettangolo 5"/>
          <p:cNvSpPr/>
          <p:nvPr userDrawn="1"/>
        </p:nvSpPr>
        <p:spPr>
          <a:xfrm>
            <a:off x="5868144" y="188640"/>
            <a:ext cx="3096344" cy="216024"/>
          </a:xfrm>
          <a:prstGeom prst="rect">
            <a:avLst/>
          </a:prstGeom>
          <a:solidFill>
            <a:srgbClr val="990033"/>
          </a:solidFill>
          <a:ln>
            <a:solidFill>
              <a:srgbClr val="99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50071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5B73A-C38A-4EF5-A1FA-069666DEE039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13/05/2018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2C37C-8D17-4F99-8B8B-15767F2CFD7F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56538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98B5CDC-8CD4-4BE8-BF03-3681E00264E6}" type="datetime1">
              <a:rPr lang="it-IT"/>
              <a:pPr lvl="0"/>
              <a:t>13/05/2018</a:t>
            </a:fld>
            <a:endParaRPr lang="it-IT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F67821E-819E-40D6-B7A8-741559CB7230}" type="slidenum">
              <a:rPr/>
              <a:pPr lvl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5470750"/>
      </p:ext>
    </p:extLst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5B73A-C38A-4EF5-A1FA-069666DEE039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13/05/2018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2C37C-8D17-4F99-8B8B-15767F2CFD7F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0947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5B73A-C38A-4EF5-A1FA-069666DEE039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13/05/2018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2C37C-8D17-4F99-8B8B-15767F2CFD7F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5512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5B73A-C38A-4EF5-A1FA-069666DEE039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13/05/2018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2C37C-8D17-4F99-8B8B-15767F2CFD7F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13401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ctrTitle"/>
          </p:nvPr>
        </p:nvSpPr>
        <p:spPr>
          <a:xfrm>
            <a:off x="685800" y="1122361"/>
            <a:ext cx="7772400" cy="2387598"/>
          </a:xfrm>
        </p:spPr>
        <p:txBody>
          <a:bodyPr anchor="b" anchorCtr="1"/>
          <a:lstStyle>
            <a:lvl1pPr algn="ctr">
              <a:defRPr sz="6000"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ubtitle 2"/>
          <p:cNvSpPr txBox="1">
            <a:spLocks noGrp="1"/>
          </p:cNvSpPr>
          <p:nvPr>
            <p:ph type="subTitle" idx="1"/>
          </p:nvPr>
        </p:nvSpPr>
        <p:spPr>
          <a:xfrm>
            <a:off x="1143000" y="3602041"/>
            <a:ext cx="6858000" cy="1655758"/>
          </a:xfrm>
        </p:spPr>
        <p:txBody>
          <a:bodyPr anchorCtr="1"/>
          <a:lstStyle>
            <a:lvl1pPr marL="0" indent="0" algn="ctr">
              <a:buNone/>
              <a:defRPr sz="2400"/>
            </a:lvl1pPr>
          </a:lstStyle>
          <a:p>
            <a:pPr lvl="0"/>
            <a:r>
              <a:rPr lang="it-IT"/>
              <a:t>Fare clic per modificare lo stile del sottotitolo dello schema</a:t>
            </a:r>
            <a:endParaRPr lang="en-US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23/09/2015</a:t>
            </a:r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E.Giglia, Open Access, ovvero...                                                   Aviano 23 settembre 2015</a:t>
            </a:r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08A330-3D36-4C64-BDF2-2D8EA2147DF8}" type="slidenum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1389077"/>
      </p:ext>
    </p:extLst>
  </p:cSld>
  <p:clrMapOvr>
    <a:masterClrMapping/>
  </p:clrMapOvr>
  <p:hf sldNum="0"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23/09/2015</a:t>
            </a:r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lang="en-US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6EC384-CBCD-46E3-BE5B-52F157BD147B}" type="slidenum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1381816"/>
      </p:ext>
    </p:extLst>
  </p:cSld>
  <p:clrMapOvr>
    <a:masterClrMapping/>
  </p:clrMapOvr>
  <p:hf sldNum="0"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623885" y="1709735"/>
            <a:ext cx="7886700" cy="2852735"/>
          </a:xfrm>
        </p:spPr>
        <p:txBody>
          <a:bodyPr anchor="b"/>
          <a:lstStyle>
            <a:lvl1pPr>
              <a:defRPr sz="6000"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1"/>
          </p:nvPr>
        </p:nvSpPr>
        <p:spPr>
          <a:xfrm>
            <a:off x="623885" y="4589465"/>
            <a:ext cx="7886700" cy="1500182"/>
          </a:xfrm>
        </p:spPr>
        <p:txBody>
          <a:bodyPr/>
          <a:lstStyle>
            <a:lvl1pPr marL="0" indent="0">
              <a:buNone/>
              <a:defRPr sz="2400"/>
            </a:lvl1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23/09/2015</a:t>
            </a:r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E.Giglia, Open Access, ovvero...                                                   Aviano 23 settembre 2015</a:t>
            </a:r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D7C7E3-8E4E-480E-8383-0CC68CB0DD88}" type="slidenum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102148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>
          <a:xfrm>
            <a:off x="628650" y="1825627"/>
            <a:ext cx="3886200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Content Placeholder 3"/>
          <p:cNvSpPr txBox="1">
            <a:spLocks noGrp="1"/>
          </p:cNvSpPr>
          <p:nvPr>
            <p:ph idx="2"/>
          </p:nvPr>
        </p:nvSpPr>
        <p:spPr>
          <a:xfrm>
            <a:off x="4629149" y="1825627"/>
            <a:ext cx="3886200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Date Placeholder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23/09/2015</a:t>
            </a:r>
          </a:p>
        </p:txBody>
      </p:sp>
      <p:sp>
        <p:nvSpPr>
          <p:cNvPr id="6" name="Footer Placeholder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E.Giglia, Open Access, ovvero...                                                   Aviano 23 settembre 2015</a:t>
            </a:r>
          </a:p>
        </p:txBody>
      </p:sp>
      <p:sp>
        <p:nvSpPr>
          <p:cNvPr id="7" name="Slide Number Placeholder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29E651-261B-4B2D-A0C4-6605BA0E90E6}" type="slidenum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429224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629838" y="365129"/>
            <a:ext cx="7886700" cy="132555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1"/>
          </p:nvPr>
        </p:nvSpPr>
        <p:spPr>
          <a:xfrm>
            <a:off x="629838" y="1681160"/>
            <a:ext cx="3868341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Content Placeholder 3"/>
          <p:cNvSpPr txBox="1">
            <a:spLocks noGrp="1"/>
          </p:cNvSpPr>
          <p:nvPr>
            <p:ph idx="2"/>
          </p:nvPr>
        </p:nvSpPr>
        <p:spPr>
          <a:xfrm>
            <a:off x="629838" y="2505071"/>
            <a:ext cx="3868341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Text Placeholder 4"/>
          <p:cNvSpPr txBox="1">
            <a:spLocks noGrp="1"/>
          </p:cNvSpPr>
          <p:nvPr>
            <p:ph type="body" idx="3"/>
          </p:nvPr>
        </p:nvSpPr>
        <p:spPr>
          <a:xfrm>
            <a:off x="4629149" y="1681160"/>
            <a:ext cx="3887388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Content Placeholder 5"/>
          <p:cNvSpPr txBox="1">
            <a:spLocks noGrp="1"/>
          </p:cNvSpPr>
          <p:nvPr>
            <p:ph idx="4"/>
          </p:nvPr>
        </p:nvSpPr>
        <p:spPr>
          <a:xfrm>
            <a:off x="4629149" y="2505071"/>
            <a:ext cx="3887388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7" name="Date Placeholder 6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23/09/2015</a:t>
            </a:r>
          </a:p>
        </p:txBody>
      </p:sp>
      <p:sp>
        <p:nvSpPr>
          <p:cNvPr id="8" name="Footer Placeholder 7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E.Giglia, Open Access, ovvero...                                                   Aviano 23 settembre 2015</a:t>
            </a:r>
          </a:p>
        </p:txBody>
      </p:sp>
      <p:sp>
        <p:nvSpPr>
          <p:cNvPr id="9" name="Slide Number Placeholder 8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24CA1A-F4C4-41A6-86AE-15F1FEC6098A}" type="slidenum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598523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Date Placeholder 2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23/09/2015</a:t>
            </a:r>
          </a:p>
        </p:txBody>
      </p:sp>
      <p:sp>
        <p:nvSpPr>
          <p:cNvPr id="4" name="Footer Placeholder 3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E.Giglia, Open Access, ovvero...                                                   Aviano 23 settembre 2015</a:t>
            </a:r>
          </a:p>
        </p:txBody>
      </p:sp>
      <p:sp>
        <p:nvSpPr>
          <p:cNvPr id="5" name="Slide Number Placeholder 4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78ED26-7C86-4E33-9C14-C64E947DAE03}" type="slidenum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90078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23/09/2015</a:t>
            </a:r>
          </a:p>
        </p:txBody>
      </p:sp>
      <p:sp>
        <p:nvSpPr>
          <p:cNvPr id="3" name="Footer Placeholder 2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E.Giglia, Open Access, ovvero...                                                   Aviano 23 settembre 2015</a:t>
            </a:r>
          </a:p>
        </p:txBody>
      </p:sp>
      <p:sp>
        <p:nvSpPr>
          <p:cNvPr id="4" name="Slide Number Placeholder 3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D4D80-6347-4771-A2BD-5748EBADB035}" type="slidenum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2023353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623885" y="1709735"/>
            <a:ext cx="7886700" cy="2852735"/>
          </a:xfrm>
        </p:spPr>
        <p:txBody>
          <a:bodyPr anchor="b"/>
          <a:lstStyle>
            <a:lvl1pPr>
              <a:defRPr sz="6000"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1"/>
          </p:nvPr>
        </p:nvSpPr>
        <p:spPr>
          <a:xfrm>
            <a:off x="623885" y="4589465"/>
            <a:ext cx="7886700" cy="1500182"/>
          </a:xfrm>
        </p:spPr>
        <p:txBody>
          <a:bodyPr/>
          <a:lstStyle>
            <a:lvl1pPr marL="0" indent="0">
              <a:buNone/>
              <a:defRPr sz="2400"/>
            </a:lvl1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854A129-2796-4048-9271-024EC1253151}" type="datetime1">
              <a:rPr lang="it-IT"/>
              <a:pPr lvl="0"/>
              <a:t>13/05/2018</a:t>
            </a:fld>
            <a:endParaRPr lang="it-IT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DFC10FE-5ECA-4CD6-848A-F29F9C6550AC}" type="slidenum">
              <a:rPr/>
              <a:pPr lvl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1288868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629838" y="457200"/>
            <a:ext cx="2949177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>
          <a:xfrm>
            <a:off x="3887388" y="987423"/>
            <a:ext cx="4629149" cy="487362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Text Placeholder 3"/>
          <p:cNvSpPr txBox="1">
            <a:spLocks noGrp="1"/>
          </p:cNvSpPr>
          <p:nvPr>
            <p:ph type="body" idx="2"/>
          </p:nvPr>
        </p:nvSpPr>
        <p:spPr>
          <a:xfrm>
            <a:off x="629838" y="2057400"/>
            <a:ext cx="2949177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23/09/2015</a:t>
            </a:r>
          </a:p>
        </p:txBody>
      </p:sp>
      <p:sp>
        <p:nvSpPr>
          <p:cNvPr id="6" name="Footer Placeholder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E.Giglia, Open Access, ovvero...                                                   Aviano 23 settembre 2015</a:t>
            </a:r>
          </a:p>
        </p:txBody>
      </p:sp>
      <p:sp>
        <p:nvSpPr>
          <p:cNvPr id="7" name="Slide Number Placeholder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35F67-1347-460A-ACC5-AF9FB66B5B41}" type="slidenum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109191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629838" y="457200"/>
            <a:ext cx="2949177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Picture Placeholder 2"/>
          <p:cNvSpPr txBox="1">
            <a:spLocks noGrp="1"/>
          </p:cNvSpPr>
          <p:nvPr>
            <p:ph type="pic" idx="1"/>
          </p:nvPr>
        </p:nvSpPr>
        <p:spPr>
          <a:xfrm>
            <a:off x="3887388" y="987423"/>
            <a:ext cx="4629149" cy="4873623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pPr lvl="0"/>
            <a:r>
              <a:rPr lang="it-IT"/>
              <a:t>Fare clic sull'icona per inserire un'immagine</a:t>
            </a:r>
            <a:endParaRPr lang="en-US"/>
          </a:p>
        </p:txBody>
      </p:sp>
      <p:sp>
        <p:nvSpPr>
          <p:cNvPr id="4" name="Text Placeholder 3"/>
          <p:cNvSpPr txBox="1">
            <a:spLocks noGrp="1"/>
          </p:cNvSpPr>
          <p:nvPr>
            <p:ph type="body" idx="2"/>
          </p:nvPr>
        </p:nvSpPr>
        <p:spPr>
          <a:xfrm>
            <a:off x="629838" y="2057400"/>
            <a:ext cx="2949177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23/09/2015</a:t>
            </a:r>
          </a:p>
        </p:txBody>
      </p:sp>
      <p:sp>
        <p:nvSpPr>
          <p:cNvPr id="6" name="Footer Placeholder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E.Giglia, Open Access, ovvero...                                                   Aviano 23 settembre 2015</a:t>
            </a:r>
          </a:p>
        </p:txBody>
      </p:sp>
      <p:sp>
        <p:nvSpPr>
          <p:cNvPr id="7" name="Slide Number Placeholder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39C2C6-DCA4-4995-9CF0-7775A48FB1C3}" type="slidenum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62219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23/09/2015</a:t>
            </a:r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E.Giglia, Open Access, ovvero...                                                   Aviano 23 settembre 2015</a:t>
            </a:r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04CB9D-3A65-4CB7-B526-E66188783421}" type="slidenum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543812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 txBox="1">
            <a:spLocks noGrp="1"/>
          </p:cNvSpPr>
          <p:nvPr>
            <p:ph type="title" orient="vert"/>
          </p:nvPr>
        </p:nvSpPr>
        <p:spPr>
          <a:xfrm>
            <a:off x="6543675" y="365129"/>
            <a:ext cx="1971674" cy="5811834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 txBox="1">
            <a:spLocks noGrp="1"/>
          </p:cNvSpPr>
          <p:nvPr>
            <p:ph type="body" orient="vert" idx="1"/>
          </p:nvPr>
        </p:nvSpPr>
        <p:spPr>
          <a:xfrm>
            <a:off x="628650" y="365129"/>
            <a:ext cx="5800725" cy="5811834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23/09/2015</a:t>
            </a:r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E.Giglia, Open Access, ovvero...                                                   Aviano 23 settembre 2015</a:t>
            </a:r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3238E1-FC1E-461D-ABE2-62CD8906F76B}" type="slidenum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134108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DC8E9-5214-445A-B78E-49944BD84F4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13/05/2018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A0BC9-E706-472A-879B-52EF9B2DE18D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264476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DC8E9-5214-445A-B78E-49944BD84F4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13/05/2018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A0BC9-E706-472A-879B-52EF9B2DE18D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467323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DC8E9-5214-445A-B78E-49944BD84F4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13/05/2018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A0BC9-E706-472A-879B-52EF9B2DE18D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658439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DC8E9-5214-445A-B78E-49944BD84F4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13/05/2018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A0BC9-E706-472A-879B-52EF9B2DE18D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357629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DC8E9-5214-445A-B78E-49944BD84F4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13/05/2018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A0BC9-E706-472A-879B-52EF9B2DE18D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819109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DC8E9-5214-445A-B78E-49944BD84F4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13/05/2018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A0BC9-E706-472A-879B-52EF9B2DE18D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85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>
          <a:xfrm>
            <a:off x="628650" y="1825627"/>
            <a:ext cx="3886200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Content Placeholder 3"/>
          <p:cNvSpPr txBox="1">
            <a:spLocks noGrp="1"/>
          </p:cNvSpPr>
          <p:nvPr>
            <p:ph idx="2"/>
          </p:nvPr>
        </p:nvSpPr>
        <p:spPr>
          <a:xfrm>
            <a:off x="4629149" y="1825627"/>
            <a:ext cx="3886200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Date Placeholder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2210C08-08D7-4AD5-AF72-882CA98AC420}" type="datetime1">
              <a:rPr lang="it-IT"/>
              <a:pPr lvl="0"/>
              <a:t>13/05/2018</a:t>
            </a:fld>
            <a:endParaRPr lang="it-IT"/>
          </a:p>
        </p:txBody>
      </p:sp>
      <p:sp>
        <p:nvSpPr>
          <p:cNvPr id="6" name="Footer Placeholder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7" name="Slide Number Placeholder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DC37031-DED2-464B-945A-C53E5806452E}" type="slidenum">
              <a:rPr/>
              <a:pPr lvl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7713491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DC8E9-5214-445A-B78E-49944BD84F4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13/05/2018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A0BC9-E706-472A-879B-52EF9B2DE18D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634152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DC8E9-5214-445A-B78E-49944BD84F4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13/05/2018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A0BC9-E706-472A-879B-52EF9B2DE18D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846535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DC8E9-5214-445A-B78E-49944BD84F4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13/05/2018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A0BC9-E706-472A-879B-52EF9B2DE18D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262960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DC8E9-5214-445A-B78E-49944BD84F4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13/05/2018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A0BC9-E706-472A-879B-52EF9B2DE18D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862031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DC8E9-5214-445A-B78E-49944BD84F4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13/05/2018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A0BC9-E706-472A-879B-52EF9B2DE18D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09735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629838" y="365129"/>
            <a:ext cx="7886700" cy="132555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1"/>
          </p:nvPr>
        </p:nvSpPr>
        <p:spPr>
          <a:xfrm>
            <a:off x="629838" y="1681160"/>
            <a:ext cx="3868341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Content Placeholder 3"/>
          <p:cNvSpPr txBox="1">
            <a:spLocks noGrp="1"/>
          </p:cNvSpPr>
          <p:nvPr>
            <p:ph idx="2"/>
          </p:nvPr>
        </p:nvSpPr>
        <p:spPr>
          <a:xfrm>
            <a:off x="629838" y="2505071"/>
            <a:ext cx="3868341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Text Placeholder 4"/>
          <p:cNvSpPr txBox="1">
            <a:spLocks noGrp="1"/>
          </p:cNvSpPr>
          <p:nvPr>
            <p:ph type="body" idx="3"/>
          </p:nvPr>
        </p:nvSpPr>
        <p:spPr>
          <a:xfrm>
            <a:off x="4629149" y="1681160"/>
            <a:ext cx="3887388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Content Placeholder 5"/>
          <p:cNvSpPr txBox="1">
            <a:spLocks noGrp="1"/>
          </p:cNvSpPr>
          <p:nvPr>
            <p:ph idx="4"/>
          </p:nvPr>
        </p:nvSpPr>
        <p:spPr>
          <a:xfrm>
            <a:off x="4629149" y="2505071"/>
            <a:ext cx="3887388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7" name="Date Placeholder 6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64E457D-4569-456B-8BF5-2241C0427129}" type="datetime1">
              <a:rPr lang="it-IT"/>
              <a:pPr lvl="0"/>
              <a:t>13/05/2018</a:t>
            </a:fld>
            <a:endParaRPr lang="it-IT"/>
          </a:p>
        </p:txBody>
      </p:sp>
      <p:sp>
        <p:nvSpPr>
          <p:cNvPr id="8" name="Footer Placeholder 7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9" name="Slide Number Placeholder 8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3532333-08BD-46E7-AD14-9D911E15A1F9}" type="slidenum">
              <a:rPr/>
              <a:pPr lvl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460325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Date Placeholder 2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041AF70-C230-4CCD-B690-BA2D2753D5FC}" type="datetime1">
              <a:rPr lang="it-IT"/>
              <a:pPr lvl="0"/>
              <a:t>13/05/2018</a:t>
            </a:fld>
            <a:endParaRPr lang="it-IT"/>
          </a:p>
        </p:txBody>
      </p:sp>
      <p:sp>
        <p:nvSpPr>
          <p:cNvPr id="4" name="Footer Placeholder 3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5" name="Slide Number Placeholder 4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E5F3E88-6760-498A-BB08-D65BDBE51595}" type="slidenum">
              <a:rPr/>
              <a:pPr lvl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024204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DEC27AC-D1DF-4B0F-A46A-4DB364C3F4FD}" type="datetime1">
              <a:rPr lang="it-IT"/>
              <a:pPr lvl="0"/>
              <a:t>13/05/2018</a:t>
            </a:fld>
            <a:endParaRPr lang="it-IT"/>
          </a:p>
        </p:txBody>
      </p:sp>
      <p:sp>
        <p:nvSpPr>
          <p:cNvPr id="3" name="Footer Placeholder 2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4" name="Slide Number Placeholder 3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1C94580-FFCA-4620-A653-6CE02B0D53AC}" type="slidenum">
              <a:rPr/>
              <a:pPr lvl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80679752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629838" y="457200"/>
            <a:ext cx="2949177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>
          <a:xfrm>
            <a:off x="3887388" y="987423"/>
            <a:ext cx="4629149" cy="487362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Text Placeholder 3"/>
          <p:cNvSpPr txBox="1">
            <a:spLocks noGrp="1"/>
          </p:cNvSpPr>
          <p:nvPr>
            <p:ph type="body" idx="2"/>
          </p:nvPr>
        </p:nvSpPr>
        <p:spPr>
          <a:xfrm>
            <a:off x="629838" y="2057400"/>
            <a:ext cx="2949177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AB81721-0787-4ACD-8DEE-0CA99518E6C9}" type="datetime1">
              <a:rPr lang="it-IT"/>
              <a:pPr lvl="0"/>
              <a:t>13/05/2018</a:t>
            </a:fld>
            <a:endParaRPr lang="it-IT"/>
          </a:p>
        </p:txBody>
      </p:sp>
      <p:sp>
        <p:nvSpPr>
          <p:cNvPr id="6" name="Footer Placeholder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7" name="Slide Number Placeholder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54ABB31-E6AC-4473-A8A0-09199309F9ED}" type="slidenum">
              <a:rPr/>
              <a:pPr lvl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356654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629838" y="457200"/>
            <a:ext cx="2949177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Picture Placeholder 2"/>
          <p:cNvSpPr txBox="1">
            <a:spLocks noGrp="1"/>
          </p:cNvSpPr>
          <p:nvPr>
            <p:ph type="pic" idx="1"/>
          </p:nvPr>
        </p:nvSpPr>
        <p:spPr>
          <a:xfrm>
            <a:off x="3887388" y="987423"/>
            <a:ext cx="4629149" cy="4873623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pPr lvl="0"/>
            <a:r>
              <a:rPr lang="it-IT"/>
              <a:t>Fare clic sull'icona per inserire un'immagine</a:t>
            </a:r>
            <a:endParaRPr lang="en-US"/>
          </a:p>
        </p:txBody>
      </p:sp>
      <p:sp>
        <p:nvSpPr>
          <p:cNvPr id="4" name="Text Placeholder 3"/>
          <p:cNvSpPr txBox="1">
            <a:spLocks noGrp="1"/>
          </p:cNvSpPr>
          <p:nvPr>
            <p:ph type="body" idx="2"/>
          </p:nvPr>
        </p:nvSpPr>
        <p:spPr>
          <a:xfrm>
            <a:off x="629838" y="2057400"/>
            <a:ext cx="2949177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5378B03-A239-4D61-8FFC-255FA996E9D5}" type="datetime1">
              <a:rPr lang="it-IT"/>
              <a:pPr lvl="0"/>
              <a:t>13/05/2018</a:t>
            </a:fld>
            <a:endParaRPr lang="it-IT"/>
          </a:p>
        </p:txBody>
      </p:sp>
      <p:sp>
        <p:nvSpPr>
          <p:cNvPr id="6" name="Footer Placeholder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7" name="Slide Number Placeholder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F56F163-3E89-4CC5-9258-0304F051EB2A}" type="slidenum">
              <a:rPr/>
              <a:pPr lvl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836508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 txBox="1">
            <a:spLocks noGrp="1"/>
          </p:cNvSpPr>
          <p:nvPr>
            <p:ph type="title"/>
          </p:nvPr>
        </p:nvSpPr>
        <p:spPr>
          <a:xfrm>
            <a:off x="628650" y="365129"/>
            <a:ext cx="7886700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/>
          <a:lstStyle/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1"/>
          </p:nvPr>
        </p:nvSpPr>
        <p:spPr>
          <a:xfrm>
            <a:off x="628650" y="1825627"/>
            <a:ext cx="7886700" cy="435133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/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it-IT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fld id="{51B538A0-29DF-4A8C-A4AD-6B52E21AB146}" type="datetime1">
              <a:rPr lang="it-IT"/>
              <a:pPr lvl="0"/>
              <a:t>13/05/2018</a:t>
            </a:fld>
            <a:endParaRPr lang="it-IT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3"/>
          </p:nvPr>
        </p:nvSpPr>
        <p:spPr>
          <a:xfrm>
            <a:off x="3028949" y="6356351"/>
            <a:ext cx="3086099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/>
          <a:lstStyle>
            <a:lvl1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it-IT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endParaRPr lang="it-IT"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4"/>
          </p:nvPr>
        </p:nvSpPr>
        <p:spPr>
          <a:xfrm>
            <a:off x="6457949" y="6356351"/>
            <a:ext cx="20574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/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it-IT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fld id="{2B6C3332-89B3-40CE-AA32-D22B3666B536}" type="slidenum">
              <a:rPr/>
              <a:pPr lvl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20068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  <p:sldLayoutId id="2147483826" r:id="rId8"/>
    <p:sldLayoutId id="2147483827" r:id="rId9"/>
    <p:sldLayoutId id="2147483828" r:id="rId10"/>
    <p:sldLayoutId id="2147483829" r:id="rId11"/>
  </p:sldLayoutIdLst>
  <p:txStyles>
    <p:titleStyle>
      <a:lvl1pPr marL="0" marR="0" lvl="0" indent="0" algn="l" defTabSz="914400" rtl="0" fontAlgn="auto" hangingPunct="1">
        <a:lnSpc>
          <a:spcPct val="90000"/>
        </a:lnSpc>
        <a:spcBef>
          <a:spcPts val="0"/>
        </a:spcBef>
        <a:spcAft>
          <a:spcPts val="0"/>
        </a:spcAft>
        <a:buNone/>
        <a:tabLst/>
        <a:defRPr lang="it-IT" sz="4400" b="0" i="0" u="none" strike="noStrike" kern="1200" cap="none" spc="0" baseline="0">
          <a:solidFill>
            <a:srgbClr val="000000"/>
          </a:solidFill>
          <a:uFillTx/>
          <a:latin typeface="Calibri Light"/>
        </a:defRPr>
      </a:lvl1pPr>
    </p:titleStyle>
    <p:bodyStyle>
      <a:lvl1pPr marL="228600" marR="0" lvl="0" indent="-228600" algn="l" defTabSz="914400" rtl="0" fontAlgn="auto" hangingPunct="1">
        <a:lnSpc>
          <a:spcPct val="90000"/>
        </a:lnSpc>
        <a:spcBef>
          <a:spcPts val="1000"/>
        </a:spcBef>
        <a:spcAft>
          <a:spcPts val="0"/>
        </a:spcAft>
        <a:buSzPct val="100000"/>
        <a:buFont typeface="Arial" pitchFamily="34"/>
        <a:buChar char="•"/>
        <a:tabLst/>
        <a:defRPr lang="it-IT" sz="2800" b="0" i="0" u="none" strike="noStrike" kern="1200" cap="none" spc="0" baseline="0">
          <a:solidFill>
            <a:srgbClr val="000000"/>
          </a:solidFill>
          <a:uFillTx/>
          <a:latin typeface="Calibri"/>
        </a:defRPr>
      </a:lvl1pPr>
      <a:lvl2pPr marL="685800" marR="0" lvl="1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it-IT" sz="2400" b="0" i="0" u="none" strike="noStrike" kern="1200" cap="none" spc="0" baseline="0">
          <a:solidFill>
            <a:srgbClr val="000000"/>
          </a:solidFill>
          <a:uFillTx/>
          <a:latin typeface="Calibri"/>
        </a:defRPr>
      </a:lvl2pPr>
      <a:lvl3pPr marL="1143000" marR="0" lvl="2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it-IT" sz="2000" b="0" i="0" u="none" strike="noStrike" kern="1200" cap="none" spc="0" baseline="0">
          <a:solidFill>
            <a:srgbClr val="000000"/>
          </a:solidFill>
          <a:uFillTx/>
          <a:latin typeface="Calibri"/>
        </a:defRPr>
      </a:lvl3pPr>
      <a:lvl4pPr marL="1600200" marR="0" lvl="3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it-IT" sz="1800" b="0" i="0" u="none" strike="noStrike" kern="1200" cap="none" spc="0" baseline="0">
          <a:solidFill>
            <a:srgbClr val="000000"/>
          </a:solidFill>
          <a:uFillTx/>
          <a:latin typeface="Calibri"/>
        </a:defRPr>
      </a:lvl4pPr>
      <a:lvl5pPr marL="2057400" marR="0" lvl="4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it-IT" sz="1800" b="0" i="0" u="none" strike="noStrike" kern="1200" cap="none" spc="0" baseline="0">
          <a:solidFill>
            <a:srgbClr val="000000"/>
          </a:solidFill>
          <a:uFillTx/>
          <a:latin typeface="Calibri"/>
        </a:defRPr>
      </a:lvl5pPr>
    </p:bodyStyle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F5B73A-C38A-4EF5-A1FA-069666DEE039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13/05/2018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22C37C-8D17-4F99-8B8B-15767F2CFD7F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050" name="Rectangle 2"/>
          <p:cNvSpPr>
            <a:spLocks noChangeArrowheads="1" noChangeShapeType="1"/>
          </p:cNvSpPr>
          <p:nvPr/>
        </p:nvSpPr>
        <p:spPr bwMode="auto">
          <a:xfrm>
            <a:off x="106860975" y="105289350"/>
            <a:ext cx="1343025" cy="7524750"/>
          </a:xfrm>
          <a:prstGeom prst="rect">
            <a:avLst/>
          </a:prstGeom>
          <a:solidFill>
            <a:srgbClr val="990033"/>
          </a:solidFill>
          <a:ln w="0" algn="in">
            <a:noFill/>
            <a:miter lim="800000"/>
            <a:headEnd/>
            <a:tailEnd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6173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03" r:id="rId1"/>
    <p:sldLayoutId id="2147484304" r:id="rId2"/>
    <p:sldLayoutId id="2147484305" r:id="rId3"/>
    <p:sldLayoutId id="2147484306" r:id="rId4"/>
    <p:sldLayoutId id="2147484307" r:id="rId5"/>
    <p:sldLayoutId id="2147484308" r:id="rId6"/>
    <p:sldLayoutId id="2147484309" r:id="rId7"/>
    <p:sldLayoutId id="2147484310" r:id="rId8"/>
    <p:sldLayoutId id="2147484311" r:id="rId9"/>
    <p:sldLayoutId id="2147484312" r:id="rId10"/>
    <p:sldLayoutId id="214748431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 txBox="1">
            <a:spLocks noGrp="1"/>
          </p:cNvSpPr>
          <p:nvPr>
            <p:ph type="title"/>
          </p:nvPr>
        </p:nvSpPr>
        <p:spPr>
          <a:xfrm>
            <a:off x="628650" y="365129"/>
            <a:ext cx="7886700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/>
          <a:lstStyle/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1"/>
          </p:nvPr>
        </p:nvSpPr>
        <p:spPr>
          <a:xfrm>
            <a:off x="628650" y="1825627"/>
            <a:ext cx="7886700" cy="435133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/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it-IT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5D538A-35A3-4829-AFD5-B6065290E0D5}" type="datetime1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13/05/2018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3"/>
          </p:nvPr>
        </p:nvSpPr>
        <p:spPr>
          <a:xfrm>
            <a:off x="3028949" y="6356351"/>
            <a:ext cx="3086099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/>
          <a:lstStyle>
            <a:lvl1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it-IT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4"/>
          </p:nvPr>
        </p:nvSpPr>
        <p:spPr>
          <a:xfrm>
            <a:off x="6457949" y="6356351"/>
            <a:ext cx="20574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/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it-IT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92C753-84AF-456E-9526-DCAB0D0D851E}" type="slidenum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0041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87" r:id="rId1"/>
    <p:sldLayoutId id="2147484388" r:id="rId2"/>
    <p:sldLayoutId id="2147484389" r:id="rId3"/>
    <p:sldLayoutId id="2147484390" r:id="rId4"/>
    <p:sldLayoutId id="2147484391" r:id="rId5"/>
    <p:sldLayoutId id="2147484392" r:id="rId6"/>
    <p:sldLayoutId id="2147484393" r:id="rId7"/>
    <p:sldLayoutId id="2147484394" r:id="rId8"/>
    <p:sldLayoutId id="2147484395" r:id="rId9"/>
    <p:sldLayoutId id="2147484396" r:id="rId10"/>
    <p:sldLayoutId id="2147484397" r:id="rId11"/>
  </p:sldLayoutIdLst>
  <p:txStyles>
    <p:titleStyle>
      <a:lvl1pPr marL="0" marR="0" lvl="0" indent="0" algn="l" defTabSz="914400" rtl="0" fontAlgn="auto" hangingPunct="1">
        <a:lnSpc>
          <a:spcPct val="90000"/>
        </a:lnSpc>
        <a:spcBef>
          <a:spcPts val="0"/>
        </a:spcBef>
        <a:spcAft>
          <a:spcPts val="0"/>
        </a:spcAft>
        <a:buNone/>
        <a:tabLst/>
        <a:defRPr lang="it-IT" sz="4400" b="0" i="0" u="none" strike="noStrike" kern="1200" cap="none" spc="0" baseline="0">
          <a:solidFill>
            <a:srgbClr val="000000"/>
          </a:solidFill>
          <a:uFillTx/>
          <a:latin typeface="Calibri Light"/>
        </a:defRPr>
      </a:lvl1pPr>
    </p:titleStyle>
    <p:bodyStyle>
      <a:lvl1pPr marL="228600" marR="0" lvl="0" indent="-228600" algn="l" defTabSz="914400" rtl="0" fontAlgn="auto" hangingPunct="1">
        <a:lnSpc>
          <a:spcPct val="90000"/>
        </a:lnSpc>
        <a:spcBef>
          <a:spcPts val="1000"/>
        </a:spcBef>
        <a:spcAft>
          <a:spcPts val="0"/>
        </a:spcAft>
        <a:buSzPct val="100000"/>
        <a:buFont typeface="Arial" pitchFamily="34"/>
        <a:buChar char="•"/>
        <a:tabLst/>
        <a:defRPr lang="it-IT" sz="2800" b="0" i="0" u="none" strike="noStrike" kern="1200" cap="none" spc="0" baseline="0">
          <a:solidFill>
            <a:srgbClr val="000000"/>
          </a:solidFill>
          <a:uFillTx/>
          <a:latin typeface="Calibri"/>
        </a:defRPr>
      </a:lvl1pPr>
      <a:lvl2pPr marL="685800" marR="0" lvl="1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it-IT" sz="2400" b="0" i="0" u="none" strike="noStrike" kern="1200" cap="none" spc="0" baseline="0">
          <a:solidFill>
            <a:srgbClr val="000000"/>
          </a:solidFill>
          <a:uFillTx/>
          <a:latin typeface="Calibri"/>
        </a:defRPr>
      </a:lvl2pPr>
      <a:lvl3pPr marL="1143000" marR="0" lvl="2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it-IT" sz="2000" b="0" i="0" u="none" strike="noStrike" kern="1200" cap="none" spc="0" baseline="0">
          <a:solidFill>
            <a:srgbClr val="000000"/>
          </a:solidFill>
          <a:uFillTx/>
          <a:latin typeface="Calibri"/>
        </a:defRPr>
      </a:lvl3pPr>
      <a:lvl4pPr marL="1600200" marR="0" lvl="3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it-IT" sz="1800" b="0" i="0" u="none" strike="noStrike" kern="1200" cap="none" spc="0" baseline="0">
          <a:solidFill>
            <a:srgbClr val="000000"/>
          </a:solidFill>
          <a:uFillTx/>
          <a:latin typeface="Calibri"/>
        </a:defRPr>
      </a:lvl4pPr>
      <a:lvl5pPr marL="2057400" marR="0" lvl="4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it-IT" sz="1800" b="0" i="0" u="none" strike="noStrike" kern="1200" cap="none" spc="0" baseline="0">
          <a:solidFill>
            <a:srgbClr val="000000"/>
          </a:solidFill>
          <a:uFillTx/>
          <a:latin typeface="Calibri"/>
        </a:defRPr>
      </a:lvl5pPr>
    </p:bodyStyle>
    <p:otherStyle/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ADC8E9-5214-445A-B78E-49944BD84F4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13/05/2018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1A0BC9-E706-472A-879B-52EF9B2DE18D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0568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99" r:id="rId1"/>
    <p:sldLayoutId id="2147484400" r:id="rId2"/>
    <p:sldLayoutId id="2147484401" r:id="rId3"/>
    <p:sldLayoutId id="2147484402" r:id="rId4"/>
    <p:sldLayoutId id="2147484403" r:id="rId5"/>
    <p:sldLayoutId id="2147484404" r:id="rId6"/>
    <p:sldLayoutId id="2147484405" r:id="rId7"/>
    <p:sldLayoutId id="2147484406" r:id="rId8"/>
    <p:sldLayoutId id="2147484407" r:id="rId9"/>
    <p:sldLayoutId id="2147484408" r:id="rId10"/>
    <p:sldLayoutId id="214748440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hyperlink" Target="http://ec.europa.eu/research/participants/data/ref/h2020/grants_manual/amga/h2020-amga_en.pdf#page=89" TargetMode="External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ec.europa.eu/research/participants/data/ref/h2020/grants_manual/amga/h2020-amga_en.pdf#page=238" TargetMode="External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4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hyperlink" Target="http://ec.europa.eu/research/participants/data/ref/h2020/grants_manual/hi/oa_pilot/h2020-hi-oa-data-mgt_en.pdf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ec.europa.eu/research/participants/data/ref/h2020/grants_manual/amga/h2020-amga_en.pdf#page=238" TargetMode="External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hyperlink" Target="https://erc.europa.eu/sites/default/files/document/file/ERC_info_document-Open_Research_Data_and_Data_Management_Plans.pdf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72.png"/><Relationship Id="rId4" Type="http://schemas.openxmlformats.org/officeDocument/2006/relationships/hyperlink" Target="http://ec.europa.eu/research/participants/data/ref/h2020/other/hi/oa-pilot/h2020-hi-erc-oa-guide_en.pdf" TargetMode="Externa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3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9.xml"/><Relationship Id="rId6" Type="http://schemas.openxmlformats.org/officeDocument/2006/relationships/hyperlink" Target="https://goo.gl/etRUZj" TargetMode="Externa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goo.gl/sryNTg" TargetMode="External"/><Relationship Id="rId3" Type="http://schemas.openxmlformats.org/officeDocument/2006/relationships/image" Target="../media/image8.emf"/><Relationship Id="rId7" Type="http://schemas.openxmlformats.org/officeDocument/2006/relationships/image" Target="../media/image14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hyperlink" Target="https://goo.gl/sryNTg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8.xml"/><Relationship Id="rId6" Type="http://schemas.openxmlformats.org/officeDocument/2006/relationships/hyperlink" Target="https://goo.gl/sryNTg" TargetMode="External"/><Relationship Id="rId5" Type="http://schemas.openxmlformats.org/officeDocument/2006/relationships/image" Target="../media/image14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59909" y="327795"/>
            <a:ext cx="7499176" cy="868958"/>
          </a:xfrm>
        </p:spPr>
        <p:txBody>
          <a:bodyPr/>
          <a:lstStyle/>
          <a:p>
            <a:pPr algn="l"/>
            <a:r>
              <a:rPr lang="it-IT" b="0" dirty="0">
                <a:solidFill>
                  <a:schemeClr val="bg1"/>
                </a:solidFill>
                <a:latin typeface="Calibri Light" panose="020F0302020204030204" pitchFamily="34" charset="0"/>
              </a:rPr>
              <a:t>Il dovere - Italia</a:t>
            </a:r>
          </a:p>
        </p:txBody>
      </p:sp>
      <p:pic>
        <p:nvPicPr>
          <p:cNvPr id="4" name="Immagine 3"/>
          <p:cNvPicPr/>
          <p:nvPr/>
        </p:nvPicPr>
        <p:blipFill>
          <a:blip r:embed="rId3" cstate="print"/>
          <a:srcRect l="19397" t="30772" r="46029" b="33591"/>
          <a:stretch>
            <a:fillRect/>
          </a:stretch>
        </p:blipFill>
        <p:spPr bwMode="auto">
          <a:xfrm>
            <a:off x="5436096" y="2564904"/>
            <a:ext cx="3707904" cy="26642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Rettangolo arrotondato 16"/>
          <p:cNvSpPr/>
          <p:nvPr/>
        </p:nvSpPr>
        <p:spPr>
          <a:xfrm>
            <a:off x="5436096" y="2852936"/>
            <a:ext cx="3672408" cy="720080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899592" y="3897051"/>
            <a:ext cx="1656184" cy="7920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Legge 112/2013</a:t>
            </a:r>
          </a:p>
        </p:txBody>
      </p:sp>
    </p:spTree>
    <p:extLst>
      <p:ext uri="{BB962C8B-B14F-4D97-AF65-F5344CB8AC3E}">
        <p14:creationId xmlns:p14="http://schemas.microsoft.com/office/powerpoint/2010/main" val="31685883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olo 1"/>
          <p:cNvSpPr txBox="1">
            <a:spLocks/>
          </p:cNvSpPr>
          <p:nvPr/>
        </p:nvSpPr>
        <p:spPr>
          <a:xfrm>
            <a:off x="317732" y="687897"/>
            <a:ext cx="7886700" cy="93956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/>
          <a:lstStyle>
            <a:lvl1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it-IT" sz="4400" b="0" i="0" u="none" strike="noStrike" kern="1200" cap="none" spc="0" baseline="0">
                <a:solidFill>
                  <a:srgbClr val="000000"/>
                </a:solidFill>
                <a:uFillTx/>
                <a:latin typeface="Calibri Ligh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Costi per la disseminazione</a:t>
            </a:r>
          </a:p>
        </p:txBody>
      </p:sp>
      <p:grpSp>
        <p:nvGrpSpPr>
          <p:cNvPr id="7" name="Gruppo 6">
            <a:extLst>
              <a:ext uri="{FF2B5EF4-FFF2-40B4-BE49-F238E27FC236}">
                <a16:creationId xmlns:a16="http://schemas.microsoft.com/office/drawing/2014/main" id="{8F982D4C-3D0F-40A7-8B1A-7C9EFC55CCEC}"/>
              </a:ext>
            </a:extLst>
          </p:cNvPr>
          <p:cNvGrpSpPr/>
          <p:nvPr/>
        </p:nvGrpSpPr>
        <p:grpSpPr>
          <a:xfrm>
            <a:off x="4857750" y="982036"/>
            <a:ext cx="4016284" cy="2554445"/>
            <a:chOff x="4857750" y="982036"/>
            <a:chExt cx="4016284" cy="2554445"/>
          </a:xfrm>
        </p:grpSpPr>
        <p:sp>
          <p:nvSpPr>
            <p:cNvPr id="8" name="Rettangolo 7">
              <a:extLst>
                <a:ext uri="{FF2B5EF4-FFF2-40B4-BE49-F238E27FC236}">
                  <a16:creationId xmlns:a16="http://schemas.microsoft.com/office/drawing/2014/main" id="{DC2D115F-F0A4-4F0D-A53A-DD2BE8A2D364}"/>
                </a:ext>
              </a:extLst>
            </p:cNvPr>
            <p:cNvSpPr/>
            <p:nvPr/>
          </p:nvSpPr>
          <p:spPr>
            <a:xfrm>
              <a:off x="4857750" y="1422301"/>
              <a:ext cx="2159726" cy="1297578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Annotated</a:t>
              </a:r>
              <a:r>
                <a:rPr kumimoji="0" lang="it-IT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Model Grant Agreement</a:t>
              </a:r>
              <a:br>
                <a:rPr kumimoji="0" lang="it-IT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</a:br>
              <a:r>
                <a:rPr kumimoji="0" lang="it-IT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6.2.D3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(pag. 89)</a:t>
              </a:r>
            </a:p>
          </p:txBody>
        </p:sp>
        <p:pic>
          <p:nvPicPr>
            <p:cNvPr id="9" name="Immagine 8">
              <a:extLst>
                <a:ext uri="{FF2B5EF4-FFF2-40B4-BE49-F238E27FC236}">
                  <a16:creationId xmlns:a16="http://schemas.microsoft.com/office/drawing/2014/main" id="{8799CE27-5401-48B9-8769-53E7BE6961F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051172" y="982036"/>
              <a:ext cx="1822862" cy="2554445"/>
            </a:xfrm>
            <a:prstGeom prst="rect">
              <a:avLst/>
            </a:prstGeom>
          </p:spPr>
        </p:pic>
      </p:grpSp>
      <p:pic>
        <p:nvPicPr>
          <p:cNvPr id="11" name="Immagine 10">
            <a:extLst>
              <a:ext uri="{FF2B5EF4-FFF2-40B4-BE49-F238E27FC236}">
                <a16:creationId xmlns:a16="http://schemas.microsoft.com/office/drawing/2014/main" id="{DA616D99-5B7B-4CDF-9BFB-F9A3D31E32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530" y="1765200"/>
            <a:ext cx="5135534" cy="12980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" name="Gruppo 13">
            <a:extLst>
              <a:ext uri="{FF2B5EF4-FFF2-40B4-BE49-F238E27FC236}">
                <a16:creationId xmlns:a16="http://schemas.microsoft.com/office/drawing/2014/main" id="{8196D91F-26D9-4EE0-848B-609D8CF9AA34}"/>
              </a:ext>
            </a:extLst>
          </p:cNvPr>
          <p:cNvGrpSpPr/>
          <p:nvPr/>
        </p:nvGrpSpPr>
        <p:grpSpPr>
          <a:xfrm>
            <a:off x="697176" y="2858059"/>
            <a:ext cx="6739252" cy="3529609"/>
            <a:chOff x="697176" y="2858059"/>
            <a:chExt cx="6739252" cy="3529609"/>
          </a:xfrm>
        </p:grpSpPr>
        <p:pic>
          <p:nvPicPr>
            <p:cNvPr id="15" name="Immagine 14">
              <a:extLst>
                <a:ext uri="{FF2B5EF4-FFF2-40B4-BE49-F238E27FC236}">
                  <a16:creationId xmlns:a16="http://schemas.microsoft.com/office/drawing/2014/main" id="{E91EC8BE-B7EE-4F7B-B766-23632C55937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97176" y="2858059"/>
              <a:ext cx="6739252" cy="352960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6" name="Rettangolo 15">
              <a:extLst>
                <a:ext uri="{FF2B5EF4-FFF2-40B4-BE49-F238E27FC236}">
                  <a16:creationId xmlns:a16="http://schemas.microsoft.com/office/drawing/2014/main" id="{9DB94BD3-E770-4058-B342-10B6D35C7615}"/>
                </a:ext>
              </a:extLst>
            </p:cNvPr>
            <p:cNvSpPr/>
            <p:nvPr/>
          </p:nvSpPr>
          <p:spPr>
            <a:xfrm>
              <a:off x="984069" y="5111931"/>
              <a:ext cx="6305005" cy="684622"/>
            </a:xfrm>
            <a:prstGeom prst="rect">
              <a:avLst/>
            </a:prstGeom>
            <a:noFill/>
            <a:ln w="57150" cap="flat" cmpd="sng" algn="ctr">
              <a:solidFill>
                <a:srgbClr val="FF66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7" name="Gruppo 16">
            <a:extLst>
              <a:ext uri="{FF2B5EF4-FFF2-40B4-BE49-F238E27FC236}">
                <a16:creationId xmlns:a16="http://schemas.microsoft.com/office/drawing/2014/main" id="{3F9CD8D0-7F8F-4BF2-9DF3-7206563F284F}"/>
              </a:ext>
            </a:extLst>
          </p:cNvPr>
          <p:cNvGrpSpPr/>
          <p:nvPr/>
        </p:nvGrpSpPr>
        <p:grpSpPr>
          <a:xfrm>
            <a:off x="1934855" y="3749080"/>
            <a:ext cx="7121418" cy="799561"/>
            <a:chOff x="2196125" y="3749080"/>
            <a:chExt cx="7121418" cy="799561"/>
          </a:xfrm>
        </p:grpSpPr>
        <p:pic>
          <p:nvPicPr>
            <p:cNvPr id="18" name="Immagine 17">
              <a:extLst>
                <a:ext uri="{FF2B5EF4-FFF2-40B4-BE49-F238E27FC236}">
                  <a16:creationId xmlns:a16="http://schemas.microsoft.com/office/drawing/2014/main" id="{A4232684-C74B-473C-96CC-5D25E4E1921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196125" y="3749080"/>
              <a:ext cx="7121418" cy="79956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cxnSp>
          <p:nvCxnSpPr>
            <p:cNvPr id="19" name="Connettore diritto 18">
              <a:extLst>
                <a:ext uri="{FF2B5EF4-FFF2-40B4-BE49-F238E27FC236}">
                  <a16:creationId xmlns:a16="http://schemas.microsoft.com/office/drawing/2014/main" id="{5EAB1426-E24A-4B8E-AE7B-BC2F59747006}"/>
                </a:ext>
              </a:extLst>
            </p:cNvPr>
            <p:cNvCxnSpPr/>
            <p:nvPr/>
          </p:nvCxnSpPr>
          <p:spPr>
            <a:xfrm>
              <a:off x="4572000" y="4310743"/>
              <a:ext cx="1428206" cy="0"/>
            </a:xfrm>
            <a:prstGeom prst="line">
              <a:avLst/>
            </a:prstGeom>
            <a:noFill/>
            <a:ln w="9525" cap="flat" cmpd="sng" algn="ctr">
              <a:solidFill>
                <a:srgbClr val="FF6600"/>
              </a:solidFill>
              <a:prstDash val="solid"/>
            </a:ln>
            <a:effectLst/>
          </p:spPr>
        </p:cxnSp>
      </p:grpSp>
      <p:sp>
        <p:nvSpPr>
          <p:cNvPr id="20" name="Rettangolo 19">
            <a:extLst>
              <a:ext uri="{FF2B5EF4-FFF2-40B4-BE49-F238E27FC236}">
                <a16:creationId xmlns:a16="http://schemas.microsoft.com/office/drawing/2014/main" id="{8B5835EC-CBE6-4575-B897-4AF40066D3A7}"/>
              </a:ext>
            </a:extLst>
          </p:cNvPr>
          <p:cNvSpPr/>
          <p:nvPr/>
        </p:nvSpPr>
        <p:spPr>
          <a:xfrm>
            <a:off x="788126" y="6503015"/>
            <a:ext cx="622935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7"/>
              </a:rPr>
              <a:t>http://ec.europa.eu/research/participants/data/ref/h2020/grants_manual/amga/h2020-amga_en.pdf#page=89</a:t>
            </a:r>
            <a:r>
              <a:rPr kumimoji="0" lang="it-IT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03480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olo 1"/>
          <p:cNvSpPr txBox="1">
            <a:spLocks/>
          </p:cNvSpPr>
          <p:nvPr/>
        </p:nvSpPr>
        <p:spPr>
          <a:xfrm>
            <a:off x="317732" y="687897"/>
            <a:ext cx="7886700" cy="93956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/>
          <a:lstStyle>
            <a:lvl1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it-IT" sz="4400" b="0" i="0" u="none" strike="noStrike" kern="1200" cap="none" spc="0" baseline="0">
                <a:solidFill>
                  <a:srgbClr val="000000"/>
                </a:solidFill>
                <a:uFillTx/>
                <a:latin typeface="Calibri Ligh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Costi per la disseminazione</a:t>
            </a:r>
          </a:p>
        </p:txBody>
      </p:sp>
      <p:grpSp>
        <p:nvGrpSpPr>
          <p:cNvPr id="3" name="Gruppo 2">
            <a:extLst>
              <a:ext uri="{FF2B5EF4-FFF2-40B4-BE49-F238E27FC236}">
                <a16:creationId xmlns:a16="http://schemas.microsoft.com/office/drawing/2014/main" id="{781B82B8-2298-480E-B47D-C0B7DA161D8A}"/>
              </a:ext>
            </a:extLst>
          </p:cNvPr>
          <p:cNvGrpSpPr/>
          <p:nvPr/>
        </p:nvGrpSpPr>
        <p:grpSpPr>
          <a:xfrm>
            <a:off x="6418200" y="1308630"/>
            <a:ext cx="2560354" cy="1631689"/>
            <a:chOff x="4054213" y="3309610"/>
            <a:chExt cx="4008291" cy="2554445"/>
          </a:xfrm>
        </p:grpSpPr>
        <p:sp>
          <p:nvSpPr>
            <p:cNvPr id="4" name="Rettangolo 3">
              <a:extLst>
                <a:ext uri="{FF2B5EF4-FFF2-40B4-BE49-F238E27FC236}">
                  <a16:creationId xmlns:a16="http://schemas.microsoft.com/office/drawing/2014/main" id="{3542DA7C-6FBD-4C19-8C11-D6E33DF65A48}"/>
                </a:ext>
              </a:extLst>
            </p:cNvPr>
            <p:cNvSpPr/>
            <p:nvPr/>
          </p:nvSpPr>
          <p:spPr>
            <a:xfrm>
              <a:off x="4054213" y="3695238"/>
              <a:ext cx="2159726" cy="1297578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Annotated</a:t>
              </a:r>
              <a:r>
                <a:rPr kumimoji="0" lang="it-IT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Model Grant Agreement</a:t>
              </a:r>
              <a:br>
                <a:rPr kumimoji="0" lang="it-IT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</a:br>
              <a:r>
                <a:rPr kumimoji="0" lang="it-IT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6.2.D3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(pag. 238)</a:t>
              </a:r>
            </a:p>
          </p:txBody>
        </p:sp>
        <p:pic>
          <p:nvPicPr>
            <p:cNvPr id="5" name="Immagine 4">
              <a:extLst>
                <a:ext uri="{FF2B5EF4-FFF2-40B4-BE49-F238E27FC236}">
                  <a16:creationId xmlns:a16="http://schemas.microsoft.com/office/drawing/2014/main" id="{25BFDBFD-30F0-43DE-BC99-43F49C194E5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239642" y="3309610"/>
              <a:ext cx="1822862" cy="2554445"/>
            </a:xfrm>
            <a:prstGeom prst="rect">
              <a:avLst/>
            </a:prstGeom>
          </p:spPr>
        </p:pic>
      </p:grpSp>
      <p:grpSp>
        <p:nvGrpSpPr>
          <p:cNvPr id="6" name="Gruppo 5">
            <a:extLst>
              <a:ext uri="{FF2B5EF4-FFF2-40B4-BE49-F238E27FC236}">
                <a16:creationId xmlns:a16="http://schemas.microsoft.com/office/drawing/2014/main" id="{EC6FA7DE-F6CE-4C84-BF15-880862EF619E}"/>
              </a:ext>
            </a:extLst>
          </p:cNvPr>
          <p:cNvGrpSpPr/>
          <p:nvPr/>
        </p:nvGrpSpPr>
        <p:grpSpPr>
          <a:xfrm>
            <a:off x="628650" y="2880414"/>
            <a:ext cx="7652833" cy="3154627"/>
            <a:chOff x="628650" y="2880414"/>
            <a:chExt cx="7652833" cy="3154627"/>
          </a:xfrm>
        </p:grpSpPr>
        <p:pic>
          <p:nvPicPr>
            <p:cNvPr id="7" name="Immagine 6">
              <a:extLst>
                <a:ext uri="{FF2B5EF4-FFF2-40B4-BE49-F238E27FC236}">
                  <a16:creationId xmlns:a16="http://schemas.microsoft.com/office/drawing/2014/main" id="{FEF262C7-E386-43B7-A8A4-F195B0B148B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28650" y="2880414"/>
              <a:ext cx="7652833" cy="238062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8" name="Rettangolo 7">
              <a:extLst>
                <a:ext uri="{FF2B5EF4-FFF2-40B4-BE49-F238E27FC236}">
                  <a16:creationId xmlns:a16="http://schemas.microsoft.com/office/drawing/2014/main" id="{6A9A43A5-1F94-4E73-B93C-B6D8A1960648}"/>
                </a:ext>
              </a:extLst>
            </p:cNvPr>
            <p:cNvSpPr/>
            <p:nvPr/>
          </p:nvSpPr>
          <p:spPr>
            <a:xfrm>
              <a:off x="4310743" y="4920344"/>
              <a:ext cx="3257006" cy="1114697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DEVONO ESSERE SOSTENUTI NEL CORSO DEL PROGETTO</a:t>
              </a:r>
              <a:br>
                <a:rPr kumimoji="0" lang="it-IT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</a:br>
              <a:r>
                <a:rPr kumimoji="0" lang="it-IT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(PRIMA DELLA FINE)</a:t>
              </a:r>
            </a:p>
          </p:txBody>
        </p:sp>
      </p:grpSp>
      <p:sp>
        <p:nvSpPr>
          <p:cNvPr id="9" name="Rettangolo 8">
            <a:extLst>
              <a:ext uri="{FF2B5EF4-FFF2-40B4-BE49-F238E27FC236}">
                <a16:creationId xmlns:a16="http://schemas.microsoft.com/office/drawing/2014/main" id="{D33E4038-A75A-45CE-96B6-9502FC7EEA19}"/>
              </a:ext>
            </a:extLst>
          </p:cNvPr>
          <p:cNvSpPr/>
          <p:nvPr/>
        </p:nvSpPr>
        <p:spPr>
          <a:xfrm>
            <a:off x="1928948" y="6450764"/>
            <a:ext cx="5421086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5"/>
              </a:rPr>
              <a:t>http://ec.europa.eu/research/participants/data/ref/h2020/grants_manual/amga/h2020-amga_en.pdf#page=238</a:t>
            </a:r>
            <a:r>
              <a:rPr kumimoji="0" lang="it-IT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58125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0" b="-5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>
                <a:solidFill>
                  <a:schemeClr val="bg1"/>
                </a:solidFill>
              </a:rPr>
              <a:t>OpenAIRE</a:t>
            </a:r>
            <a:r>
              <a:rPr lang="it-IT" dirty="0">
                <a:solidFill>
                  <a:schemeClr val="bg1"/>
                </a:solidFill>
              </a:rPr>
              <a:t>: un supporto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9DACAB11-6F9A-4C0C-A44A-30D3655ECF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7297" y="3210097"/>
            <a:ext cx="2325209" cy="374568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827" y="1549713"/>
            <a:ext cx="5824942" cy="32895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41258" y="1839103"/>
            <a:ext cx="4975232" cy="37254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56704" y="3358512"/>
            <a:ext cx="4714225" cy="33078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58310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4000" b="-3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19145" y="365129"/>
            <a:ext cx="8639629" cy="1325559"/>
          </a:xfrm>
        </p:spPr>
        <p:txBody>
          <a:bodyPr/>
          <a:lstStyle/>
          <a:p>
            <a:r>
              <a:rPr lang="it-IT" dirty="0" err="1">
                <a:solidFill>
                  <a:schemeClr val="bg1"/>
                </a:solidFill>
              </a:rPr>
              <a:t>OpenAIRE</a:t>
            </a:r>
            <a:r>
              <a:rPr lang="it-IT" dirty="0">
                <a:solidFill>
                  <a:schemeClr val="bg1"/>
                </a:solidFill>
              </a:rPr>
              <a:t> Advance: un pilastro EOSC</a:t>
            </a:r>
          </a:p>
        </p:txBody>
      </p:sp>
      <p:grpSp>
        <p:nvGrpSpPr>
          <p:cNvPr id="5" name="Gruppo 4"/>
          <p:cNvGrpSpPr/>
          <p:nvPr/>
        </p:nvGrpSpPr>
        <p:grpSpPr>
          <a:xfrm>
            <a:off x="219145" y="600119"/>
            <a:ext cx="8469482" cy="6011607"/>
            <a:chOff x="386069" y="426722"/>
            <a:chExt cx="8469482" cy="6011607"/>
          </a:xfrm>
        </p:grpSpPr>
        <p:pic>
          <p:nvPicPr>
            <p:cNvPr id="3" name="Immagin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6069" y="426722"/>
              <a:ext cx="7900824" cy="331619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4" name="Immagine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9346" y="3587932"/>
              <a:ext cx="8296205" cy="285039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pic>
        <p:nvPicPr>
          <p:cNvPr id="6" name="Immagin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37441" y="449708"/>
            <a:ext cx="6635931" cy="15261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26392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4000" b="-3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19145" y="365129"/>
            <a:ext cx="8639629" cy="1325559"/>
          </a:xfrm>
        </p:spPr>
        <p:txBody>
          <a:bodyPr/>
          <a:lstStyle/>
          <a:p>
            <a:r>
              <a:rPr lang="it-IT" dirty="0" err="1">
                <a:solidFill>
                  <a:schemeClr val="bg1"/>
                </a:solidFill>
              </a:rPr>
              <a:t>OpenAIRE</a:t>
            </a:r>
            <a:r>
              <a:rPr lang="it-IT" dirty="0">
                <a:solidFill>
                  <a:schemeClr val="bg1"/>
                </a:solidFill>
              </a:rPr>
              <a:t> Advance: un pilastro EOSC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14AB0109-82D3-497A-B528-C303557F358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211" t="7635" r="15688" b="3476"/>
          <a:stretch/>
        </p:blipFill>
        <p:spPr>
          <a:xfrm>
            <a:off x="285226" y="1417740"/>
            <a:ext cx="6501468" cy="457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82332A56-6DDE-4951-A27A-659A2351A02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212" t="8777" r="15046" b="4291"/>
          <a:stretch/>
        </p:blipFill>
        <p:spPr>
          <a:xfrm>
            <a:off x="2390861" y="2021539"/>
            <a:ext cx="6560191" cy="44713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497248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solidFill>
                  <a:schemeClr val="tx1"/>
                </a:solidFill>
              </a:rPr>
              <a:t>Open Access ERC - testi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62D53296-B4A6-4943-93B8-726DC6E014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6695471" y="5611819"/>
            <a:ext cx="2448529" cy="69065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6" name="Gruppo 5"/>
          <p:cNvGrpSpPr/>
          <p:nvPr/>
        </p:nvGrpSpPr>
        <p:grpSpPr>
          <a:xfrm>
            <a:off x="435678" y="1547977"/>
            <a:ext cx="7484057" cy="5246691"/>
            <a:chOff x="514198" y="1611309"/>
            <a:chExt cx="7484057" cy="5246691"/>
          </a:xfrm>
        </p:grpSpPr>
        <p:pic>
          <p:nvPicPr>
            <p:cNvPr id="2" name="Immagine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4198" y="1611309"/>
              <a:ext cx="7484057" cy="5246691"/>
            </a:xfrm>
            <a:prstGeom prst="rect">
              <a:avLst/>
            </a:prstGeom>
          </p:spPr>
        </p:pic>
        <p:sp>
          <p:nvSpPr>
            <p:cNvPr id="5" name="Rettangolo 4"/>
            <p:cNvSpPr/>
            <p:nvPr/>
          </p:nvSpPr>
          <p:spPr>
            <a:xfrm>
              <a:off x="1123406" y="5529943"/>
              <a:ext cx="4476205" cy="679268"/>
            </a:xfrm>
            <a:prstGeom prst="rect">
              <a:avLst/>
            </a:prstGeom>
            <a:solidFill>
              <a:srgbClr val="FFFF0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pic>
        <p:nvPicPr>
          <p:cNvPr id="3" name="Immagin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95471" y="0"/>
            <a:ext cx="2615411" cy="2322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285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0924" y="-133481"/>
            <a:ext cx="2615411" cy="2322777"/>
          </a:xfrm>
          <a:prstGeom prst="rect">
            <a:avLst/>
          </a:prstGeom>
        </p:spPr>
      </p:pic>
      <p:sp>
        <p:nvSpPr>
          <p:cNvPr id="4" name="Titolo 3"/>
          <p:cNvSpPr>
            <a:spLocks noGrp="1"/>
          </p:cNvSpPr>
          <p:nvPr>
            <p:ph type="title"/>
          </p:nvPr>
        </p:nvSpPr>
        <p:spPr>
          <a:xfrm>
            <a:off x="497435" y="-133481"/>
            <a:ext cx="7886700" cy="1325559"/>
          </a:xfrm>
        </p:spPr>
        <p:txBody>
          <a:bodyPr/>
          <a:lstStyle/>
          <a:p>
            <a:r>
              <a:rPr lang="it-IT" dirty="0">
                <a:solidFill>
                  <a:schemeClr val="bg1"/>
                </a:solidFill>
              </a:rPr>
              <a:t>Open Access ERC - testi</a:t>
            </a:r>
          </a:p>
        </p:txBody>
      </p:sp>
      <p:grpSp>
        <p:nvGrpSpPr>
          <p:cNvPr id="17" name="Gruppo 16"/>
          <p:cNvGrpSpPr/>
          <p:nvPr/>
        </p:nvGrpSpPr>
        <p:grpSpPr>
          <a:xfrm>
            <a:off x="330925" y="774847"/>
            <a:ext cx="6131152" cy="5852376"/>
            <a:chOff x="330925" y="774847"/>
            <a:chExt cx="6131152" cy="5852376"/>
          </a:xfrm>
        </p:grpSpPr>
        <p:grpSp>
          <p:nvGrpSpPr>
            <p:cNvPr id="9" name="Gruppo 8"/>
            <p:cNvGrpSpPr/>
            <p:nvPr/>
          </p:nvGrpSpPr>
          <p:grpSpPr>
            <a:xfrm>
              <a:off x="330925" y="774847"/>
              <a:ext cx="6131152" cy="5852376"/>
              <a:chOff x="330925" y="774847"/>
              <a:chExt cx="6131152" cy="5852376"/>
            </a:xfrm>
          </p:grpSpPr>
          <p:pic>
            <p:nvPicPr>
              <p:cNvPr id="7" name="Immagine 6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30925" y="774847"/>
                <a:ext cx="6131152" cy="4069816"/>
              </a:xfrm>
              <a:prstGeom prst="rect">
                <a:avLst/>
              </a:prstGeom>
            </p:spPr>
          </p:pic>
          <p:pic>
            <p:nvPicPr>
              <p:cNvPr id="8" name="Immagine 7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30925" y="4708481"/>
                <a:ext cx="6131152" cy="1918742"/>
              </a:xfrm>
              <a:prstGeom prst="rect">
                <a:avLst/>
              </a:prstGeom>
            </p:spPr>
          </p:pic>
        </p:grpSp>
        <p:sp>
          <p:nvSpPr>
            <p:cNvPr id="10" name="Rettangolo 9"/>
            <p:cNvSpPr/>
            <p:nvPr/>
          </p:nvSpPr>
          <p:spPr>
            <a:xfrm>
              <a:off x="1375954" y="1062446"/>
              <a:ext cx="2847703" cy="209005"/>
            </a:xfrm>
            <a:prstGeom prst="rect">
              <a:avLst/>
            </a:prstGeom>
            <a:solidFill>
              <a:srgbClr val="FFFF00">
                <a:alpha val="4392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1" name="Rettangolo 10"/>
            <p:cNvSpPr/>
            <p:nvPr/>
          </p:nvSpPr>
          <p:spPr>
            <a:xfrm>
              <a:off x="979714" y="4125378"/>
              <a:ext cx="5072743" cy="231174"/>
            </a:xfrm>
            <a:prstGeom prst="rect">
              <a:avLst/>
            </a:prstGeom>
            <a:solidFill>
              <a:srgbClr val="FFFF00">
                <a:alpha val="4392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2" name="Rettangolo 11"/>
            <p:cNvSpPr/>
            <p:nvPr/>
          </p:nvSpPr>
          <p:spPr>
            <a:xfrm>
              <a:off x="853439" y="4844663"/>
              <a:ext cx="5547361" cy="351929"/>
            </a:xfrm>
            <a:prstGeom prst="rect">
              <a:avLst/>
            </a:prstGeom>
            <a:solidFill>
              <a:srgbClr val="FFFF00">
                <a:alpha val="4392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V</a:t>
              </a:r>
            </a:p>
          </p:txBody>
        </p:sp>
        <p:sp>
          <p:nvSpPr>
            <p:cNvPr id="13" name="Rettangolo 12"/>
            <p:cNvSpPr/>
            <p:nvPr/>
          </p:nvSpPr>
          <p:spPr>
            <a:xfrm>
              <a:off x="413656" y="5865223"/>
              <a:ext cx="5987144" cy="439422"/>
            </a:xfrm>
            <a:prstGeom prst="rect">
              <a:avLst/>
            </a:prstGeom>
            <a:solidFill>
              <a:srgbClr val="FF0000">
                <a:alpha val="4392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4" name="Rettangolo 13"/>
            <p:cNvSpPr/>
            <p:nvPr/>
          </p:nvSpPr>
          <p:spPr>
            <a:xfrm>
              <a:off x="1297578" y="1286890"/>
              <a:ext cx="2682240" cy="192787"/>
            </a:xfrm>
            <a:prstGeom prst="rect">
              <a:avLst/>
            </a:prstGeom>
            <a:solidFill>
              <a:srgbClr val="FFFF00">
                <a:alpha val="4392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5" name="Rettangolo 14"/>
            <p:cNvSpPr/>
            <p:nvPr/>
          </p:nvSpPr>
          <p:spPr>
            <a:xfrm>
              <a:off x="559525" y="2212638"/>
              <a:ext cx="5719355" cy="487019"/>
            </a:xfrm>
            <a:prstGeom prst="rect">
              <a:avLst/>
            </a:prstGeom>
            <a:solidFill>
              <a:srgbClr val="FFFF00">
                <a:alpha val="4392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6" name="Rettangolo 15"/>
            <p:cNvSpPr/>
            <p:nvPr/>
          </p:nvSpPr>
          <p:spPr>
            <a:xfrm>
              <a:off x="571499" y="3051586"/>
              <a:ext cx="3251564" cy="228689"/>
            </a:xfrm>
            <a:prstGeom prst="rect">
              <a:avLst/>
            </a:prstGeom>
            <a:solidFill>
              <a:srgbClr val="FFFF00">
                <a:alpha val="4392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18" name="Rettangolo 17"/>
          <p:cNvSpPr/>
          <p:nvPr/>
        </p:nvSpPr>
        <p:spPr>
          <a:xfrm>
            <a:off x="6551498" y="2809755"/>
            <a:ext cx="2460172" cy="32308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STEP 1 – DEPOSITO</a:t>
            </a:r>
          </a:p>
          <a:p>
            <a:pPr marL="285750" indent="-285750" algn="ctr">
              <a:buFontTx/>
              <a:buChar char="-"/>
            </a:pPr>
            <a:r>
              <a:rPr lang="it-IT" dirty="0">
                <a:solidFill>
                  <a:schemeClr val="tx1"/>
                </a:solidFill>
              </a:rPr>
              <a:t>FORMATO </a:t>
            </a:r>
            <a:r>
              <a:rPr lang="it-IT" b="1" dirty="0">
                <a:solidFill>
                  <a:schemeClr val="tx1"/>
                </a:solidFill>
              </a:rPr>
              <a:t>MACHINE READABLE</a:t>
            </a:r>
          </a:p>
          <a:p>
            <a:pPr marL="285750" indent="-285750" algn="ctr">
              <a:buFontTx/>
              <a:buChar char="-"/>
            </a:pPr>
            <a:r>
              <a:rPr lang="it-IT" b="1" dirty="0">
                <a:solidFill>
                  <a:schemeClr val="tx1"/>
                </a:solidFill>
              </a:rPr>
              <a:t>OBBLIGATORIO COMUNQUE</a:t>
            </a:r>
            <a:br>
              <a:rPr lang="it-IT" dirty="0">
                <a:solidFill>
                  <a:schemeClr val="tx1"/>
                </a:solidFill>
              </a:rPr>
            </a:br>
            <a:r>
              <a:rPr lang="it-IT" dirty="0">
                <a:solidFill>
                  <a:schemeClr val="tx1"/>
                </a:solidFill>
              </a:rPr>
              <a:t>(anche se si pubblica su rivista Open)</a:t>
            </a:r>
          </a:p>
          <a:p>
            <a:pPr marL="285750" indent="-285750" algn="ctr">
              <a:buFontTx/>
              <a:buChar char="-"/>
            </a:pPr>
            <a:r>
              <a:rPr lang="it-IT" b="1" dirty="0">
                <a:solidFill>
                  <a:schemeClr val="tx1"/>
                </a:solidFill>
              </a:rPr>
              <a:t>NON AMMESSI </a:t>
            </a:r>
            <a:r>
              <a:rPr lang="it-IT" dirty="0" err="1">
                <a:solidFill>
                  <a:schemeClr val="tx1"/>
                </a:solidFill>
              </a:rPr>
              <a:t>Research</a:t>
            </a:r>
            <a:r>
              <a:rPr lang="it-IT" dirty="0">
                <a:solidFill>
                  <a:schemeClr val="tx1"/>
                </a:solidFill>
              </a:rPr>
              <a:t> Gate e Academia </a:t>
            </a:r>
            <a:r>
              <a:rPr lang="it-IT" dirty="0" err="1">
                <a:solidFill>
                  <a:schemeClr val="tx1"/>
                </a:solidFill>
              </a:rPr>
              <a:t>edu</a:t>
            </a:r>
            <a:endParaRPr lang="it-IT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1237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solidFill>
                  <a:schemeClr val="bg1"/>
                </a:solidFill>
              </a:rPr>
              <a:t>Open Access ERC - testi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0924" y="-133481"/>
            <a:ext cx="2615411" cy="2322777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2586446" y="5738949"/>
            <a:ext cx="3770812" cy="8621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dirty="0">
                <a:solidFill>
                  <a:schemeClr val="tx1"/>
                </a:solidFill>
              </a:rPr>
              <a:t>SCEGLIERE LA VIA</a:t>
            </a:r>
          </a:p>
        </p:txBody>
      </p:sp>
      <p:grpSp>
        <p:nvGrpSpPr>
          <p:cNvPr id="8" name="Gruppo 7"/>
          <p:cNvGrpSpPr/>
          <p:nvPr/>
        </p:nvGrpSpPr>
        <p:grpSpPr>
          <a:xfrm>
            <a:off x="386740" y="1915886"/>
            <a:ext cx="7470818" cy="3408623"/>
            <a:chOff x="386740" y="1915886"/>
            <a:chExt cx="7470818" cy="3408623"/>
          </a:xfrm>
        </p:grpSpPr>
        <p:pic>
          <p:nvPicPr>
            <p:cNvPr id="3" name="Immagine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6740" y="1915886"/>
              <a:ext cx="7470818" cy="340862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6" name="Rettangolo 5"/>
            <p:cNvSpPr/>
            <p:nvPr/>
          </p:nvSpPr>
          <p:spPr>
            <a:xfrm>
              <a:off x="1089659" y="2822896"/>
              <a:ext cx="3251564" cy="228689"/>
            </a:xfrm>
            <a:prstGeom prst="rect">
              <a:avLst/>
            </a:prstGeom>
            <a:solidFill>
              <a:srgbClr val="FFFF00">
                <a:alpha val="4392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" name="Rettangolo 6"/>
            <p:cNvSpPr/>
            <p:nvPr/>
          </p:nvSpPr>
          <p:spPr>
            <a:xfrm>
              <a:off x="1089659" y="3959358"/>
              <a:ext cx="3251564" cy="228689"/>
            </a:xfrm>
            <a:prstGeom prst="rect">
              <a:avLst/>
            </a:prstGeom>
            <a:solidFill>
              <a:srgbClr val="FFFF00">
                <a:alpha val="4392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2560934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0924" y="-133481"/>
            <a:ext cx="2615411" cy="2322777"/>
          </a:xfrm>
          <a:prstGeom prst="rect">
            <a:avLst/>
          </a:prstGeom>
        </p:spPr>
      </p:pic>
      <p:sp>
        <p:nvSpPr>
          <p:cNvPr id="4" name="Tito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solidFill>
                  <a:schemeClr val="bg1"/>
                </a:solidFill>
              </a:rPr>
              <a:t>Open Access ERC - testi</a:t>
            </a:r>
          </a:p>
        </p:txBody>
      </p:sp>
      <p:sp>
        <p:nvSpPr>
          <p:cNvPr id="5" name="Rettangolo 4"/>
          <p:cNvSpPr/>
          <p:nvPr/>
        </p:nvSpPr>
        <p:spPr>
          <a:xfrm>
            <a:off x="992776" y="5773783"/>
            <a:ext cx="7095853" cy="10842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dirty="0">
                <a:solidFill>
                  <a:schemeClr val="tx1"/>
                </a:solidFill>
              </a:rPr>
              <a:t>DARE ACCESSO ENTRO 6 MESI/12 MESI</a:t>
            </a:r>
          </a:p>
          <a:p>
            <a:pPr algn="ctr"/>
            <a:r>
              <a:rPr lang="it-IT" sz="2800" dirty="0">
                <a:solidFill>
                  <a:schemeClr val="tx1"/>
                </a:solidFill>
              </a:rPr>
              <a:t>SE EMBARGO È MAGGIORE, SOLO GOLD ROAD [COSTI RIMBORSABILI, 6.2.D3]</a:t>
            </a:r>
          </a:p>
        </p:txBody>
      </p:sp>
      <p:grpSp>
        <p:nvGrpSpPr>
          <p:cNvPr id="9" name="Gruppo 8"/>
          <p:cNvGrpSpPr/>
          <p:nvPr/>
        </p:nvGrpSpPr>
        <p:grpSpPr>
          <a:xfrm>
            <a:off x="628650" y="1385355"/>
            <a:ext cx="7096803" cy="4283925"/>
            <a:chOff x="628650" y="1385355"/>
            <a:chExt cx="7096803" cy="4283925"/>
          </a:xfrm>
        </p:grpSpPr>
        <p:pic>
          <p:nvPicPr>
            <p:cNvPr id="2" name="Immagine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28650" y="1385355"/>
              <a:ext cx="7096803" cy="4283925"/>
            </a:xfrm>
            <a:prstGeom prst="rect">
              <a:avLst/>
            </a:prstGeom>
          </p:spPr>
        </p:pic>
        <p:sp>
          <p:nvSpPr>
            <p:cNvPr id="6" name="Rettangolo 5"/>
            <p:cNvSpPr/>
            <p:nvPr/>
          </p:nvSpPr>
          <p:spPr>
            <a:xfrm>
              <a:off x="697772" y="2466977"/>
              <a:ext cx="6643554" cy="220929"/>
            </a:xfrm>
            <a:prstGeom prst="rect">
              <a:avLst/>
            </a:prstGeom>
            <a:solidFill>
              <a:srgbClr val="FFFF00">
                <a:alpha val="4392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" name="Rettangolo 6"/>
            <p:cNvSpPr/>
            <p:nvPr/>
          </p:nvSpPr>
          <p:spPr>
            <a:xfrm>
              <a:off x="697772" y="2202558"/>
              <a:ext cx="4509952" cy="274261"/>
            </a:xfrm>
            <a:prstGeom prst="rect">
              <a:avLst/>
            </a:prstGeom>
            <a:solidFill>
              <a:srgbClr val="FFFF00">
                <a:alpha val="4392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8" name="Rettangolo 7"/>
            <p:cNvSpPr/>
            <p:nvPr/>
          </p:nvSpPr>
          <p:spPr>
            <a:xfrm>
              <a:off x="2731223" y="4945973"/>
              <a:ext cx="3312525" cy="174667"/>
            </a:xfrm>
            <a:prstGeom prst="rect">
              <a:avLst/>
            </a:prstGeom>
            <a:solidFill>
              <a:srgbClr val="FFFF00">
                <a:alpha val="4392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2589378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8"/>
          <p:cNvPicPr>
            <a:picLocks noChangeAspect="1"/>
          </p:cNvPicPr>
          <p:nvPr/>
        </p:nvPicPr>
        <p:blipFill>
          <a:blip r:embed="rId3" cstate="print"/>
          <a:srcRect t="11784" r="1875"/>
          <a:stretch>
            <a:fillRect/>
          </a:stretch>
        </p:blipFill>
        <p:spPr>
          <a:xfrm>
            <a:off x="7097481" y="5791196"/>
            <a:ext cx="1602376" cy="29339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ttangolo 3"/>
          <p:cNvSpPr/>
          <p:nvPr/>
        </p:nvSpPr>
        <p:spPr>
          <a:xfrm>
            <a:off x="7097481" y="5695404"/>
            <a:ext cx="1140823" cy="235128"/>
          </a:xfrm>
          <a:prstGeom prst="rect">
            <a:avLst/>
          </a:prstGeom>
          <a:solidFill>
            <a:srgbClr val="1540A0"/>
          </a:solidFill>
          <a:ln>
            <a:noFill/>
            <a:prstDash val="solid"/>
          </a:ln>
          <a:effectLst>
            <a:outerShdw dist="19046" dir="5400000" algn="tl">
              <a:srgbClr val="000000">
                <a:alpha val="63000"/>
              </a:srgbClr>
            </a:outerShdw>
          </a:effectLst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4" name="Connettore 1 7"/>
          <p:cNvCxnSpPr/>
          <p:nvPr/>
        </p:nvCxnSpPr>
        <p:spPr>
          <a:xfrm>
            <a:off x="5660574" y="5834740"/>
            <a:ext cx="0" cy="0"/>
          </a:xfrm>
          <a:prstGeom prst="straightConnector1">
            <a:avLst/>
          </a:prstGeom>
          <a:noFill/>
          <a:ln w="6345">
            <a:solidFill>
              <a:srgbClr val="5B9BD5"/>
            </a:solidFill>
            <a:prstDash val="solid"/>
            <a:miter/>
          </a:ln>
        </p:spPr>
      </p:cxnSp>
      <p:cxnSp>
        <p:nvCxnSpPr>
          <p:cNvPr id="5" name="Connettore 1 11"/>
          <p:cNvCxnSpPr/>
          <p:nvPr/>
        </p:nvCxnSpPr>
        <p:spPr>
          <a:xfrm>
            <a:off x="7097481" y="5886998"/>
            <a:ext cx="1140824" cy="0"/>
          </a:xfrm>
          <a:prstGeom prst="straightConnector1">
            <a:avLst/>
          </a:prstGeom>
          <a:noFill/>
          <a:ln w="57150">
            <a:solidFill>
              <a:srgbClr val="FFFFFF"/>
            </a:solidFill>
            <a:prstDash val="solid"/>
            <a:miter/>
          </a:ln>
        </p:spPr>
      </p:cxnSp>
      <p:cxnSp>
        <p:nvCxnSpPr>
          <p:cNvPr id="6" name="Connettore 1 17"/>
          <p:cNvCxnSpPr/>
          <p:nvPr/>
        </p:nvCxnSpPr>
        <p:spPr>
          <a:xfrm>
            <a:off x="8168636" y="5564773"/>
            <a:ext cx="69669" cy="357055"/>
          </a:xfrm>
          <a:prstGeom prst="straightConnector1">
            <a:avLst/>
          </a:prstGeom>
          <a:noFill/>
          <a:ln w="57150">
            <a:solidFill>
              <a:srgbClr val="FFFFFF"/>
            </a:solidFill>
            <a:prstDash val="solid"/>
            <a:miter/>
          </a:ln>
        </p:spPr>
      </p:cxn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CAF2D04D-FDAB-417A-A845-5F5D6609D5FB}"/>
              </a:ext>
            </a:extLst>
          </p:cNvPr>
          <p:cNvSpPr txBox="1"/>
          <p:nvPr/>
        </p:nvSpPr>
        <p:spPr>
          <a:xfrm>
            <a:off x="692978" y="147663"/>
            <a:ext cx="556671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t>Open data – H2020</a:t>
            </a:r>
          </a:p>
        </p:txBody>
      </p:sp>
      <p:grpSp>
        <p:nvGrpSpPr>
          <p:cNvPr id="15" name="Gruppo 14"/>
          <p:cNvGrpSpPr/>
          <p:nvPr/>
        </p:nvGrpSpPr>
        <p:grpSpPr>
          <a:xfrm>
            <a:off x="236493" y="347134"/>
            <a:ext cx="8657455" cy="5737456"/>
            <a:chOff x="210367" y="245333"/>
            <a:chExt cx="8657455" cy="5737456"/>
          </a:xfrm>
        </p:grpSpPr>
        <p:grpSp>
          <p:nvGrpSpPr>
            <p:cNvPr id="16" name="Gruppo 15"/>
            <p:cNvGrpSpPr/>
            <p:nvPr/>
          </p:nvGrpSpPr>
          <p:grpSpPr>
            <a:xfrm>
              <a:off x="210367" y="1266274"/>
              <a:ext cx="8657455" cy="4716515"/>
              <a:chOff x="210367" y="1457863"/>
              <a:chExt cx="8657455" cy="4716515"/>
            </a:xfrm>
          </p:grpSpPr>
          <p:grpSp>
            <p:nvGrpSpPr>
              <p:cNvPr id="18" name="Gruppo 17"/>
              <p:cNvGrpSpPr/>
              <p:nvPr/>
            </p:nvGrpSpPr>
            <p:grpSpPr>
              <a:xfrm>
                <a:off x="210367" y="1457863"/>
                <a:ext cx="8657455" cy="4716515"/>
                <a:chOff x="210367" y="1170480"/>
                <a:chExt cx="8657455" cy="4716515"/>
              </a:xfrm>
            </p:grpSpPr>
            <p:pic>
              <p:nvPicPr>
                <p:cNvPr id="20" name="Immagine 19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210367" y="1170480"/>
                  <a:ext cx="8657455" cy="3597904"/>
                </a:xfrm>
                <a:prstGeom prst="rect">
                  <a:avLst/>
                </a:prstGeom>
              </p:spPr>
            </p:pic>
            <p:pic>
              <p:nvPicPr>
                <p:cNvPr id="21" name="Immagine 20"/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471068" y="4216213"/>
                  <a:ext cx="8396754" cy="1670782"/>
                </a:xfrm>
                <a:prstGeom prst="rect">
                  <a:avLst/>
                </a:prstGeom>
              </p:spPr>
            </p:pic>
          </p:grpSp>
          <p:sp>
            <p:nvSpPr>
              <p:cNvPr id="19" name="Rettangolo 18"/>
              <p:cNvSpPr/>
              <p:nvPr/>
            </p:nvSpPr>
            <p:spPr>
              <a:xfrm>
                <a:off x="400594" y="4650377"/>
                <a:ext cx="87086" cy="3831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sp>
          <p:nvSpPr>
            <p:cNvPr id="17" name="Rettangolo 16"/>
            <p:cNvSpPr/>
            <p:nvPr/>
          </p:nvSpPr>
          <p:spPr>
            <a:xfrm>
              <a:off x="6156955" y="245333"/>
              <a:ext cx="1828800" cy="10885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>
                  <a:solidFill>
                    <a:schemeClr val="tx1"/>
                  </a:solidFill>
                </a:rPr>
                <a:t>GRANT AGREEMENT</a:t>
              </a:r>
              <a:br>
                <a:rPr lang="it-IT" dirty="0">
                  <a:solidFill>
                    <a:schemeClr val="tx1"/>
                  </a:solidFill>
                </a:rPr>
              </a:br>
              <a:r>
                <a:rPr lang="it-IT" dirty="0">
                  <a:solidFill>
                    <a:schemeClr val="tx1"/>
                  </a:solidFill>
                </a:rPr>
                <a:t>ART. 29.3</a:t>
              </a:r>
            </a:p>
          </p:txBody>
        </p:sp>
      </p:grpSp>
      <p:pic>
        <p:nvPicPr>
          <p:cNvPr id="22" name="Immagin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49041" y="101077"/>
            <a:ext cx="1347333" cy="1804572"/>
          </a:xfrm>
          <a:prstGeom prst="rect">
            <a:avLst/>
          </a:prstGeom>
        </p:spPr>
      </p:pic>
      <p:sp>
        <p:nvSpPr>
          <p:cNvPr id="23" name="Rettangolo 22"/>
          <p:cNvSpPr/>
          <p:nvPr/>
        </p:nvSpPr>
        <p:spPr>
          <a:xfrm>
            <a:off x="1201783" y="5888384"/>
            <a:ext cx="6519614" cy="8752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Tx/>
              <a:buChar char="-"/>
            </a:pPr>
            <a:r>
              <a:rPr lang="it-IT" dirty="0">
                <a:solidFill>
                  <a:schemeClr val="tx1"/>
                </a:solidFill>
              </a:rPr>
              <a:t>PROGETTO PILOTA </a:t>
            </a:r>
            <a:r>
              <a:rPr lang="it-IT" b="1" dirty="0">
                <a:solidFill>
                  <a:schemeClr val="tx1"/>
                </a:solidFill>
              </a:rPr>
              <a:t>ESTESO 2017 A TUTTE LE AREE</a:t>
            </a:r>
          </a:p>
          <a:p>
            <a:pPr marL="285750" indent="-285750" algn="ctr">
              <a:buFontTx/>
              <a:buChar char="-"/>
            </a:pPr>
            <a:r>
              <a:rPr lang="it-IT" dirty="0">
                <a:solidFill>
                  <a:schemeClr val="tx1"/>
                </a:solidFill>
              </a:rPr>
              <a:t>- CLAUSOLE DI OPT OUT</a:t>
            </a:r>
          </a:p>
          <a:p>
            <a:pPr algn="ctr"/>
            <a:r>
              <a:rPr lang="it-IT" dirty="0">
                <a:solidFill>
                  <a:schemeClr val="tx1"/>
                </a:solidFill>
              </a:rPr>
              <a:t>PRINCIPIO: «AS OPEN AS POSSIBLE, AS CLOSED AS NECESSARY»</a:t>
            </a:r>
          </a:p>
        </p:txBody>
      </p:sp>
    </p:spTree>
    <p:extLst>
      <p:ext uri="{BB962C8B-B14F-4D97-AF65-F5344CB8AC3E}">
        <p14:creationId xmlns:p14="http://schemas.microsoft.com/office/powerpoint/2010/main" val="910937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3AFF07B-4A0D-41FA-8729-5BD876EFC9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5487" y="222513"/>
            <a:ext cx="7886700" cy="1325563"/>
          </a:xfrm>
        </p:spPr>
        <p:txBody>
          <a:bodyPr/>
          <a:lstStyle/>
          <a:p>
            <a:r>
              <a:rPr lang="it-IT" dirty="0">
                <a:solidFill>
                  <a:schemeClr val="bg1"/>
                </a:solidFill>
              </a:rPr>
              <a:t>Il dovere – SIR </a:t>
            </a:r>
          </a:p>
        </p:txBody>
      </p:sp>
      <p:grpSp>
        <p:nvGrpSpPr>
          <p:cNvPr id="5" name="Gruppo 4">
            <a:extLst>
              <a:ext uri="{FF2B5EF4-FFF2-40B4-BE49-F238E27FC236}">
                <a16:creationId xmlns:a16="http://schemas.microsoft.com/office/drawing/2014/main" id="{5849ADB2-58CE-421B-974F-BA534FBF4514}"/>
              </a:ext>
            </a:extLst>
          </p:cNvPr>
          <p:cNvGrpSpPr/>
          <p:nvPr/>
        </p:nvGrpSpPr>
        <p:grpSpPr>
          <a:xfrm>
            <a:off x="2223084" y="2074331"/>
            <a:ext cx="6635689" cy="4687196"/>
            <a:chOff x="2223084" y="2074331"/>
            <a:chExt cx="6635689" cy="4687196"/>
          </a:xfrm>
        </p:grpSpPr>
        <p:pic>
          <p:nvPicPr>
            <p:cNvPr id="3" name="Immagine 2">
              <a:extLst>
                <a:ext uri="{FF2B5EF4-FFF2-40B4-BE49-F238E27FC236}">
                  <a16:creationId xmlns:a16="http://schemas.microsoft.com/office/drawing/2014/main" id="{E679EC24-9A70-4A0F-9997-0C01784DC9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3395" t="21662" r="33945" b="23210"/>
            <a:stretch/>
          </p:blipFill>
          <p:spPr>
            <a:xfrm>
              <a:off x="2223084" y="3489820"/>
              <a:ext cx="4501016" cy="3271707"/>
            </a:xfrm>
            <a:prstGeom prst="rect">
              <a:avLst/>
            </a:prstGeom>
          </p:spPr>
        </p:pic>
        <p:pic>
          <p:nvPicPr>
            <p:cNvPr id="4" name="Immagine 3">
              <a:extLst>
                <a:ext uri="{FF2B5EF4-FFF2-40B4-BE49-F238E27FC236}">
                  <a16:creationId xmlns:a16="http://schemas.microsoft.com/office/drawing/2014/main" id="{685629AF-3A43-4342-A351-7894BBBED1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4862" t="31937" r="34771" b="34628"/>
            <a:stretch/>
          </p:blipFill>
          <p:spPr>
            <a:xfrm>
              <a:off x="5167618" y="2074331"/>
              <a:ext cx="3691155" cy="171974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94757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8"/>
          <p:cNvPicPr>
            <a:picLocks noChangeAspect="1"/>
          </p:cNvPicPr>
          <p:nvPr/>
        </p:nvPicPr>
        <p:blipFill>
          <a:blip r:embed="rId3" cstate="print"/>
          <a:srcRect t="11784" r="1875"/>
          <a:stretch>
            <a:fillRect/>
          </a:stretch>
        </p:blipFill>
        <p:spPr>
          <a:xfrm>
            <a:off x="7097481" y="5791196"/>
            <a:ext cx="1602376" cy="29339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ttangolo 3"/>
          <p:cNvSpPr/>
          <p:nvPr/>
        </p:nvSpPr>
        <p:spPr>
          <a:xfrm>
            <a:off x="7097481" y="5695404"/>
            <a:ext cx="1140823" cy="235128"/>
          </a:xfrm>
          <a:prstGeom prst="rect">
            <a:avLst/>
          </a:prstGeom>
          <a:solidFill>
            <a:srgbClr val="1540A0"/>
          </a:solidFill>
          <a:ln>
            <a:noFill/>
            <a:prstDash val="solid"/>
          </a:ln>
          <a:effectLst>
            <a:outerShdw dist="19046" dir="5400000" algn="tl">
              <a:srgbClr val="000000">
                <a:alpha val="63000"/>
              </a:srgbClr>
            </a:outerShdw>
          </a:effectLst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4" name="Connettore 1 7"/>
          <p:cNvCxnSpPr/>
          <p:nvPr/>
        </p:nvCxnSpPr>
        <p:spPr>
          <a:xfrm>
            <a:off x="5660574" y="5834740"/>
            <a:ext cx="0" cy="0"/>
          </a:xfrm>
          <a:prstGeom prst="straightConnector1">
            <a:avLst/>
          </a:prstGeom>
          <a:noFill/>
          <a:ln w="6345">
            <a:solidFill>
              <a:srgbClr val="5B9BD5"/>
            </a:solidFill>
            <a:prstDash val="solid"/>
            <a:miter/>
          </a:ln>
        </p:spPr>
      </p:cxnSp>
      <p:cxnSp>
        <p:nvCxnSpPr>
          <p:cNvPr id="5" name="Connettore 1 11"/>
          <p:cNvCxnSpPr/>
          <p:nvPr/>
        </p:nvCxnSpPr>
        <p:spPr>
          <a:xfrm>
            <a:off x="7097481" y="5886998"/>
            <a:ext cx="1140824" cy="0"/>
          </a:xfrm>
          <a:prstGeom prst="straightConnector1">
            <a:avLst/>
          </a:prstGeom>
          <a:noFill/>
          <a:ln w="57150">
            <a:solidFill>
              <a:srgbClr val="FFFFFF"/>
            </a:solidFill>
            <a:prstDash val="solid"/>
            <a:miter/>
          </a:ln>
        </p:spPr>
      </p:cxnSp>
      <p:cxnSp>
        <p:nvCxnSpPr>
          <p:cNvPr id="6" name="Connettore 1 17"/>
          <p:cNvCxnSpPr/>
          <p:nvPr/>
        </p:nvCxnSpPr>
        <p:spPr>
          <a:xfrm>
            <a:off x="8168636" y="5564773"/>
            <a:ext cx="69669" cy="357055"/>
          </a:xfrm>
          <a:prstGeom prst="straightConnector1">
            <a:avLst/>
          </a:prstGeom>
          <a:noFill/>
          <a:ln w="57150">
            <a:solidFill>
              <a:srgbClr val="FFFFFF"/>
            </a:solidFill>
            <a:prstDash val="solid"/>
            <a:miter/>
          </a:ln>
        </p:spPr>
      </p:cxn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CAF2D04D-FDAB-417A-A845-5F5D6609D5FB}"/>
              </a:ext>
            </a:extLst>
          </p:cNvPr>
          <p:cNvSpPr txBox="1"/>
          <p:nvPr/>
        </p:nvSpPr>
        <p:spPr>
          <a:xfrm>
            <a:off x="692978" y="147663"/>
            <a:ext cx="556671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t>Open data – H2020</a:t>
            </a:r>
          </a:p>
        </p:txBody>
      </p:sp>
      <p:sp>
        <p:nvSpPr>
          <p:cNvPr id="23" name="Rettangolo 22"/>
          <p:cNvSpPr/>
          <p:nvPr/>
        </p:nvSpPr>
        <p:spPr>
          <a:xfrm>
            <a:off x="1174302" y="5887002"/>
            <a:ext cx="7525555" cy="8752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Tx/>
              <a:buChar char="-"/>
            </a:pPr>
            <a:r>
              <a:rPr lang="it-IT" dirty="0">
                <a:solidFill>
                  <a:schemeClr val="tx1"/>
                </a:solidFill>
              </a:rPr>
              <a:t>DATI CHE VALIDANO I RISULTATI PUBBLICATI</a:t>
            </a:r>
          </a:p>
          <a:p>
            <a:pPr marL="285750" indent="-285750" algn="ctr">
              <a:buFontTx/>
              <a:buChar char="-"/>
            </a:pPr>
            <a:r>
              <a:rPr lang="it-IT" dirty="0">
                <a:solidFill>
                  <a:schemeClr val="tx1"/>
                </a:solidFill>
              </a:rPr>
              <a:t>OGNI ALTRO DATO UTILE</a:t>
            </a:r>
          </a:p>
          <a:p>
            <a:pPr marL="285750" indent="-285750" algn="ctr">
              <a:buFontTx/>
              <a:buChar char="-"/>
            </a:pPr>
            <a:r>
              <a:rPr lang="it-IT" dirty="0">
                <a:solidFill>
                  <a:schemeClr val="tx1"/>
                </a:solidFill>
              </a:rPr>
              <a:t>DEVE ESSERE POSSIBILE ACCESSO, TDM, SFRUTTAMENTO, RIPRODUZIONE</a:t>
            </a: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822" y="1042099"/>
            <a:ext cx="8596105" cy="3182388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8725" y="4180937"/>
            <a:ext cx="7529910" cy="1653809"/>
          </a:xfrm>
          <a:prstGeom prst="rect">
            <a:avLst/>
          </a:prstGeom>
        </p:spPr>
      </p:pic>
      <p:pic>
        <p:nvPicPr>
          <p:cNvPr id="22" name="Immagin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38304" y="0"/>
            <a:ext cx="899835" cy="1205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729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ttore 1 7"/>
          <p:cNvCxnSpPr/>
          <p:nvPr/>
        </p:nvCxnSpPr>
        <p:spPr>
          <a:xfrm>
            <a:off x="5660574" y="5834740"/>
            <a:ext cx="0" cy="0"/>
          </a:xfrm>
          <a:prstGeom prst="straightConnector1">
            <a:avLst/>
          </a:prstGeom>
          <a:noFill/>
          <a:ln w="6345">
            <a:solidFill>
              <a:srgbClr val="5B9BD5"/>
            </a:solidFill>
            <a:prstDash val="solid"/>
            <a:miter/>
          </a:ln>
        </p:spPr>
      </p:cxn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CAF2D04D-FDAB-417A-A845-5F5D6609D5FB}"/>
              </a:ext>
            </a:extLst>
          </p:cNvPr>
          <p:cNvSpPr txBox="1"/>
          <p:nvPr/>
        </p:nvSpPr>
        <p:spPr>
          <a:xfrm>
            <a:off x="692978" y="147663"/>
            <a:ext cx="556671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t>Open data – H2020</a:t>
            </a:r>
          </a:p>
        </p:txBody>
      </p:sp>
      <p:pic>
        <p:nvPicPr>
          <p:cNvPr id="22" name="Immagin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8304" y="0"/>
            <a:ext cx="899835" cy="1205209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511" y="1201624"/>
            <a:ext cx="7914320" cy="3798102"/>
          </a:xfrm>
          <a:prstGeom prst="rect">
            <a:avLst/>
          </a:prstGeom>
        </p:spPr>
      </p:pic>
      <p:sp>
        <p:nvSpPr>
          <p:cNvPr id="11" name="Rettangolo 10"/>
          <p:cNvSpPr/>
          <p:nvPr/>
        </p:nvSpPr>
        <p:spPr>
          <a:xfrm>
            <a:off x="2586446" y="5085806"/>
            <a:ext cx="3823063" cy="13149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DATA MANAGEMENT PLAN (DMP)</a:t>
            </a:r>
          </a:p>
          <a:p>
            <a:pPr algn="ctr"/>
            <a:r>
              <a:rPr lang="it-IT" dirty="0">
                <a:solidFill>
                  <a:schemeClr val="tx1"/>
                </a:solidFill>
              </a:rPr>
              <a:t>OBBLIGATORIO</a:t>
            </a:r>
          </a:p>
          <a:p>
            <a:pPr marL="285750" indent="-285750" algn="ctr">
              <a:buFontTx/>
              <a:buChar char="-"/>
            </a:pPr>
            <a:r>
              <a:rPr lang="it-IT" dirty="0">
                <a:solidFill>
                  <a:schemeClr val="tx1"/>
                </a:solidFill>
              </a:rPr>
              <a:t>ENTRO I PRIMI 6 MESI (</a:t>
            </a:r>
            <a:r>
              <a:rPr lang="it-IT" dirty="0" err="1">
                <a:solidFill>
                  <a:schemeClr val="tx1"/>
                </a:solidFill>
              </a:rPr>
              <a:t>deliverable</a:t>
            </a:r>
            <a:r>
              <a:rPr lang="it-IT" dirty="0">
                <a:solidFill>
                  <a:schemeClr val="tx1"/>
                </a:solidFill>
              </a:rPr>
              <a:t>)</a:t>
            </a:r>
          </a:p>
          <a:p>
            <a:pPr marL="285750" indent="-285750" algn="ctr">
              <a:buFontTx/>
              <a:buChar char="-"/>
            </a:pPr>
            <a:r>
              <a:rPr lang="it-IT" dirty="0">
                <a:solidFill>
                  <a:schemeClr val="tx1"/>
                </a:solidFill>
              </a:rPr>
              <a:t>AGGIORNATO PERIODICAMENTE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F9F8DC9A-4446-454E-9BCD-FEC7577F8B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20677" y="5678479"/>
            <a:ext cx="1145865" cy="522871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CFE42329-2472-47E0-A516-32C51E3BF55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45231" b="6416"/>
          <a:stretch/>
        </p:blipFill>
        <p:spPr>
          <a:xfrm>
            <a:off x="6761528" y="5678479"/>
            <a:ext cx="662730" cy="522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481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>
            <a:extLst>
              <a:ext uri="{FF2B5EF4-FFF2-40B4-BE49-F238E27FC236}">
                <a16:creationId xmlns:a16="http://schemas.microsoft.com/office/drawing/2014/main" id="{0C327740-6AD2-4B8A-B10E-E164C5943A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Data management Plan H2020</a:t>
            </a: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638" y="303268"/>
            <a:ext cx="5466829" cy="2875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4" name="Gruppo 3"/>
          <p:cNvGrpSpPr/>
          <p:nvPr/>
        </p:nvGrpSpPr>
        <p:grpSpPr>
          <a:xfrm>
            <a:off x="6722923" y="63129"/>
            <a:ext cx="2194750" cy="2700762"/>
            <a:chOff x="6513917" y="563327"/>
            <a:chExt cx="2194750" cy="2700762"/>
          </a:xfrm>
        </p:grpSpPr>
        <p:pic>
          <p:nvPicPr>
            <p:cNvPr id="2" name="Immagine 1">
              <a:hlinkClick r:id="rId4"/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513917" y="563327"/>
              <a:ext cx="2194750" cy="270076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3" name="CasellaDiTesto 2"/>
            <p:cNvSpPr txBox="1"/>
            <p:nvPr/>
          </p:nvSpPr>
          <p:spPr>
            <a:xfrm>
              <a:off x="7080068" y="2673532"/>
              <a:ext cx="93968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hlinkClick r:id="rId4"/>
                </a:rPr>
                <a:t>Guide 2016</a:t>
              </a:r>
              <a:r>
                <a:rPr kumimoji="0" lang="it-IT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</a:p>
          </p:txBody>
        </p:sp>
      </p:grpSp>
      <p:pic>
        <p:nvPicPr>
          <p:cNvPr id="6" name="Immagin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41630" y="2763891"/>
            <a:ext cx="5305732" cy="40941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73582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olo 1"/>
          <p:cNvSpPr txBox="1">
            <a:spLocks/>
          </p:cNvSpPr>
          <p:nvPr/>
        </p:nvSpPr>
        <p:spPr>
          <a:xfrm>
            <a:off x="317732" y="687897"/>
            <a:ext cx="7886700" cy="93956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/>
          <a:lstStyle>
            <a:lvl1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it-IT" sz="4400" b="0" i="0" u="none" strike="noStrike" kern="1200" cap="none" spc="0" baseline="0">
                <a:solidFill>
                  <a:srgbClr val="000000"/>
                </a:solidFill>
                <a:uFillTx/>
                <a:latin typeface="Calibri Ligh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Costi per data </a:t>
            </a:r>
            <a:r>
              <a:rPr kumimoji="0" lang="it-IT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curation</a:t>
            </a:r>
            <a:endParaRPr kumimoji="0" lang="it-IT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D33E4038-A75A-45CE-96B6-9502FC7EEA19}"/>
              </a:ext>
            </a:extLst>
          </p:cNvPr>
          <p:cNvSpPr/>
          <p:nvPr/>
        </p:nvSpPr>
        <p:spPr>
          <a:xfrm>
            <a:off x="1928948" y="6450764"/>
            <a:ext cx="5421086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3"/>
              </a:rPr>
              <a:t>http://ec.europa.eu/research/participants/data/ref/h2020/grants_manual/amga/h2020-amga_en.pdf#page=238</a:t>
            </a:r>
            <a:r>
              <a:rPr kumimoji="0" lang="it-IT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A101F7E3-E46B-4A9D-BC23-088A7A7C75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674" y="2448895"/>
            <a:ext cx="8642111" cy="859036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4B95F697-5558-49C5-A541-7DE0872E09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92277" y="126798"/>
            <a:ext cx="1633991" cy="2186016"/>
          </a:xfrm>
          <a:prstGeom prst="rect">
            <a:avLst/>
          </a:prstGeom>
        </p:spPr>
      </p:pic>
      <p:sp>
        <p:nvSpPr>
          <p:cNvPr id="12" name="Rettangolo 11">
            <a:extLst>
              <a:ext uri="{FF2B5EF4-FFF2-40B4-BE49-F238E27FC236}">
                <a16:creationId xmlns:a16="http://schemas.microsoft.com/office/drawing/2014/main" id="{0D759860-EB24-4A77-8650-7E3BA73FCC37}"/>
              </a:ext>
            </a:extLst>
          </p:cNvPr>
          <p:cNvSpPr/>
          <p:nvPr/>
        </p:nvSpPr>
        <p:spPr>
          <a:xfrm>
            <a:off x="2629989" y="3927565"/>
            <a:ext cx="4084320" cy="2299063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SONO RIMBORSABILI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COSTI PER </a:t>
            </a:r>
          </a:p>
          <a:p>
            <a:pPr marL="285750" marR="0" lvl="0" indent="-28575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it-IT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DATA CURATION</a:t>
            </a:r>
          </a:p>
          <a:p>
            <a:pPr marL="285750" marR="0" lvl="0" indent="-28575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it-IT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DATA STORAGE</a:t>
            </a:r>
          </a:p>
          <a:p>
            <a:pPr marL="285750" marR="0" lvl="0" indent="-28575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it-IT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DATA MANAGEMENT</a:t>
            </a:r>
          </a:p>
        </p:txBody>
      </p:sp>
    </p:spTree>
    <p:extLst>
      <p:ext uri="{BB962C8B-B14F-4D97-AF65-F5344CB8AC3E}">
        <p14:creationId xmlns:p14="http://schemas.microsoft.com/office/powerpoint/2010/main" val="1393497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2"/>
          <p:cNvSpPr txBox="1">
            <a:spLocks/>
          </p:cNvSpPr>
          <p:nvPr/>
        </p:nvSpPr>
        <p:spPr>
          <a:xfrm>
            <a:off x="595745" y="285527"/>
            <a:ext cx="7886700" cy="1325559"/>
          </a:xfrm>
          <a:prstGeom prst="rect">
            <a:avLst/>
          </a:prstGeom>
        </p:spPr>
        <p:txBody>
          <a:bodyPr/>
          <a:lstStyle>
            <a:lvl1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it-IT" sz="4400" b="0" i="0" u="none" strike="noStrike" kern="1200" cap="none" spc="0" baseline="0">
                <a:solidFill>
                  <a:srgbClr val="000000"/>
                </a:solidFill>
                <a:uFillTx/>
                <a:latin typeface="Calibri Light"/>
              </a:defRPr>
            </a:lvl1pPr>
          </a:lstStyle>
          <a:p>
            <a:r>
              <a:rPr lang="it-IT" dirty="0">
                <a:solidFill>
                  <a:schemeClr val="bg1"/>
                </a:solidFill>
              </a:rPr>
              <a:t>Open data – H2020</a:t>
            </a:r>
          </a:p>
        </p:txBody>
      </p:sp>
      <p:grpSp>
        <p:nvGrpSpPr>
          <p:cNvPr id="17" name="Gruppo 16"/>
          <p:cNvGrpSpPr/>
          <p:nvPr/>
        </p:nvGrpSpPr>
        <p:grpSpPr>
          <a:xfrm>
            <a:off x="240435" y="60960"/>
            <a:ext cx="8597320" cy="5171963"/>
            <a:chOff x="240435" y="60960"/>
            <a:chExt cx="8597320" cy="5171963"/>
          </a:xfrm>
        </p:grpSpPr>
        <p:pic>
          <p:nvPicPr>
            <p:cNvPr id="16" name="Immagine 1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0435" y="948306"/>
              <a:ext cx="8242010" cy="4284617"/>
            </a:xfrm>
            <a:prstGeom prst="rect">
              <a:avLst/>
            </a:prstGeom>
          </p:spPr>
        </p:pic>
        <p:pic>
          <p:nvPicPr>
            <p:cNvPr id="15" name="Immagine 1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373417" y="60960"/>
              <a:ext cx="1464338" cy="1961285"/>
            </a:xfrm>
            <a:prstGeom prst="rect">
              <a:avLst/>
            </a:prstGeom>
          </p:spPr>
        </p:pic>
      </p:grpSp>
      <p:sp>
        <p:nvSpPr>
          <p:cNvPr id="18" name="Rettangolo 17"/>
          <p:cNvSpPr/>
          <p:nvPr/>
        </p:nvSpPr>
        <p:spPr>
          <a:xfrm>
            <a:off x="1497874" y="2029097"/>
            <a:ext cx="5860869" cy="269966"/>
          </a:xfrm>
          <a:prstGeom prst="rect">
            <a:avLst/>
          </a:prstGeom>
          <a:solidFill>
            <a:srgbClr val="FFFF00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Rettangolo 18"/>
          <p:cNvSpPr/>
          <p:nvPr/>
        </p:nvSpPr>
        <p:spPr>
          <a:xfrm>
            <a:off x="1512548" y="2429227"/>
            <a:ext cx="6969897" cy="558741"/>
          </a:xfrm>
          <a:prstGeom prst="rect">
            <a:avLst/>
          </a:prstGeom>
          <a:solidFill>
            <a:srgbClr val="FFFF00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Rettangolo 19"/>
          <p:cNvSpPr/>
          <p:nvPr/>
        </p:nvSpPr>
        <p:spPr>
          <a:xfrm>
            <a:off x="1512548" y="4214948"/>
            <a:ext cx="6969897" cy="269966"/>
          </a:xfrm>
          <a:prstGeom prst="rect">
            <a:avLst/>
          </a:prstGeom>
          <a:solidFill>
            <a:srgbClr val="FFFF00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Rettangolo 20"/>
          <p:cNvSpPr/>
          <p:nvPr/>
        </p:nvSpPr>
        <p:spPr>
          <a:xfrm>
            <a:off x="1512548" y="3705033"/>
            <a:ext cx="6638675" cy="222533"/>
          </a:xfrm>
          <a:prstGeom prst="rect">
            <a:avLst/>
          </a:prstGeom>
          <a:solidFill>
            <a:srgbClr val="FFFF00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" name="Rettangolo 21"/>
          <p:cNvSpPr/>
          <p:nvPr/>
        </p:nvSpPr>
        <p:spPr>
          <a:xfrm>
            <a:off x="595745" y="5393567"/>
            <a:ext cx="7729649" cy="13149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buAutoNum type="arabicParenR"/>
            </a:pPr>
            <a:r>
              <a:rPr lang="it-IT" dirty="0">
                <a:solidFill>
                  <a:schemeClr val="tx1"/>
                </a:solidFill>
              </a:rPr>
              <a:t>DEPOSITO IN DATA REPOSITORY</a:t>
            </a:r>
          </a:p>
          <a:p>
            <a:pPr marL="342900" indent="-342900" algn="ctr">
              <a:buAutoNum type="arabicParenR"/>
            </a:pPr>
            <a:r>
              <a:rPr lang="it-IT" dirty="0">
                <a:solidFill>
                  <a:schemeClr val="tx1"/>
                </a:solidFill>
              </a:rPr>
              <a:t>OPEN ACCESS CON LICENZE PER ACCESSO, TDM, SFRUTTAMENTO</a:t>
            </a:r>
          </a:p>
          <a:p>
            <a:pPr marL="342900" indent="-342900" algn="ctr">
              <a:buAutoNum type="arabicParenR"/>
            </a:pPr>
            <a:r>
              <a:rPr lang="it-IT" dirty="0">
                <a:solidFill>
                  <a:schemeClr val="tx1"/>
                </a:solidFill>
              </a:rPr>
              <a:t>POSSIBILE EMBARGO</a:t>
            </a:r>
          </a:p>
          <a:p>
            <a:pPr marL="342900" indent="-342900" algn="ctr">
              <a:buAutoNum type="arabicParenR"/>
            </a:pPr>
            <a:r>
              <a:rPr lang="it-IT" dirty="0">
                <a:solidFill>
                  <a:schemeClr val="tx1"/>
                </a:solidFill>
              </a:rPr>
              <a:t>INFORMAZIONI SU STRUMENTI ATTI A VALIDARE</a:t>
            </a:r>
          </a:p>
        </p:txBody>
      </p:sp>
    </p:spTree>
    <p:extLst>
      <p:ext uri="{BB962C8B-B14F-4D97-AF65-F5344CB8AC3E}">
        <p14:creationId xmlns:p14="http://schemas.microsoft.com/office/powerpoint/2010/main" val="690703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341268" y="115101"/>
            <a:ext cx="7886700" cy="1325559"/>
          </a:xfrm>
        </p:spPr>
        <p:txBody>
          <a:bodyPr/>
          <a:lstStyle/>
          <a:p>
            <a:r>
              <a:rPr lang="it-IT" dirty="0">
                <a:solidFill>
                  <a:schemeClr val="bg1"/>
                </a:solidFill>
              </a:rPr>
              <a:t>Open data in ERC</a:t>
            </a:r>
          </a:p>
        </p:txBody>
      </p:sp>
      <p:grpSp>
        <p:nvGrpSpPr>
          <p:cNvPr id="13" name="Gruppo 12"/>
          <p:cNvGrpSpPr/>
          <p:nvPr/>
        </p:nvGrpSpPr>
        <p:grpSpPr>
          <a:xfrm>
            <a:off x="7602969" y="84899"/>
            <a:ext cx="1796787" cy="2092244"/>
            <a:chOff x="6979403" y="512769"/>
            <a:chExt cx="1833671" cy="2135193"/>
          </a:xfrm>
        </p:grpSpPr>
        <p:pic>
          <p:nvPicPr>
            <p:cNvPr id="14" name="Immagine 1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979403" y="512769"/>
              <a:ext cx="1459204" cy="213519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5" name="Rettangolo 14"/>
            <p:cNvSpPr/>
            <p:nvPr/>
          </p:nvSpPr>
          <p:spPr>
            <a:xfrm>
              <a:off x="7197634" y="2193110"/>
              <a:ext cx="1615440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it-IT" sz="1200" dirty="0">
                  <a:hlinkClick r:id="rId4"/>
                </a:rPr>
                <a:t>Feb. 23, 2018</a:t>
              </a:r>
              <a:r>
                <a:rPr lang="it-IT" sz="1200" dirty="0"/>
                <a:t> </a:t>
              </a:r>
            </a:p>
          </p:txBody>
        </p:sp>
      </p:grpSp>
      <p:grpSp>
        <p:nvGrpSpPr>
          <p:cNvPr id="21" name="Gruppo 20"/>
          <p:cNvGrpSpPr/>
          <p:nvPr/>
        </p:nvGrpSpPr>
        <p:grpSpPr>
          <a:xfrm>
            <a:off x="628260" y="1440660"/>
            <a:ext cx="6607774" cy="2721282"/>
            <a:chOff x="628260" y="1440660"/>
            <a:chExt cx="6607774" cy="2721282"/>
          </a:xfrm>
        </p:grpSpPr>
        <p:grpSp>
          <p:nvGrpSpPr>
            <p:cNvPr id="19" name="Gruppo 18"/>
            <p:cNvGrpSpPr/>
            <p:nvPr/>
          </p:nvGrpSpPr>
          <p:grpSpPr>
            <a:xfrm>
              <a:off x="628260" y="1440660"/>
              <a:ext cx="6607774" cy="2721282"/>
              <a:chOff x="628260" y="1440660"/>
              <a:chExt cx="6607774" cy="2721282"/>
            </a:xfrm>
          </p:grpSpPr>
          <p:pic>
            <p:nvPicPr>
              <p:cNvPr id="16" name="Immagine 15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28260" y="1440660"/>
                <a:ext cx="6607774" cy="2721282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sp>
            <p:nvSpPr>
              <p:cNvPr id="18" name="Rettangolo 17"/>
              <p:cNvSpPr/>
              <p:nvPr/>
            </p:nvSpPr>
            <p:spPr>
              <a:xfrm>
                <a:off x="731520" y="2002867"/>
                <a:ext cx="6383383" cy="879670"/>
              </a:xfrm>
              <a:prstGeom prst="rect">
                <a:avLst/>
              </a:prstGeom>
              <a:solidFill>
                <a:srgbClr val="204D84">
                  <a:alpha val="61961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sp>
          <p:nvSpPr>
            <p:cNvPr id="20" name="Rettangolo 19"/>
            <p:cNvSpPr/>
            <p:nvPr/>
          </p:nvSpPr>
          <p:spPr>
            <a:xfrm>
              <a:off x="2020389" y="3178629"/>
              <a:ext cx="3692434" cy="226422"/>
            </a:xfrm>
            <a:prstGeom prst="rect">
              <a:avLst/>
            </a:prstGeom>
            <a:solidFill>
              <a:srgbClr val="204D84">
                <a:alpha val="61961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23" name="Gruppo 22"/>
          <p:cNvGrpSpPr/>
          <p:nvPr/>
        </p:nvGrpSpPr>
        <p:grpSpPr>
          <a:xfrm>
            <a:off x="225091" y="4635602"/>
            <a:ext cx="8377983" cy="1847547"/>
            <a:chOff x="225091" y="4635602"/>
            <a:chExt cx="8377983" cy="1847547"/>
          </a:xfrm>
        </p:grpSpPr>
        <p:pic>
          <p:nvPicPr>
            <p:cNvPr id="17" name="Immagine 1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25091" y="4635602"/>
              <a:ext cx="8377983" cy="184754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2" name="Rettangolo 21"/>
            <p:cNvSpPr/>
            <p:nvPr/>
          </p:nvSpPr>
          <p:spPr>
            <a:xfrm>
              <a:off x="444137" y="5103223"/>
              <a:ext cx="8064137" cy="862148"/>
            </a:xfrm>
            <a:prstGeom prst="rect">
              <a:avLst/>
            </a:prstGeom>
            <a:solidFill>
              <a:srgbClr val="204D84">
                <a:alpha val="61961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24" name="Rettangolo 23"/>
          <p:cNvSpPr/>
          <p:nvPr/>
        </p:nvSpPr>
        <p:spPr>
          <a:xfrm>
            <a:off x="6092126" y="3502702"/>
            <a:ext cx="3021686" cy="12001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Tx/>
              <a:buChar char="-"/>
            </a:pPr>
            <a:r>
              <a:rPr lang="it-IT" dirty="0">
                <a:solidFill>
                  <a:schemeClr val="tx1"/>
                </a:solidFill>
              </a:rPr>
              <a:t>DMP entro sei mesi</a:t>
            </a:r>
          </a:p>
          <a:p>
            <a:pPr marL="285750" indent="-285750" algn="ctr">
              <a:buFontTx/>
              <a:buChar char="-"/>
            </a:pPr>
            <a:r>
              <a:rPr lang="it-IT" dirty="0">
                <a:solidFill>
                  <a:schemeClr val="tx1"/>
                </a:solidFill>
              </a:rPr>
              <a:t>I dati sono prodotto scientifico, vanno depositati e resi pubblici</a:t>
            </a:r>
          </a:p>
        </p:txBody>
      </p:sp>
    </p:spTree>
    <p:extLst>
      <p:ext uri="{BB962C8B-B14F-4D97-AF65-F5344CB8AC3E}">
        <p14:creationId xmlns:p14="http://schemas.microsoft.com/office/powerpoint/2010/main" val="1655060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solidFill>
                  <a:schemeClr val="bg1"/>
                </a:solidFill>
              </a:rPr>
              <a:t>Open data ERC: 3 </a:t>
            </a:r>
            <a:r>
              <a:rPr lang="it-IT" dirty="0" err="1">
                <a:solidFill>
                  <a:schemeClr val="bg1"/>
                </a:solidFill>
              </a:rPr>
              <a:t>steps</a:t>
            </a:r>
            <a:endParaRPr lang="it-IT" dirty="0">
              <a:solidFill>
                <a:schemeClr val="bg1"/>
              </a:solidFill>
            </a:endParaRPr>
          </a:p>
        </p:txBody>
      </p:sp>
      <p:grpSp>
        <p:nvGrpSpPr>
          <p:cNvPr id="4" name="Gruppo 3"/>
          <p:cNvGrpSpPr/>
          <p:nvPr/>
        </p:nvGrpSpPr>
        <p:grpSpPr>
          <a:xfrm>
            <a:off x="6925507" y="161127"/>
            <a:ext cx="2025483" cy="1733562"/>
            <a:chOff x="5114124" y="69187"/>
            <a:chExt cx="2025483" cy="1733562"/>
          </a:xfrm>
        </p:grpSpPr>
        <p:pic>
          <p:nvPicPr>
            <p:cNvPr id="5" name="Immagin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14124" y="69187"/>
              <a:ext cx="2025483" cy="173356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6" name="Rettangolo 5"/>
            <p:cNvSpPr/>
            <p:nvPr/>
          </p:nvSpPr>
          <p:spPr>
            <a:xfrm>
              <a:off x="5150720" y="1497280"/>
              <a:ext cx="1023257" cy="28096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it-IT" sz="1200" dirty="0">
                  <a:hlinkClick r:id="rId4"/>
                </a:rPr>
                <a:t>Guida 2017</a:t>
              </a:r>
              <a:r>
                <a:rPr lang="it-IT" sz="1200" dirty="0"/>
                <a:t> </a:t>
              </a:r>
            </a:p>
          </p:txBody>
        </p:sp>
      </p:grpSp>
      <p:pic>
        <p:nvPicPr>
          <p:cNvPr id="7" name="Immagin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6412" y="1894689"/>
            <a:ext cx="8234776" cy="50576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Rettangolo 7"/>
          <p:cNvSpPr/>
          <p:nvPr/>
        </p:nvSpPr>
        <p:spPr>
          <a:xfrm>
            <a:off x="1410789" y="2542903"/>
            <a:ext cx="5695405" cy="348343"/>
          </a:xfrm>
          <a:prstGeom prst="rect">
            <a:avLst/>
          </a:prstGeom>
          <a:solidFill>
            <a:srgbClr val="FFFF00">
              <a:alpha val="4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ttangolo 8"/>
          <p:cNvSpPr/>
          <p:nvPr/>
        </p:nvSpPr>
        <p:spPr>
          <a:xfrm>
            <a:off x="1410789" y="3850414"/>
            <a:ext cx="6792685" cy="774394"/>
          </a:xfrm>
          <a:prstGeom prst="rect">
            <a:avLst/>
          </a:prstGeom>
          <a:solidFill>
            <a:srgbClr val="FFFF00">
              <a:alpha val="4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Rettangolo 9"/>
          <p:cNvSpPr/>
          <p:nvPr/>
        </p:nvSpPr>
        <p:spPr>
          <a:xfrm>
            <a:off x="1410788" y="5425440"/>
            <a:ext cx="6792686" cy="574766"/>
          </a:xfrm>
          <a:prstGeom prst="rect">
            <a:avLst/>
          </a:prstGeom>
          <a:solidFill>
            <a:srgbClr val="FFFF00">
              <a:alpha val="4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Rettangolo 10"/>
          <p:cNvSpPr/>
          <p:nvPr/>
        </p:nvSpPr>
        <p:spPr>
          <a:xfrm>
            <a:off x="452846" y="6287589"/>
            <a:ext cx="8264434" cy="5704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dirty="0">
                <a:solidFill>
                  <a:schemeClr val="tx1"/>
                </a:solidFill>
              </a:rPr>
              <a:t>DEPOSITO – LICENZE PER RIUSO – STRUMENTI PER VALIDARE</a:t>
            </a:r>
          </a:p>
        </p:txBody>
      </p:sp>
    </p:spTree>
    <p:extLst>
      <p:ext uri="{BB962C8B-B14F-4D97-AF65-F5344CB8AC3E}">
        <p14:creationId xmlns:p14="http://schemas.microsoft.com/office/powerpoint/2010/main" val="3212264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8C585110-873B-4158-9479-098A450BE32F}"/>
              </a:ext>
            </a:extLst>
          </p:cNvPr>
          <p:cNvSpPr txBox="1"/>
          <p:nvPr/>
        </p:nvSpPr>
        <p:spPr>
          <a:xfrm>
            <a:off x="5268286" y="5821960"/>
            <a:ext cx="21512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>
                <a:solidFill>
                  <a:schemeClr val="bg1"/>
                </a:solidFill>
              </a:rPr>
              <a:t>… tutto qui!</a:t>
            </a:r>
          </a:p>
        </p:txBody>
      </p:sp>
    </p:spTree>
    <p:extLst>
      <p:ext uri="{BB962C8B-B14F-4D97-AF65-F5344CB8AC3E}">
        <p14:creationId xmlns:p14="http://schemas.microsoft.com/office/powerpoint/2010/main" val="2588120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8"/>
          <p:cNvPicPr>
            <a:picLocks noChangeAspect="1"/>
          </p:cNvPicPr>
          <p:nvPr/>
        </p:nvPicPr>
        <p:blipFill>
          <a:blip r:embed="rId3" cstate="print"/>
          <a:srcRect t="11784" r="1875"/>
          <a:stretch>
            <a:fillRect/>
          </a:stretch>
        </p:blipFill>
        <p:spPr>
          <a:xfrm>
            <a:off x="7097481" y="5791196"/>
            <a:ext cx="1602376" cy="29339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ttangolo 3"/>
          <p:cNvSpPr/>
          <p:nvPr/>
        </p:nvSpPr>
        <p:spPr>
          <a:xfrm>
            <a:off x="7097481" y="5695404"/>
            <a:ext cx="1140823" cy="235128"/>
          </a:xfrm>
          <a:prstGeom prst="rect">
            <a:avLst/>
          </a:prstGeom>
          <a:solidFill>
            <a:srgbClr val="1540A0"/>
          </a:solidFill>
          <a:ln>
            <a:noFill/>
            <a:prstDash val="solid"/>
          </a:ln>
          <a:effectLst>
            <a:outerShdw dist="19046" dir="5400000" algn="tl">
              <a:srgbClr val="000000">
                <a:alpha val="63000"/>
              </a:srgbClr>
            </a:outerShdw>
          </a:effectLst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4" name="Connettore 1 7"/>
          <p:cNvCxnSpPr/>
          <p:nvPr/>
        </p:nvCxnSpPr>
        <p:spPr>
          <a:xfrm>
            <a:off x="5660574" y="5834740"/>
            <a:ext cx="0" cy="0"/>
          </a:xfrm>
          <a:prstGeom prst="straightConnector1">
            <a:avLst/>
          </a:prstGeom>
          <a:noFill/>
          <a:ln w="6345">
            <a:solidFill>
              <a:srgbClr val="5B9BD5"/>
            </a:solidFill>
            <a:prstDash val="solid"/>
            <a:miter/>
          </a:ln>
        </p:spPr>
      </p:cxnSp>
      <p:cxnSp>
        <p:nvCxnSpPr>
          <p:cNvPr id="5" name="Connettore 1 11"/>
          <p:cNvCxnSpPr/>
          <p:nvPr/>
        </p:nvCxnSpPr>
        <p:spPr>
          <a:xfrm>
            <a:off x="7097481" y="5886998"/>
            <a:ext cx="1140824" cy="0"/>
          </a:xfrm>
          <a:prstGeom prst="straightConnector1">
            <a:avLst/>
          </a:prstGeom>
          <a:noFill/>
          <a:ln w="57150">
            <a:solidFill>
              <a:srgbClr val="FFFFFF"/>
            </a:solidFill>
            <a:prstDash val="solid"/>
            <a:miter/>
          </a:ln>
        </p:spPr>
      </p:cxnSp>
      <p:cxnSp>
        <p:nvCxnSpPr>
          <p:cNvPr id="6" name="Connettore 1 17"/>
          <p:cNvCxnSpPr/>
          <p:nvPr/>
        </p:nvCxnSpPr>
        <p:spPr>
          <a:xfrm>
            <a:off x="8168636" y="5564773"/>
            <a:ext cx="69669" cy="357055"/>
          </a:xfrm>
          <a:prstGeom prst="straightConnector1">
            <a:avLst/>
          </a:prstGeom>
          <a:noFill/>
          <a:ln w="57150">
            <a:solidFill>
              <a:srgbClr val="FFFFFF"/>
            </a:solidFill>
            <a:prstDash val="solid"/>
            <a:miter/>
          </a:ln>
        </p:spPr>
      </p:cxn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CAF2D04D-FDAB-417A-A845-5F5D6609D5FB}"/>
              </a:ext>
            </a:extLst>
          </p:cNvPr>
          <p:cNvSpPr txBox="1"/>
          <p:nvPr/>
        </p:nvSpPr>
        <p:spPr>
          <a:xfrm>
            <a:off x="634016" y="126136"/>
            <a:ext cx="555139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t>Il dovere - Europa…</a:t>
            </a:r>
          </a:p>
        </p:txBody>
      </p:sp>
      <p:pic>
        <p:nvPicPr>
          <p:cNvPr id="29" name="Immagine 2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56425" y="2551858"/>
            <a:ext cx="6794994" cy="41423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" name="Gruppo 13"/>
          <p:cNvGrpSpPr/>
          <p:nvPr/>
        </p:nvGrpSpPr>
        <p:grpSpPr>
          <a:xfrm>
            <a:off x="7218444" y="204735"/>
            <a:ext cx="1562979" cy="1689463"/>
            <a:chOff x="974397" y="126137"/>
            <a:chExt cx="2109399" cy="2280102"/>
          </a:xfrm>
        </p:grpSpPr>
        <p:pic>
          <p:nvPicPr>
            <p:cNvPr id="12" name="Immagine 1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74397" y="126137"/>
              <a:ext cx="2109399" cy="228010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3" name="Rettangolo 12"/>
            <p:cNvSpPr/>
            <p:nvPr/>
          </p:nvSpPr>
          <p:spPr>
            <a:xfrm>
              <a:off x="1793644" y="2190795"/>
              <a:ext cx="1104790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sz="800" dirty="0">
                  <a:hlinkClick r:id="rId6"/>
                </a:rPr>
                <a:t>https://goo.gl/etRUZj</a:t>
              </a:r>
              <a:r>
                <a:rPr lang="it-IT" sz="800" dirty="0"/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07733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8"/>
          <p:cNvPicPr>
            <a:picLocks noChangeAspect="1"/>
          </p:cNvPicPr>
          <p:nvPr/>
        </p:nvPicPr>
        <p:blipFill>
          <a:blip r:embed="rId3" cstate="print"/>
          <a:srcRect t="11784" r="1875"/>
          <a:stretch>
            <a:fillRect/>
          </a:stretch>
        </p:blipFill>
        <p:spPr>
          <a:xfrm>
            <a:off x="7097481" y="5791196"/>
            <a:ext cx="1602376" cy="29339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ttangolo 3"/>
          <p:cNvSpPr/>
          <p:nvPr/>
        </p:nvSpPr>
        <p:spPr>
          <a:xfrm>
            <a:off x="7097481" y="5695404"/>
            <a:ext cx="1140823" cy="235128"/>
          </a:xfrm>
          <a:prstGeom prst="rect">
            <a:avLst/>
          </a:prstGeom>
          <a:solidFill>
            <a:srgbClr val="1540A0"/>
          </a:solidFill>
          <a:ln>
            <a:noFill/>
            <a:prstDash val="solid"/>
          </a:ln>
          <a:effectLst>
            <a:outerShdw dist="19046" dir="5400000" algn="tl">
              <a:srgbClr val="000000">
                <a:alpha val="63000"/>
              </a:srgbClr>
            </a:outerShdw>
          </a:effectLst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4" name="Connettore 1 7"/>
          <p:cNvCxnSpPr/>
          <p:nvPr/>
        </p:nvCxnSpPr>
        <p:spPr>
          <a:xfrm>
            <a:off x="5660574" y="5834740"/>
            <a:ext cx="0" cy="0"/>
          </a:xfrm>
          <a:prstGeom prst="straightConnector1">
            <a:avLst/>
          </a:prstGeom>
          <a:noFill/>
          <a:ln w="6345">
            <a:solidFill>
              <a:srgbClr val="5B9BD5"/>
            </a:solidFill>
            <a:prstDash val="solid"/>
            <a:miter/>
          </a:ln>
        </p:spPr>
      </p:cxnSp>
      <p:cxnSp>
        <p:nvCxnSpPr>
          <p:cNvPr id="5" name="Connettore 1 11"/>
          <p:cNvCxnSpPr/>
          <p:nvPr/>
        </p:nvCxnSpPr>
        <p:spPr>
          <a:xfrm>
            <a:off x="7097481" y="5886998"/>
            <a:ext cx="1140824" cy="0"/>
          </a:xfrm>
          <a:prstGeom prst="straightConnector1">
            <a:avLst/>
          </a:prstGeom>
          <a:noFill/>
          <a:ln w="57150">
            <a:solidFill>
              <a:srgbClr val="FFFFFF"/>
            </a:solidFill>
            <a:prstDash val="solid"/>
            <a:miter/>
          </a:ln>
        </p:spPr>
      </p:cxnSp>
      <p:cxnSp>
        <p:nvCxnSpPr>
          <p:cNvPr id="6" name="Connettore 1 17"/>
          <p:cNvCxnSpPr/>
          <p:nvPr/>
        </p:nvCxnSpPr>
        <p:spPr>
          <a:xfrm>
            <a:off x="8168636" y="5564773"/>
            <a:ext cx="69669" cy="357055"/>
          </a:xfrm>
          <a:prstGeom prst="straightConnector1">
            <a:avLst/>
          </a:prstGeom>
          <a:noFill/>
          <a:ln w="57150">
            <a:solidFill>
              <a:srgbClr val="FFFFFF"/>
            </a:solidFill>
            <a:prstDash val="solid"/>
            <a:miter/>
          </a:ln>
        </p:spPr>
      </p:cxn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CAF2D04D-FDAB-417A-A845-5F5D6609D5FB}"/>
              </a:ext>
            </a:extLst>
          </p:cNvPr>
          <p:cNvSpPr txBox="1"/>
          <p:nvPr/>
        </p:nvSpPr>
        <p:spPr>
          <a:xfrm>
            <a:off x="3201047" y="126137"/>
            <a:ext cx="305782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t>Il dovere…</a:t>
            </a: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381" y="997334"/>
            <a:ext cx="6148247" cy="1867821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31236" y="2790461"/>
            <a:ext cx="5455272" cy="2417384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8856" y="5207845"/>
            <a:ext cx="5096698" cy="1609483"/>
          </a:xfrm>
          <a:prstGeom prst="rect">
            <a:avLst/>
          </a:prstGeom>
        </p:spPr>
      </p:pic>
      <p:grpSp>
        <p:nvGrpSpPr>
          <p:cNvPr id="16" name="Gruppo 15"/>
          <p:cNvGrpSpPr/>
          <p:nvPr/>
        </p:nvGrpSpPr>
        <p:grpSpPr>
          <a:xfrm>
            <a:off x="7749724" y="89797"/>
            <a:ext cx="1343638" cy="1767853"/>
            <a:chOff x="7513467" y="89797"/>
            <a:chExt cx="1343638" cy="1767853"/>
          </a:xfrm>
        </p:grpSpPr>
        <p:pic>
          <p:nvPicPr>
            <p:cNvPr id="17" name="Immagine 1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603538" y="89797"/>
              <a:ext cx="1181303" cy="1767853"/>
            </a:xfrm>
            <a:prstGeom prst="rect">
              <a:avLst/>
            </a:prstGeom>
          </p:spPr>
        </p:pic>
        <p:sp>
          <p:nvSpPr>
            <p:cNvPr id="18" name="Rettangolo 17"/>
            <p:cNvSpPr/>
            <p:nvPr/>
          </p:nvSpPr>
          <p:spPr>
            <a:xfrm>
              <a:off x="7513467" y="1611429"/>
              <a:ext cx="1343638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sz="1000" dirty="0">
                  <a:hlinkClick r:id="rId8"/>
                </a:rPr>
                <a:t>https://goo.gl/sryNTg</a:t>
              </a:r>
              <a:r>
                <a:rPr lang="it-IT" sz="1000" dirty="0"/>
                <a:t> </a:t>
              </a:r>
            </a:p>
          </p:txBody>
        </p:sp>
      </p:grpSp>
      <p:sp>
        <p:nvSpPr>
          <p:cNvPr id="11" name="Rettangolo 10"/>
          <p:cNvSpPr/>
          <p:nvPr/>
        </p:nvSpPr>
        <p:spPr>
          <a:xfrm>
            <a:off x="6122126" y="5695404"/>
            <a:ext cx="2116178" cy="9405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GRANT AGREEMENT</a:t>
            </a:r>
          </a:p>
          <a:p>
            <a:pPr algn="ctr"/>
            <a:r>
              <a:rPr lang="it-IT" dirty="0">
                <a:solidFill>
                  <a:schemeClr val="tx1"/>
                </a:solidFill>
              </a:rPr>
              <a:t>ART. 29</a:t>
            </a:r>
          </a:p>
          <a:p>
            <a:pPr algn="ctr"/>
            <a:r>
              <a:rPr lang="it-IT" dirty="0">
                <a:solidFill>
                  <a:schemeClr val="tx1"/>
                </a:solidFill>
              </a:rPr>
              <a:t>(pag. 234)</a:t>
            </a:r>
          </a:p>
        </p:txBody>
      </p:sp>
      <p:cxnSp>
        <p:nvCxnSpPr>
          <p:cNvPr id="13" name="Connettore diritto 12">
            <a:extLst>
              <a:ext uri="{FF2B5EF4-FFF2-40B4-BE49-F238E27FC236}">
                <a16:creationId xmlns:a16="http://schemas.microsoft.com/office/drawing/2014/main" id="{059B5E6A-F7B9-4DA3-AA18-82F80ADC5FBC}"/>
              </a:ext>
            </a:extLst>
          </p:cNvPr>
          <p:cNvCxnSpPr/>
          <p:nvPr/>
        </p:nvCxnSpPr>
        <p:spPr>
          <a:xfrm>
            <a:off x="3020037" y="2483141"/>
            <a:ext cx="3102089" cy="0"/>
          </a:xfrm>
          <a:prstGeom prst="line">
            <a:avLst/>
          </a:prstGeom>
          <a:ln>
            <a:solidFill>
              <a:srgbClr val="204D8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diritto 14">
            <a:extLst>
              <a:ext uri="{FF2B5EF4-FFF2-40B4-BE49-F238E27FC236}">
                <a16:creationId xmlns:a16="http://schemas.microsoft.com/office/drawing/2014/main" id="{34FB37EB-C166-4D18-836A-E5C9806DB9E9}"/>
              </a:ext>
            </a:extLst>
          </p:cNvPr>
          <p:cNvCxnSpPr/>
          <p:nvPr/>
        </p:nvCxnSpPr>
        <p:spPr>
          <a:xfrm>
            <a:off x="604007" y="2617365"/>
            <a:ext cx="3246540" cy="0"/>
          </a:xfrm>
          <a:prstGeom prst="line">
            <a:avLst/>
          </a:prstGeom>
          <a:ln>
            <a:solidFill>
              <a:srgbClr val="204D8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ttangolo 18">
            <a:extLst>
              <a:ext uri="{FF2B5EF4-FFF2-40B4-BE49-F238E27FC236}">
                <a16:creationId xmlns:a16="http://schemas.microsoft.com/office/drawing/2014/main" id="{CC6857B9-AE77-48E1-98AE-5CDA27C73E2F}"/>
              </a:ext>
            </a:extLst>
          </p:cNvPr>
          <p:cNvSpPr/>
          <p:nvPr/>
        </p:nvSpPr>
        <p:spPr>
          <a:xfrm>
            <a:off x="3674378" y="3045204"/>
            <a:ext cx="5150840" cy="334078"/>
          </a:xfrm>
          <a:prstGeom prst="rect">
            <a:avLst/>
          </a:prstGeom>
          <a:noFill/>
          <a:ln>
            <a:solidFill>
              <a:srgbClr val="204D8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21" name="Connettore diritto 20">
            <a:extLst>
              <a:ext uri="{FF2B5EF4-FFF2-40B4-BE49-F238E27FC236}">
                <a16:creationId xmlns:a16="http://schemas.microsoft.com/office/drawing/2014/main" id="{50535EB3-8AC7-4F13-A769-5D0848F09D12}"/>
              </a:ext>
            </a:extLst>
          </p:cNvPr>
          <p:cNvCxnSpPr/>
          <p:nvPr/>
        </p:nvCxnSpPr>
        <p:spPr>
          <a:xfrm>
            <a:off x="872455" y="5462588"/>
            <a:ext cx="1484851" cy="0"/>
          </a:xfrm>
          <a:prstGeom prst="line">
            <a:avLst/>
          </a:prstGeom>
          <a:ln>
            <a:solidFill>
              <a:srgbClr val="204D8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61645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solidFill>
                  <a:schemeClr val="bg1"/>
                </a:solidFill>
              </a:rPr>
              <a:t>Open Access – H2020 - testi</a:t>
            </a:r>
          </a:p>
        </p:txBody>
      </p:sp>
      <p:grpSp>
        <p:nvGrpSpPr>
          <p:cNvPr id="12" name="Gruppo 11"/>
          <p:cNvGrpSpPr/>
          <p:nvPr/>
        </p:nvGrpSpPr>
        <p:grpSpPr>
          <a:xfrm>
            <a:off x="7749724" y="89797"/>
            <a:ext cx="1343638" cy="1767853"/>
            <a:chOff x="7513467" y="89797"/>
            <a:chExt cx="1343638" cy="1767853"/>
          </a:xfrm>
        </p:grpSpPr>
        <p:pic>
          <p:nvPicPr>
            <p:cNvPr id="10" name="Immagine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603538" y="89797"/>
              <a:ext cx="1181303" cy="1767853"/>
            </a:xfrm>
            <a:prstGeom prst="rect">
              <a:avLst/>
            </a:prstGeom>
          </p:spPr>
        </p:pic>
        <p:sp>
          <p:nvSpPr>
            <p:cNvPr id="11" name="Rettangolo 10"/>
            <p:cNvSpPr/>
            <p:nvPr/>
          </p:nvSpPr>
          <p:spPr>
            <a:xfrm>
              <a:off x="7513467" y="1611429"/>
              <a:ext cx="1343638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sz="1000" dirty="0">
                  <a:hlinkClick r:id="rId4"/>
                </a:rPr>
                <a:t>https://goo.gl/sryNTg</a:t>
              </a:r>
              <a:r>
                <a:rPr lang="it-IT" sz="1000" dirty="0"/>
                <a:t> </a:t>
              </a:r>
            </a:p>
          </p:txBody>
        </p:sp>
      </p:grpSp>
      <p:grpSp>
        <p:nvGrpSpPr>
          <p:cNvPr id="5" name="Gruppo 4">
            <a:extLst>
              <a:ext uri="{FF2B5EF4-FFF2-40B4-BE49-F238E27FC236}">
                <a16:creationId xmlns:a16="http://schemas.microsoft.com/office/drawing/2014/main" id="{4C374878-7433-46C7-B378-D76B1AEC8DD5}"/>
              </a:ext>
            </a:extLst>
          </p:cNvPr>
          <p:cNvGrpSpPr/>
          <p:nvPr/>
        </p:nvGrpSpPr>
        <p:grpSpPr>
          <a:xfrm>
            <a:off x="150613" y="1436914"/>
            <a:ext cx="8688792" cy="3534390"/>
            <a:chOff x="150613" y="1436914"/>
            <a:chExt cx="8688792" cy="3534390"/>
          </a:xfrm>
        </p:grpSpPr>
        <p:pic>
          <p:nvPicPr>
            <p:cNvPr id="13" name="Immagine 12"/>
            <p:cNvPicPr/>
            <p:nvPr/>
          </p:nvPicPr>
          <p:blipFill rotWithShape="1">
            <a:blip r:embed="rId5"/>
            <a:srcRect l="16435" t="24351" r="14339" b="28057"/>
            <a:stretch/>
          </p:blipFill>
          <p:spPr bwMode="auto">
            <a:xfrm>
              <a:off x="150613" y="1611429"/>
              <a:ext cx="8688792" cy="3359875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3" name="Rettangolo 2"/>
            <p:cNvSpPr/>
            <p:nvPr/>
          </p:nvSpPr>
          <p:spPr>
            <a:xfrm>
              <a:off x="4693920" y="1436914"/>
              <a:ext cx="2299063" cy="86214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>
                  <a:solidFill>
                    <a:schemeClr val="tx1"/>
                  </a:solidFill>
                </a:rPr>
                <a:t>GRANT AGREEMENT</a:t>
              </a:r>
            </a:p>
            <a:p>
              <a:pPr algn="ctr"/>
              <a:r>
                <a:rPr lang="it-IT" dirty="0">
                  <a:solidFill>
                    <a:schemeClr val="tx1"/>
                  </a:solidFill>
                </a:rPr>
                <a:t>ARTICOLO 29.2</a:t>
              </a:r>
            </a:p>
          </p:txBody>
        </p:sp>
      </p:grpSp>
      <p:pic>
        <p:nvPicPr>
          <p:cNvPr id="6" name="Immagine 5">
            <a:extLst>
              <a:ext uri="{FF2B5EF4-FFF2-40B4-BE49-F238E27FC236}">
                <a16:creationId xmlns:a16="http://schemas.microsoft.com/office/drawing/2014/main" id="{086B2480-4477-4C34-AA92-5C7114D078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04564" y="5762449"/>
            <a:ext cx="1646063" cy="395069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45410" y="5145819"/>
            <a:ext cx="5697020" cy="1590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113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solidFill>
                  <a:schemeClr val="bg1"/>
                </a:solidFill>
              </a:rPr>
              <a:t>Open Access – H2020 - testi</a:t>
            </a:r>
          </a:p>
        </p:txBody>
      </p:sp>
      <p:sp>
        <p:nvSpPr>
          <p:cNvPr id="7" name="Rettangolo 6"/>
          <p:cNvSpPr/>
          <p:nvPr/>
        </p:nvSpPr>
        <p:spPr>
          <a:xfrm>
            <a:off x="887507" y="5414120"/>
            <a:ext cx="7429180" cy="13698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STEP 1 – DEPOSITO</a:t>
            </a:r>
          </a:p>
          <a:p>
            <a:pPr marL="285750" indent="-285750" algn="ctr">
              <a:buFontTx/>
              <a:buChar char="-"/>
            </a:pPr>
            <a:r>
              <a:rPr lang="it-IT" dirty="0">
                <a:solidFill>
                  <a:schemeClr val="tx1"/>
                </a:solidFill>
              </a:rPr>
              <a:t>FORMATO MACHINE READABLE</a:t>
            </a:r>
          </a:p>
          <a:p>
            <a:pPr marL="285750" indent="-285750" algn="ctr">
              <a:buFontTx/>
              <a:buChar char="-"/>
            </a:pPr>
            <a:r>
              <a:rPr lang="it-IT" dirty="0">
                <a:solidFill>
                  <a:schemeClr val="tx1"/>
                </a:solidFill>
              </a:rPr>
              <a:t>AL MOMENTO DELL’ACCETTAZIONE</a:t>
            </a:r>
          </a:p>
          <a:p>
            <a:pPr marL="285750" indent="-285750" algn="ctr">
              <a:buFontTx/>
              <a:buChar char="-"/>
            </a:pPr>
            <a:r>
              <a:rPr lang="it-IT" b="1" dirty="0">
                <a:solidFill>
                  <a:schemeClr val="tx1"/>
                </a:solidFill>
              </a:rPr>
              <a:t>SEMPRE NECESSARIO</a:t>
            </a:r>
            <a:r>
              <a:rPr lang="it-IT" dirty="0">
                <a:solidFill>
                  <a:schemeClr val="tx1"/>
                </a:solidFill>
              </a:rPr>
              <a:t>, ANCHE SE SI PUBBLICA IN RIVISTA OPEN ACCESS</a:t>
            </a:r>
          </a:p>
        </p:txBody>
      </p:sp>
      <p:grpSp>
        <p:nvGrpSpPr>
          <p:cNvPr id="9" name="Gruppo 8"/>
          <p:cNvGrpSpPr/>
          <p:nvPr/>
        </p:nvGrpSpPr>
        <p:grpSpPr>
          <a:xfrm>
            <a:off x="286895" y="1432061"/>
            <a:ext cx="8683162" cy="3982059"/>
            <a:chOff x="286895" y="1432061"/>
            <a:chExt cx="8683162" cy="3982059"/>
          </a:xfrm>
        </p:grpSpPr>
        <p:pic>
          <p:nvPicPr>
            <p:cNvPr id="6" name="Immagine 5"/>
            <p:cNvPicPr/>
            <p:nvPr/>
          </p:nvPicPr>
          <p:blipFill rotWithShape="1">
            <a:blip r:embed="rId3"/>
            <a:srcRect l="7346" t="58439" r="3882" b="23852"/>
            <a:stretch/>
          </p:blipFill>
          <p:spPr bwMode="auto">
            <a:xfrm>
              <a:off x="286895" y="1432061"/>
              <a:ext cx="7586133" cy="85117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5" name="Immagin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4818" y="2241938"/>
              <a:ext cx="8525239" cy="317218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12" name="Gruppo 11"/>
          <p:cNvGrpSpPr/>
          <p:nvPr/>
        </p:nvGrpSpPr>
        <p:grpSpPr>
          <a:xfrm>
            <a:off x="7749724" y="89797"/>
            <a:ext cx="1343638" cy="1767853"/>
            <a:chOff x="7513467" y="89797"/>
            <a:chExt cx="1343638" cy="1767853"/>
          </a:xfrm>
        </p:grpSpPr>
        <p:pic>
          <p:nvPicPr>
            <p:cNvPr id="10" name="Immagine 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603538" y="89797"/>
              <a:ext cx="1181303" cy="1767853"/>
            </a:xfrm>
            <a:prstGeom prst="rect">
              <a:avLst/>
            </a:prstGeom>
          </p:spPr>
        </p:pic>
        <p:sp>
          <p:nvSpPr>
            <p:cNvPr id="11" name="Rettangolo 10"/>
            <p:cNvSpPr/>
            <p:nvPr/>
          </p:nvSpPr>
          <p:spPr>
            <a:xfrm>
              <a:off x="7513467" y="1611429"/>
              <a:ext cx="1343638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sz="1000" dirty="0">
                  <a:hlinkClick r:id="rId6"/>
                </a:rPr>
                <a:t>https://goo.gl/sryNTg</a:t>
              </a:r>
              <a:r>
                <a:rPr lang="it-IT" sz="1000" dirty="0"/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91525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solidFill>
                  <a:schemeClr val="bg1"/>
                </a:solidFill>
              </a:rPr>
              <a:t>Open Access – H2020 - testi</a:t>
            </a:r>
          </a:p>
        </p:txBody>
      </p:sp>
      <p:grpSp>
        <p:nvGrpSpPr>
          <p:cNvPr id="5" name="Gruppo 4"/>
          <p:cNvGrpSpPr/>
          <p:nvPr/>
        </p:nvGrpSpPr>
        <p:grpSpPr>
          <a:xfrm>
            <a:off x="98612" y="2236437"/>
            <a:ext cx="8914344" cy="2703116"/>
            <a:chOff x="98612" y="2236437"/>
            <a:chExt cx="8914344" cy="2703116"/>
          </a:xfrm>
        </p:grpSpPr>
        <p:pic>
          <p:nvPicPr>
            <p:cNvPr id="2" name="Immagine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8612" y="2236437"/>
              <a:ext cx="8914344" cy="94449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4" name="Immagine 3"/>
            <p:cNvPicPr>
              <a:picLocks noChangeAspect="1"/>
            </p:cNvPicPr>
            <p:nvPr/>
          </p:nvPicPr>
          <p:blipFill rotWithShape="1">
            <a:blip r:embed="rId4"/>
            <a:srcRect l="2176" b="1404"/>
            <a:stretch/>
          </p:blipFill>
          <p:spPr>
            <a:xfrm>
              <a:off x="98612" y="3283197"/>
              <a:ext cx="8914344" cy="165635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6" name="Rettangolo 5"/>
          <p:cNvSpPr/>
          <p:nvPr/>
        </p:nvSpPr>
        <p:spPr>
          <a:xfrm>
            <a:off x="887507" y="5103224"/>
            <a:ext cx="7429180" cy="16807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STEP 2 – OPEN ACCESS</a:t>
            </a:r>
          </a:p>
          <a:p>
            <a:pPr marL="285750" indent="-285750" algn="ctr">
              <a:buFontTx/>
              <a:buChar char="-"/>
            </a:pPr>
            <a:r>
              <a:rPr lang="it-IT" dirty="0">
                <a:solidFill>
                  <a:schemeClr val="tx1"/>
                </a:solidFill>
              </a:rPr>
              <a:t>GREEN O GOLD</a:t>
            </a:r>
          </a:p>
          <a:p>
            <a:pPr marL="285750" indent="-285750" algn="ctr">
              <a:buFontTx/>
              <a:buChar char="-"/>
            </a:pPr>
            <a:r>
              <a:rPr lang="it-IT" dirty="0">
                <a:solidFill>
                  <a:schemeClr val="tx1"/>
                </a:solidFill>
              </a:rPr>
              <a:t>MA ENTRO 6 MESI /12 MESI</a:t>
            </a:r>
          </a:p>
          <a:p>
            <a:pPr marL="285750" indent="-285750" algn="ctr">
              <a:buFontTx/>
              <a:buChar char="-"/>
            </a:pPr>
            <a:r>
              <a:rPr lang="it-IT" b="1" dirty="0">
                <a:solidFill>
                  <a:schemeClr val="tx1"/>
                </a:solidFill>
              </a:rPr>
              <a:t>SE EMBARGO SUPERIORE</a:t>
            </a:r>
            <a:r>
              <a:rPr lang="it-IT" dirty="0">
                <a:solidFill>
                  <a:schemeClr val="tx1"/>
                </a:solidFill>
              </a:rPr>
              <a:t>, BISOGNA PUBBLICARE IN RIVISTA OPEN ACCESS [COSTI RIMBORSABILI, 6.2.D3]</a:t>
            </a: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43020" y="268194"/>
            <a:ext cx="1347333" cy="1804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991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623" y="1306285"/>
            <a:ext cx="8733024" cy="4450081"/>
          </a:xfrm>
          <a:prstGeom prst="rect">
            <a:avLst/>
          </a:prstGeom>
        </p:spPr>
      </p:pic>
      <p:sp>
        <p:nvSpPr>
          <p:cNvPr id="4" name="Titolo 2"/>
          <p:cNvSpPr>
            <a:spLocks noGrp="1"/>
          </p:cNvSpPr>
          <p:nvPr>
            <p:ph type="title"/>
          </p:nvPr>
        </p:nvSpPr>
        <p:spPr>
          <a:xfrm>
            <a:off x="595745" y="285527"/>
            <a:ext cx="7886700" cy="1325559"/>
          </a:xfrm>
        </p:spPr>
        <p:txBody>
          <a:bodyPr/>
          <a:lstStyle/>
          <a:p>
            <a:r>
              <a:rPr lang="it-IT" dirty="0">
                <a:solidFill>
                  <a:schemeClr val="bg1"/>
                </a:solidFill>
              </a:rPr>
              <a:t>Open Access – H2020 - testi</a:t>
            </a:r>
          </a:p>
        </p:txBody>
      </p:sp>
      <p:sp>
        <p:nvSpPr>
          <p:cNvPr id="5" name="Rettangolo 4"/>
          <p:cNvSpPr/>
          <p:nvPr/>
        </p:nvSpPr>
        <p:spPr>
          <a:xfrm>
            <a:off x="887507" y="5756366"/>
            <a:ext cx="7429180" cy="10276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STEP 3 – OPEN ACCESS AI METADATI (via </a:t>
            </a:r>
            <a:r>
              <a:rPr lang="it-IT" dirty="0" err="1">
                <a:solidFill>
                  <a:schemeClr val="tx1"/>
                </a:solidFill>
              </a:rPr>
              <a:t>OpenAIRE</a:t>
            </a:r>
            <a:r>
              <a:rPr lang="it-IT" dirty="0">
                <a:solidFill>
                  <a:schemeClr val="tx1"/>
                </a:solidFill>
              </a:rPr>
              <a:t>)</a:t>
            </a:r>
          </a:p>
          <a:p>
            <a:pPr marL="285750" indent="-285750" algn="ctr">
              <a:buFontTx/>
              <a:buChar char="-"/>
            </a:pPr>
            <a:r>
              <a:rPr lang="it-IT" dirty="0">
                <a:solidFill>
                  <a:schemeClr val="tx1"/>
                </a:solidFill>
              </a:rPr>
              <a:t>DEVONO COMPRENDERE GRANT NUMBER E ACRONIMO</a:t>
            </a:r>
          </a:p>
          <a:p>
            <a:pPr marL="285750" indent="-285750" algn="ctr">
              <a:buFontTx/>
              <a:buChar char="-"/>
            </a:pPr>
            <a:r>
              <a:rPr lang="it-IT" dirty="0">
                <a:solidFill>
                  <a:schemeClr val="tx1"/>
                </a:solidFill>
              </a:rPr>
              <a:t>«EU» E «H2020»</a:t>
            </a:r>
          </a:p>
          <a:p>
            <a:pPr marL="285750" indent="-285750" algn="ctr">
              <a:buFontTx/>
              <a:buChar char="-"/>
            </a:pPr>
            <a:r>
              <a:rPr lang="it-IT" dirty="0">
                <a:solidFill>
                  <a:schemeClr val="tx1"/>
                </a:solidFill>
              </a:rPr>
              <a:t>IDENTIFICATIVO PERSISTENTE</a:t>
            </a: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96667" y="137565"/>
            <a:ext cx="1347333" cy="1804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148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2"/>
          <p:cNvSpPr txBox="1">
            <a:spLocks/>
          </p:cNvSpPr>
          <p:nvPr/>
        </p:nvSpPr>
        <p:spPr>
          <a:xfrm>
            <a:off x="595745" y="285527"/>
            <a:ext cx="7886700" cy="1325559"/>
          </a:xfrm>
          <a:prstGeom prst="rect">
            <a:avLst/>
          </a:prstGeom>
        </p:spPr>
        <p:txBody>
          <a:bodyPr/>
          <a:lstStyle>
            <a:lvl1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it-IT" sz="4400" b="0" i="0" u="none" strike="noStrike" kern="1200" cap="none" spc="0" baseline="0">
                <a:solidFill>
                  <a:srgbClr val="000000"/>
                </a:solidFill>
                <a:uFillTx/>
                <a:latin typeface="Calibri Light"/>
              </a:defRPr>
            </a:lvl1pPr>
          </a:lstStyle>
          <a:p>
            <a:r>
              <a:rPr lang="it-IT">
                <a:solidFill>
                  <a:schemeClr val="bg1"/>
                </a:solidFill>
              </a:rPr>
              <a:t>Open Access – H2020 - testi</a:t>
            </a:r>
            <a:endParaRPr lang="it-IT" dirty="0">
              <a:solidFill>
                <a:schemeClr val="bg1"/>
              </a:solidFill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414" y="2265512"/>
            <a:ext cx="8725362" cy="1570358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>
            <a:off x="887507" y="5756366"/>
            <a:ext cx="7429180" cy="10276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STEP 4 – DEPOSITARE I DATI SU CUI SI BASA L’ARTICOLO</a:t>
            </a:r>
          </a:p>
          <a:p>
            <a:pPr marL="285750" indent="-285750" algn="ctr">
              <a:buFontTx/>
              <a:buChar char="-"/>
            </a:pPr>
            <a:r>
              <a:rPr lang="it-IT" dirty="0">
                <a:solidFill>
                  <a:schemeClr val="tx1"/>
                </a:solidFill>
              </a:rPr>
              <a:t>I DATI IN AMBIENTE DIGITALE SONO PARTE DELLA PUBBLICAZIONE</a:t>
            </a:r>
          </a:p>
          <a:p>
            <a:pPr marL="285750" indent="-285750" algn="ctr">
              <a:buFontTx/>
              <a:buChar char="-"/>
            </a:pPr>
            <a:r>
              <a:rPr lang="it-IT" dirty="0">
                <a:solidFill>
                  <a:schemeClr val="tx1"/>
                </a:solidFill>
              </a:rPr>
              <a:t>FA PARTE DEL DATA PILOT (OPT OUT)</a:t>
            </a: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43020" y="268194"/>
            <a:ext cx="1347333" cy="1804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867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Personalizzato 19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000000"/>
      </a:hlink>
      <a:folHlink>
        <a:srgbClr val="91919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4_Tema di Office">
  <a:themeElements>
    <a:clrScheme name="Personalizzato 21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000000"/>
      </a:hlink>
      <a:folHlink>
        <a:srgbClr val="91919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9_Office Theme">
  <a:themeElements>
    <a:clrScheme name="Personalizzato 2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000000"/>
      </a:hlink>
      <a:folHlink>
        <a:srgbClr val="91919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6_Tema di Office">
  <a:themeElements>
    <a:clrScheme name="Personalizzato 2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000000"/>
      </a:hlink>
      <a:folHlink>
        <a:srgbClr val="000000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13168</TotalTime>
  <Words>562</Words>
  <Application>Microsoft Office PowerPoint</Application>
  <PresentationFormat>Presentazione su schermo (4:3)</PresentationFormat>
  <Paragraphs>94</Paragraphs>
  <Slides>27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4</vt:i4>
      </vt:variant>
      <vt:variant>
        <vt:lpstr>Titoli diapositive</vt:lpstr>
      </vt:variant>
      <vt:variant>
        <vt:i4>27</vt:i4>
      </vt:variant>
    </vt:vector>
  </HeadingPairs>
  <TitlesOfParts>
    <vt:vector size="35" baseType="lpstr">
      <vt:lpstr>Arial</vt:lpstr>
      <vt:lpstr>Calibri</vt:lpstr>
      <vt:lpstr>Calibri Light</vt:lpstr>
      <vt:lpstr>Wingdings 2</vt:lpstr>
      <vt:lpstr>1_Office Theme</vt:lpstr>
      <vt:lpstr>4_Tema di Office</vt:lpstr>
      <vt:lpstr>9_Office Theme</vt:lpstr>
      <vt:lpstr>6_Tema di Office</vt:lpstr>
      <vt:lpstr>Il dovere - Italia</vt:lpstr>
      <vt:lpstr>Il dovere – SIR </vt:lpstr>
      <vt:lpstr>Presentazione standard di PowerPoint</vt:lpstr>
      <vt:lpstr>Presentazione standard di PowerPoint</vt:lpstr>
      <vt:lpstr>Open Access – H2020 - testi</vt:lpstr>
      <vt:lpstr>Open Access – H2020 - testi</vt:lpstr>
      <vt:lpstr>Open Access – H2020 - testi</vt:lpstr>
      <vt:lpstr>Open Access – H2020 - testi</vt:lpstr>
      <vt:lpstr>Presentazione standard di PowerPoint</vt:lpstr>
      <vt:lpstr>Presentazione standard di PowerPoint</vt:lpstr>
      <vt:lpstr>Presentazione standard di PowerPoint</vt:lpstr>
      <vt:lpstr>OpenAIRE: un supporto</vt:lpstr>
      <vt:lpstr>OpenAIRE Advance: un pilastro EOSC</vt:lpstr>
      <vt:lpstr>OpenAIRE Advance: un pilastro EOSC</vt:lpstr>
      <vt:lpstr>Open Access ERC - testi</vt:lpstr>
      <vt:lpstr>Open Access ERC - testi</vt:lpstr>
      <vt:lpstr>Open Access ERC - testi</vt:lpstr>
      <vt:lpstr>Open Access ERC - testi</vt:lpstr>
      <vt:lpstr>Presentazione standard di PowerPoint</vt:lpstr>
      <vt:lpstr>Presentazione standard di PowerPoint</vt:lpstr>
      <vt:lpstr>Presentazione standard di PowerPoint</vt:lpstr>
      <vt:lpstr>Data management Plan H2020</vt:lpstr>
      <vt:lpstr>Presentazione standard di PowerPoint</vt:lpstr>
      <vt:lpstr>Presentazione standard di PowerPoint</vt:lpstr>
      <vt:lpstr>Open data in ERC</vt:lpstr>
      <vt:lpstr>Open data ERC: 3 steps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gallo</dc:creator>
  <cp:lastModifiedBy>gallo</cp:lastModifiedBy>
  <cp:revision>472</cp:revision>
  <dcterms:created xsi:type="dcterms:W3CDTF">2016-09-25T07:18:00Z</dcterms:created>
  <dcterms:modified xsi:type="dcterms:W3CDTF">2018-05-13T20:56:34Z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iveCommonsLicenseID">
    <vt:lpwstr>standard&amp;commercial=y&amp;derivatives=sa&amp;jurisdiction=</vt:lpwstr>
  </property>
  <property fmtid="{D5CDD505-2E9C-101B-9397-08002B2CF9AE}" pid="3" name="CreativeCommonsLicenseURL">
    <vt:lpwstr>http://creativecommons.org/licenses/by-sa/4.0/</vt:lpwstr>
  </property>
  <property fmtid="{D5CDD505-2E9C-101B-9397-08002B2CF9AE}" pid="4" name="CreativeCommonsLicenseXml">
    <vt:lpwstr>&lt;?xml version="1.0" encoding="utf-8"?&gt;&lt;result&gt;&lt;license-uri&gt;http://creativecommons.org/licenses/by-sa/4.0/&lt;/license-uri&gt;&lt;license-name&gt;Attribution-ShareAlike 4.0 International&lt;/license-name&gt;&lt;deprecated&gt;false&lt;/deprecated&gt;&lt;rdf&gt;&lt;rdf:RDF xmlns="http://creativec</vt:lpwstr>
  </property>
</Properties>
</file>