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3996" r:id="rId2"/>
    <p:sldMasterId id="2147484008" r:id="rId3"/>
    <p:sldMasterId id="2147484020" r:id="rId4"/>
    <p:sldMasterId id="2147484032" r:id="rId5"/>
    <p:sldMasterId id="2147484236" r:id="rId6"/>
    <p:sldMasterId id="2147484260" r:id="rId7"/>
    <p:sldMasterId id="2147484296" r:id="rId8"/>
    <p:sldMasterId id="2147484309" r:id="rId9"/>
    <p:sldMasterId id="2147484321" r:id="rId10"/>
    <p:sldMasterId id="2147484333" r:id="rId11"/>
    <p:sldMasterId id="2147484345" r:id="rId12"/>
    <p:sldMasterId id="2147484357" r:id="rId13"/>
  </p:sldMasterIdLst>
  <p:notesMasterIdLst>
    <p:notesMasterId r:id="rId29"/>
  </p:notesMasterIdLst>
  <p:sldIdLst>
    <p:sldId id="705" r:id="rId14"/>
    <p:sldId id="544" r:id="rId15"/>
    <p:sldId id="720" r:id="rId16"/>
    <p:sldId id="710" r:id="rId17"/>
    <p:sldId id="709" r:id="rId18"/>
    <p:sldId id="723" r:id="rId19"/>
    <p:sldId id="712" r:id="rId20"/>
    <p:sldId id="713" r:id="rId21"/>
    <p:sldId id="714" r:id="rId22"/>
    <p:sldId id="715" r:id="rId23"/>
    <p:sldId id="718" r:id="rId24"/>
    <p:sldId id="722" r:id="rId25"/>
    <p:sldId id="719" r:id="rId26"/>
    <p:sldId id="721" r:id="rId27"/>
    <p:sldId id="442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263A"/>
    <a:srgbClr val="0FA5C1"/>
    <a:srgbClr val="2DA7AA"/>
    <a:srgbClr val="FFE49D"/>
    <a:srgbClr val="F2D052"/>
    <a:srgbClr val="ED732A"/>
    <a:srgbClr val="E84D15"/>
    <a:srgbClr val="663300"/>
    <a:srgbClr val="009999"/>
    <a:srgbClr val="8AC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A187E-0E36-48EE-BD6A-5F7684EC84DB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1DFDC-CAB2-4D64-97DB-C84C98C1A0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561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B40EC1F-FCA7-49BE-9759-2047EF4FA4E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327993"/>
      </p:ext>
    </p:extLst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2EA5BAA-635A-4267-AB22-185F86320E4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16234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BBA6E9-5333-45D1-A459-2133A8B9C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F7B06-73ED-477F-B8A1-327D2B50D00D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E0F499-F0C9-4A7E-9A7D-C696474C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B4A0AB-A2DF-40EC-B3D8-6B61119A7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A4F26-6979-4859-A7B7-D07FFFB7218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0092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D51CB-31CA-41AC-B669-AA80B2976CB7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85D125-1DB1-4B5C-8910-2AA236251C9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043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3F7E7-7440-4138-BF92-F0AF3B0EA1C7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50A13-A7CF-43DF-B79C-0C32A1EE215F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4024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C697C-260F-4B44-A4D3-ECE246BDE034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B3B1F-E238-487F-9317-9A6AE21A53BC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7282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96592-59AC-4A64-AA25-0FEE31D45099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6AF62-6919-40FF-B754-48EE3B32D7F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9856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A0D8E-5422-4CB0-ACB7-20F74FE6E930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7A4CB-A1D8-4BB0-989C-55DC7EEE6137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5161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0F7B3-39E6-4466-9F86-67C8FB7377E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CCE18-6A0B-4270-B7BA-F50233E4BF8D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24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CC1A0-CF6D-46C6-959E-3C9CADDBD6BE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DF0D1-BD99-4DA8-B78A-779AB81937D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5184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89DD5-E1B4-4F30-A0EF-0CBB79396A5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B9AE4F-2FC9-46A3-9308-50085721147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7162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716C2-8F71-4A58-A848-7936F7C76BDE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1BFEDC-3CF2-4ECA-A91A-C0639FA0FBE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87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5649934-ACAA-42E4-BDC0-F522383B693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92877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EE5FB-2717-43DD-A2F4-89A3C9AA4661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C4D7E-A130-4BB0-A6A3-1871EE78F80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6262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95A8D-4F2A-4944-9BD0-C9B0A3B5604E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E0F7A-5C64-431B-8397-57F94042EAD7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281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6986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4088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5138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0967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0401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1519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4371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686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9851BAC-C1C2-4349-AC5E-5A78A6EDF4E9}" type="datetime1">
              <a:rPr lang="it-IT"/>
              <a:pPr/>
              <a:t>22/05/2018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9190B55-E669-43D9-9DA0-2D935306A55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1310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824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0834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260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971600" y="1412776"/>
            <a:ext cx="7992888" cy="216024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971600" y="1628800"/>
            <a:ext cx="7992888" cy="2088232"/>
          </a:xfrm>
          <a:prstGeom prst="rect">
            <a:avLst/>
          </a:prstGeom>
          <a:solidFill>
            <a:srgbClr val="FFFFFF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/>
          </p:nvPr>
        </p:nvSpPr>
        <p:spPr>
          <a:xfrm>
            <a:off x="1120080" y="2204864"/>
            <a:ext cx="7772400" cy="1470025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5" name="Rettangolo 14"/>
          <p:cNvSpPr/>
          <p:nvPr userDrawn="1"/>
        </p:nvSpPr>
        <p:spPr>
          <a:xfrm>
            <a:off x="467544" y="6237312"/>
            <a:ext cx="7992888" cy="216024"/>
          </a:xfrm>
          <a:prstGeom prst="rect">
            <a:avLst/>
          </a:prstGeom>
          <a:solidFill>
            <a:srgbClr val="542A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ttangolo 15"/>
          <p:cNvSpPr/>
          <p:nvPr userDrawn="1"/>
        </p:nvSpPr>
        <p:spPr>
          <a:xfrm>
            <a:off x="467544" y="4581128"/>
            <a:ext cx="7992888" cy="1656184"/>
          </a:xfrm>
          <a:prstGeom prst="rect">
            <a:avLst/>
          </a:prstGeom>
          <a:solidFill>
            <a:srgbClr val="FFFFFF"/>
          </a:solidFill>
          <a:ln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ottotitolo 2"/>
          <p:cNvSpPr>
            <a:spLocks noGrp="1"/>
          </p:cNvSpPr>
          <p:nvPr>
            <p:ph type="subTitle" idx="1"/>
          </p:nvPr>
        </p:nvSpPr>
        <p:spPr>
          <a:xfrm>
            <a:off x="1043608" y="4725144"/>
            <a:ext cx="6400800" cy="1464568"/>
          </a:xfrm>
        </p:spPr>
        <p:txBody>
          <a:bodyPr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11128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9176" cy="868958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6" name="Rectangle 2"/>
          <p:cNvSpPr>
            <a:spLocks noChangeArrowheads="1" noChangeShapeType="1"/>
          </p:cNvSpPr>
          <p:nvPr userDrawn="1"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uppo 12"/>
          <p:cNvGrpSpPr/>
          <p:nvPr userDrawn="1"/>
        </p:nvGrpSpPr>
        <p:grpSpPr>
          <a:xfrm>
            <a:off x="971600" y="1412776"/>
            <a:ext cx="7704856" cy="5256584"/>
            <a:chOff x="971600" y="1412776"/>
            <a:chExt cx="7704856" cy="5256584"/>
          </a:xfrm>
        </p:grpSpPr>
        <p:sp>
          <p:nvSpPr>
            <p:cNvPr id="10" name="Rettangolo 9"/>
            <p:cNvSpPr/>
            <p:nvPr userDrawn="1"/>
          </p:nvSpPr>
          <p:spPr>
            <a:xfrm>
              <a:off x="971600" y="1412776"/>
              <a:ext cx="7704856" cy="216024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971600" y="1628800"/>
              <a:ext cx="7704856" cy="50405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1115616" y="1772816"/>
            <a:ext cx="7427168" cy="482453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 charset="2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40962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052734"/>
            <a:ext cx="936104" cy="93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05471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5638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4107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2668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0901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872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98B5CDC-8CD4-4BE8-BF03-3681E00264E6}" type="datetime1">
              <a:rPr lang="it-IT"/>
              <a:pPr/>
              <a:t>22/05/2018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F67821E-819E-40D6-B7A8-741559CB723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410860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0819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4770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956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3915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6E4B1-CDA3-4E81-81E5-7E39CF0FD25D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86750-A114-4D45-B964-11A7B6CD322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FEE64-39BA-427E-8F1E-2A49328F4DB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10D61-9150-4378-BA24-5428862D0F33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766022"/>
      </p:ext>
    </p:extLst>
  </p:cSld>
  <p:clrMapOvr>
    <a:masterClrMapping/>
  </p:clrMapOvr>
  <p:transition spd="slow"/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32647-2BF7-410D-B3DD-31FF7059C2B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DFB57-3C0F-46EA-9600-844FDB8F56A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78C68-8A63-4CA2-89A4-0607E8118F3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9E934-EACD-4083-A559-F9341046F82A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143252"/>
      </p:ext>
    </p:extLst>
  </p:cSld>
  <p:clrMapOvr>
    <a:masterClrMapping/>
  </p:clrMapOvr>
  <p:transition spd="slow"/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60B86-6FAA-4C73-A31E-FBA8C58464F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BB706-E2EC-4AE4-BF45-74B0A105230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6FE38-ADEB-49B1-BBD5-8BC402C29CF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B2B7D-4FCD-4462-9BD9-9D15A812532E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41148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78926-2026-4D7F-89A6-25EF8EC10EC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BF53-70C8-4412-95F8-FFFAF9CADDC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6C559-5605-49E8-B69E-54888417542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3B457-439B-4AFB-B181-DBA15C9CD40D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02331"/>
      </p:ext>
    </p:extLst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2C69C-B38F-4EE2-889A-3334C84136E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A29445-B155-4465-91F9-883D3567BE6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DA4F04-E4D5-4149-9628-9AEF0FB379E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6FC24-1404-49A3-B33E-76AA22576587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798467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467626-560A-4C46-9E55-A1C9FB5C2D80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F78C8-16EE-4C86-8B0B-9BA22728AFB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6CA4A-7925-41AF-B0C4-54B02D8EDC6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0619A-5B9B-40E7-8CBA-BCBE7D77EFAB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317663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854A129-2796-4048-9271-024EC1253151}" type="datetime1">
              <a:rPr lang="it-IT"/>
              <a:pPr/>
              <a:t>22/05/2018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DFC10FE-5ECA-4CD6-848A-F29F9C6550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48700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5763F-DBCE-4678-83DB-0C5DD5B7E69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F886EA-895E-426B-8BBE-96489EBE90E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4DA94-A1E9-4346-B27B-779BD31D392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115F0-10ED-45EC-9CE3-D1337A34F8F7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442481"/>
      </p:ext>
    </p:extLst>
  </p:cSld>
  <p:clrMapOvr>
    <a:masterClrMapping/>
  </p:clrMapOvr>
  <p:transition spd="slow"/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6FA6-8949-48BF-815B-EE507499B40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378E5-B743-4F4D-8839-79932C6F347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AA70F-38E7-446C-B032-94E3B28947E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A4265-8542-4965-BD2B-0125C5C36BA9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319126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2AAC7-B586-44D1-BF25-2B6C4E5300D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E608E-9921-4332-9D68-D4427D13740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75650-F1C9-4563-9DB4-D8A71E26C0A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AF7B8-5462-45DF-82FD-C8D6421E150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04381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9ACFD-F6C1-47B1-8DDA-C66E145C8DF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CE29E-1358-4516-A380-812AD10292DD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44DDD-3FCB-41D0-8284-19B401E39E7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104DE-625E-4EAD-BA4F-BFFED7E23AC3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599017"/>
      </p:ext>
    </p:extLst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41695-FEC8-40A3-9D83-D6F3FFE88059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23/09/2015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DFA4F-A2BE-41EE-97CA-EDDE34840D7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85FA5-45FE-4323-ABD5-A4982EC2C8D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0FFFA-BB3E-456B-9772-A272A83E07C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03891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2210C08-08D7-4AD5-AF72-882CA98AC420}" type="datetime1">
              <a:rPr lang="it-IT"/>
              <a:pPr/>
              <a:t>22/05/2018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C37031-DED2-464B-945A-C53E5806452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080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64E457D-4569-456B-8BF5-2241C0427129}" type="datetime1">
              <a:rPr lang="it-IT"/>
              <a:pPr/>
              <a:t>22/05/2018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3532333-08BD-46E7-AD14-9D911E15A1F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619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041AF70-C230-4CCD-B690-BA2D2753D5FC}" type="datetime1">
              <a:rPr lang="it-IT"/>
              <a:pPr/>
              <a:t>22/05/2018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5F3E88-6760-498A-BB08-D65BDBE5159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279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DEC27AC-D1DF-4B0F-A46A-4DB364C3F4FD}" type="datetime1">
              <a:rPr lang="it-IT"/>
              <a:pPr/>
              <a:t>22/05/2018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1C94580-FFCA-4620-A653-6CE02B0D53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6592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AB81721-0787-4ACD-8DEE-0CA99518E6C9}" type="datetime1">
              <a:rPr lang="it-IT"/>
              <a:pPr/>
              <a:t>22/05/2018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54ABB31-E6AC-4473-A8A0-09199309F9E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13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4C82CB3-9303-4E23-B679-0AF90F9BCEE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62248"/>
      </p:ext>
    </p:extLst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5378B03-A239-4D61-8FFC-255FA996E9D5}" type="datetime1">
              <a:rPr lang="it-IT"/>
              <a:pPr/>
              <a:t>22/05/2018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F56F163-3E89-4CC5-9258-0304F051EB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487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9C98275-510F-4066-8083-59A2F42EE43D}" type="datetime1">
              <a:rPr lang="it-IT"/>
              <a:pPr/>
              <a:t>22/05/2018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0B05C2-3D0B-452D-AAEA-AFE12F403A2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865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30312B5-D470-4878-AED8-723FD96C5500}" type="datetime1">
              <a:rPr lang="it-IT"/>
              <a:pPr/>
              <a:t>22/05/2018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ECBA1A3-5517-4BDE-8B8C-E2DEA2EE77A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654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000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623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220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285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4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952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94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EABB8F6-F077-4686-AC24-B271112FAFC8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98019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727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078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6993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6226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8A330-3D36-4C64-BDF2-2D8EA2147DF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379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6EC384-CBCD-46E3-BE5B-52F157BD147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65217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D7C7E3-8E4E-480E-8383-0CC68CB0DD8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303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29E651-261B-4B2D-A0C4-6605BA0E90E6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244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24CA1A-F4C4-41A6-86AE-15F1FEC6098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3748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8ED26-7C86-4E33-9C14-C64E947DAE0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28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11D67A0-BCD5-45A3-9CA4-C9B9A78846D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66123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ED4D80-6347-4771-A2BD-5748EBADB035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73996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B35F67-1347-460A-ACC5-AF9FB66B5B4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926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39C2C6-DCA4-4995-9CF0-7775A48FB1C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358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04CB9D-3A65-4CB7-B526-E6618878342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056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3238E1-FC1E-461D-ABE2-62CD8906F76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614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09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1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62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45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6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0A91FAC-307B-4AA4-A2AD-4DBB95B016E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166591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71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509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4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3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48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18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0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680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72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5562687-55DF-4422-BA03-950CBE4AA85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7096619"/>
      </p:ext>
    </p:extLst>
  </p:cSld>
  <p:clrMapOvr>
    <a:masterClrMapping/>
  </p:clrMapOvr>
  <p:transition/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001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0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26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33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357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733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309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93968E-EC09-4603-B6E1-569AB498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D99CE9-DDD4-4A70-883D-1D46E4A81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F6FD54-70B7-4086-8155-726046DAE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61B91-5EEE-4C74-944D-BD9C9AFC45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3430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542F05-AFC4-458C-BEF2-94753EA76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27F36658-E3E2-4425-A799-2AD3321D85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95F25-908A-4E00-8AC4-FF76DD8EB7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1046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23052D-C599-4B08-9DAC-980E37E3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9759E5-94DA-41D9-BFC4-40A1CD614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B415AD-23D2-4308-9C32-F67498E06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B0235-31F3-4DE1-B97B-AAD9C333E6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32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16CE5E3-C2C7-44DE-8F67-25BEDF2215F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32775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E3FC742F-290D-4699-B9E8-04DA123C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62189F4-0EA7-4118-869C-F0F540AE3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C60C94F-0C54-4E81-8C3E-0ED4B2A4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45085-4501-4675-898A-44F4AAFE33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2054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749BAE04-37B4-450F-B295-0E7CEFC71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ED45F27D-41FC-4832-AA6D-D444C343F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7B1BAA7A-E68E-4FC5-9D15-4ADC63983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DD08-5A26-44C2-A596-60DE17B956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5511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3D9BD0CC-3D3B-48A1-A57F-A24E1E023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320B98F4-8153-45E4-A4E2-1DF0DE4D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1AA158ED-FEF4-4FBF-8446-4E0CA0BC3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A6896-96D4-400A-8F94-2368C7E4CE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3656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EB5C3460-9AD8-46CA-9BDF-60997209B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46ECCEC3-A75C-4597-9250-AAC38011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935DAC53-98E8-4496-B9C6-D2287D558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E6A8-6F5F-4605-A6E4-78C985D97C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6099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0785ED9C-A746-4AC8-9B0B-173E4CF3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B8E54FF0-758C-4F30-B928-25E631C55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DD239784-9045-417D-BC2C-C0AD8388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5F14C-5EDA-4FF7-BCED-2DCE5624AC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2924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BCA130A3-B6C8-4798-AEA9-049D05A7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D0C150DF-4EFC-43A5-81CB-212D2123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8D6931E-D622-45DE-8E2B-3411DA2A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3A797-7699-4795-9B99-D0D246281B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5815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1704C0-E825-4325-8EB9-BB39B1CF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A26BC6-8969-4F42-A8CF-864299111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F22F20-1841-43E4-87B2-22D1758F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0C202-5D66-42AC-A2C2-AFBC1CD6A9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84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8F69B9-32A8-49FF-B500-66998D70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C51E41-4B76-4C27-A268-4DB405EBD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93EE77-C14A-4F3A-BE08-5BEB4F3F1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C856-7271-47B6-8162-89BE148F28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5008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ttangolo 10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11"/>
          <p:cNvSpPr>
            <a:spLocks noChangeArrowheads="1"/>
          </p:cNvSpPr>
          <p:nvPr/>
        </p:nvSpPr>
        <p:spPr bwMode="auto">
          <a:xfrm>
            <a:off x="971550" y="1412875"/>
            <a:ext cx="7993063" cy="215900"/>
          </a:xfrm>
          <a:prstGeom prst="rect">
            <a:avLst/>
          </a:prstGeom>
          <a:solidFill>
            <a:srgbClr val="663300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ttangolo 12"/>
          <p:cNvSpPr>
            <a:spLocks noChangeArrowheads="1"/>
          </p:cNvSpPr>
          <p:nvPr/>
        </p:nvSpPr>
        <p:spPr bwMode="auto">
          <a:xfrm>
            <a:off x="971550" y="1628775"/>
            <a:ext cx="7993063" cy="2087563"/>
          </a:xfrm>
          <a:prstGeom prst="rect">
            <a:avLst/>
          </a:prstGeom>
          <a:solidFill>
            <a:srgbClr val="FFFFFF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Rettangolo 14"/>
          <p:cNvSpPr>
            <a:spLocks noChangeArrowheads="1"/>
          </p:cNvSpPr>
          <p:nvPr/>
        </p:nvSpPr>
        <p:spPr bwMode="auto">
          <a:xfrm>
            <a:off x="468313" y="6237288"/>
            <a:ext cx="7991475" cy="215900"/>
          </a:xfrm>
          <a:prstGeom prst="rect">
            <a:avLst/>
          </a:prstGeom>
          <a:solidFill>
            <a:srgbClr val="542A00"/>
          </a:solidFill>
          <a:ln w="25402">
            <a:solidFill>
              <a:srgbClr val="6633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ttangolo 15"/>
          <p:cNvSpPr>
            <a:spLocks noChangeArrowheads="1"/>
          </p:cNvSpPr>
          <p:nvPr/>
        </p:nvSpPr>
        <p:spPr bwMode="auto">
          <a:xfrm>
            <a:off x="468313" y="4581525"/>
            <a:ext cx="7991475" cy="1655763"/>
          </a:xfrm>
          <a:prstGeom prst="rect">
            <a:avLst/>
          </a:prstGeom>
          <a:solidFill>
            <a:srgbClr val="FFFFFF"/>
          </a:solidFill>
          <a:ln w="25402">
            <a:solidFill>
              <a:srgbClr val="542A00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itolo 1"/>
          <p:cNvSpPr txBox="1">
            <a:spLocks noGrp="1"/>
          </p:cNvSpPr>
          <p:nvPr>
            <p:ph type="title"/>
          </p:nvPr>
        </p:nvSpPr>
        <p:spPr>
          <a:xfrm>
            <a:off x="1120075" y="2204865"/>
            <a:ext cx="7772400" cy="147002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ottotitolo 2"/>
          <p:cNvSpPr txBox="1">
            <a:spLocks noGrp="1"/>
          </p:cNvSpPr>
          <p:nvPr>
            <p:ph type="subTitle" idx="4294967295"/>
          </p:nvPr>
        </p:nvSpPr>
        <p:spPr>
          <a:xfrm>
            <a:off x="1043604" y="4725143"/>
            <a:ext cx="6400800" cy="1464567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D54938-0CD3-42D6-B263-0E545A438576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B6093-2B7B-4B9F-9273-D622FD7C1A1C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06907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ruppo 12"/>
          <p:cNvGrpSpPr>
            <a:grpSpLocks/>
          </p:cNvGrpSpPr>
          <p:nvPr/>
        </p:nvGrpSpPr>
        <p:grpSpPr bwMode="auto">
          <a:xfrm>
            <a:off x="971550" y="1412875"/>
            <a:ext cx="7704138" cy="5256213"/>
            <a:chOff x="971595" y="1412775"/>
            <a:chExt cx="7704853" cy="5256583"/>
          </a:xfrm>
        </p:grpSpPr>
        <p:sp>
          <p:nvSpPr>
            <p:cNvPr id="8" name="Rettangolo 11"/>
            <p:cNvSpPr>
              <a:spLocks noChangeArrowheads="1"/>
            </p:cNvSpPr>
            <p:nvPr/>
          </p:nvSpPr>
          <p:spPr bwMode="auto">
            <a:xfrm>
              <a:off x="971595" y="1412775"/>
              <a:ext cx="7704853" cy="216027"/>
            </a:xfrm>
            <a:prstGeom prst="rect">
              <a:avLst/>
            </a:prstGeom>
            <a:solidFill>
              <a:srgbClr val="663300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ttangolo 12"/>
            <p:cNvSpPr>
              <a:spLocks noChangeArrowheads="1"/>
            </p:cNvSpPr>
            <p:nvPr/>
          </p:nvSpPr>
          <p:spPr bwMode="auto">
            <a:xfrm>
              <a:off x="971595" y="1628802"/>
              <a:ext cx="7704853" cy="5040556"/>
            </a:xfrm>
            <a:prstGeom prst="rect">
              <a:avLst/>
            </a:prstGeom>
            <a:solidFill>
              <a:srgbClr val="FFFFFF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2" descr="http://api.ning.com/files/fht*aVUt2w9ZADUxfD6X37mI0rE1Lu2rR-FaKsvjzrF7CIhmmQMIe*p-aHGN3lRQ00vDFuZWG6g2qDKSAJpbkx65uO1Vlwxb/60x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525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 noGrp="1"/>
          </p:cNvSpPr>
          <p:nvPr>
            <p:ph type="title"/>
          </p:nvPr>
        </p:nvSpPr>
        <p:spPr>
          <a:xfrm>
            <a:off x="1187622" y="548676"/>
            <a:ext cx="7499177" cy="868954"/>
          </a:xfrm>
        </p:spPr>
        <p:txBody>
          <a:bodyPr/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egnaposto contenuto 2"/>
          <p:cNvSpPr txBox="1">
            <a:spLocks noGrp="1"/>
          </p:cNvSpPr>
          <p:nvPr>
            <p:ph idx="4294967295"/>
          </p:nvPr>
        </p:nvSpPr>
        <p:spPr>
          <a:xfrm>
            <a:off x="1115613" y="1772820"/>
            <a:ext cx="7427168" cy="4824538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D1268-F528-4045-83E5-5CF45B508789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D5484-50FA-483B-8F7B-88816790BCE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35830"/>
      </p:ext>
    </p:extLst>
  </p:cSld>
  <p:clrMapOvr>
    <a:masterClrMapping/>
  </p:clrMapOvr>
  <p:transition spd="slow"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A461C34-A52B-4C7C-B2C6-053F446716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911860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1A5FD-765F-46F4-B198-86DEF8007CF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037486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E0D0A-5DBF-4F8F-8167-20DF0B354C2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1010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24F73-8C7A-42D3-A69A-CACBF56193A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106821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D2C8E-8A92-4565-9221-71D517B7E9D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176149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990033"/>
          </a:solidFill>
          <a:ln w="25402">
            <a:solidFill>
              <a:srgbClr val="990033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990033"/>
          </a:solidFill>
          <a:ln w="25402">
            <a:solidFill>
              <a:srgbClr val="990033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egnaposto data 1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112AB-D690-43E5-9C9B-600BC30DCC1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2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3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3A908-6463-467B-90F8-2BECAD0D978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561401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DC551-F9E1-4AC7-9932-709FD2BF276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69601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7F212-53CA-40E8-AB40-87497E28D27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361996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C3B89-26E8-42D6-9869-38317C7DC1B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8704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E809A-7E83-4330-8958-9D20613396E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526878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7"/>
          <p:cNvSpPr>
            <a:spLocks noChangeArrowheads="1"/>
          </p:cNvSpPr>
          <p:nvPr/>
        </p:nvSpPr>
        <p:spPr bwMode="auto"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8"/>
          <p:cNvSpPr>
            <a:spLocks noChangeArrowheads="1"/>
          </p:cNvSpPr>
          <p:nvPr/>
        </p:nvSpPr>
        <p:spPr bwMode="auto"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 w="25402">
            <a:solidFill>
              <a:srgbClr val="FF7619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ruppo 12"/>
          <p:cNvGrpSpPr>
            <a:grpSpLocks/>
          </p:cNvGrpSpPr>
          <p:nvPr/>
        </p:nvGrpSpPr>
        <p:grpSpPr bwMode="auto">
          <a:xfrm>
            <a:off x="971550" y="1412875"/>
            <a:ext cx="7704138" cy="5256213"/>
            <a:chOff x="971595" y="1412775"/>
            <a:chExt cx="7704853" cy="5256583"/>
          </a:xfrm>
        </p:grpSpPr>
        <p:sp>
          <p:nvSpPr>
            <p:cNvPr id="8" name="Rettangolo 11"/>
            <p:cNvSpPr>
              <a:spLocks noChangeArrowheads="1"/>
            </p:cNvSpPr>
            <p:nvPr/>
          </p:nvSpPr>
          <p:spPr bwMode="auto">
            <a:xfrm>
              <a:off x="971595" y="1412775"/>
              <a:ext cx="7704853" cy="216027"/>
            </a:xfrm>
            <a:prstGeom prst="rect">
              <a:avLst/>
            </a:prstGeom>
            <a:solidFill>
              <a:srgbClr val="663300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ttangolo 12"/>
            <p:cNvSpPr>
              <a:spLocks noChangeArrowheads="1"/>
            </p:cNvSpPr>
            <p:nvPr/>
          </p:nvSpPr>
          <p:spPr bwMode="auto">
            <a:xfrm>
              <a:off x="971595" y="1628802"/>
              <a:ext cx="7704853" cy="5040556"/>
            </a:xfrm>
            <a:prstGeom prst="rect">
              <a:avLst/>
            </a:prstGeom>
            <a:solidFill>
              <a:srgbClr val="FFFFFF"/>
            </a:solidFill>
            <a:ln w="25402">
              <a:solidFill>
                <a:srgbClr val="663300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2" descr="http://api.ning.com/files/fht*aVUt2w9ZADUxfD6X37mI0rE1Lu2rR-FaKsvjzrF7CIhmmQMIe*p-aHGN3lRQ00vDFuZWG6g2qDKSAJpbkx65uO1Vlwxb/60x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525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 noGrp="1"/>
          </p:cNvSpPr>
          <p:nvPr>
            <p:ph type="title"/>
          </p:nvPr>
        </p:nvSpPr>
        <p:spPr>
          <a:xfrm>
            <a:off x="1187622" y="548676"/>
            <a:ext cx="7499177" cy="868954"/>
          </a:xfrm>
        </p:spPr>
        <p:txBody>
          <a:bodyPr/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2" name="Segnaposto contenuto 2"/>
          <p:cNvSpPr txBox="1">
            <a:spLocks noGrp="1"/>
          </p:cNvSpPr>
          <p:nvPr>
            <p:ph idx="4294967295"/>
          </p:nvPr>
        </p:nvSpPr>
        <p:spPr>
          <a:xfrm>
            <a:off x="1115613" y="1772820"/>
            <a:ext cx="7427168" cy="4824538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data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99862C-992D-4493-9FC8-BEF6FF6A0EF1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40535-9216-40CE-BA12-4AF8A5BAE00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773824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03C3D65-1046-493D-93A8-15452D2BB8C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57195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53AA615-7963-47F0-83CA-BF6F71300A4B}"/>
              </a:ext>
            </a:extLst>
          </p:cNvPr>
          <p:cNvSpPr/>
          <p:nvPr userDrawn="1"/>
        </p:nvSpPr>
        <p:spPr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80BD02C-BCAC-4D39-B731-B743761B996F}"/>
              </a:ext>
            </a:extLst>
          </p:cNvPr>
          <p:cNvSpPr/>
          <p:nvPr userDrawn="1"/>
        </p:nvSpPr>
        <p:spPr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91B2B0D-710B-4F16-8873-694FF279E544}"/>
              </a:ext>
            </a:extLst>
          </p:cNvPr>
          <p:cNvSpPr/>
          <p:nvPr userDrawn="1"/>
        </p:nvSpPr>
        <p:spPr>
          <a:xfrm>
            <a:off x="971550" y="1412875"/>
            <a:ext cx="7993063" cy="215900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F8C3DDF-3788-4E35-8DAC-3DFEE4A86CD4}"/>
              </a:ext>
            </a:extLst>
          </p:cNvPr>
          <p:cNvSpPr/>
          <p:nvPr userDrawn="1"/>
        </p:nvSpPr>
        <p:spPr>
          <a:xfrm>
            <a:off x="971550" y="1628775"/>
            <a:ext cx="7993063" cy="2087563"/>
          </a:xfrm>
          <a:prstGeom prst="rect">
            <a:avLst/>
          </a:prstGeom>
          <a:solidFill>
            <a:srgbClr val="FFFFFF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5A983AD-213F-456A-85C8-4B95B9796553}"/>
              </a:ext>
            </a:extLst>
          </p:cNvPr>
          <p:cNvSpPr/>
          <p:nvPr userDrawn="1"/>
        </p:nvSpPr>
        <p:spPr>
          <a:xfrm>
            <a:off x="468313" y="6237288"/>
            <a:ext cx="7991475" cy="215900"/>
          </a:xfrm>
          <a:prstGeom prst="rect">
            <a:avLst/>
          </a:prstGeom>
          <a:solidFill>
            <a:srgbClr val="542A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E8476D4-4867-4B78-BC07-E6BD6C4C2976}"/>
              </a:ext>
            </a:extLst>
          </p:cNvPr>
          <p:cNvSpPr/>
          <p:nvPr userDrawn="1"/>
        </p:nvSpPr>
        <p:spPr>
          <a:xfrm>
            <a:off x="468313" y="4581525"/>
            <a:ext cx="7991475" cy="1655763"/>
          </a:xfrm>
          <a:prstGeom prst="rect">
            <a:avLst/>
          </a:prstGeom>
          <a:solidFill>
            <a:srgbClr val="FFFFFF"/>
          </a:solidFill>
          <a:ln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/>
          </p:nvPr>
        </p:nvSpPr>
        <p:spPr>
          <a:xfrm>
            <a:off x="1120080" y="2204864"/>
            <a:ext cx="7772400" cy="1470025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7" name="Sottotitolo 2"/>
          <p:cNvSpPr>
            <a:spLocks noGrp="1"/>
          </p:cNvSpPr>
          <p:nvPr>
            <p:ph type="subTitle" idx="1"/>
          </p:nvPr>
        </p:nvSpPr>
        <p:spPr>
          <a:xfrm>
            <a:off x="1043608" y="4725144"/>
            <a:ext cx="6400800" cy="1464568"/>
          </a:xfrm>
        </p:spPr>
        <p:txBody>
          <a:bodyPr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51E07E9F-D1AB-4D23-A670-6B603116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1BC39-57C1-4368-BE20-0F790D20E4A2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62D2B313-6996-4566-82BF-9C7339424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B6B58E5B-6905-4F54-AE16-2D5215C6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6F1C2-55DC-432B-BE9E-CFA0B8874D9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7766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DEA27CB-47F8-4FE3-A696-7C33E58468CB}"/>
              </a:ext>
            </a:extLst>
          </p:cNvPr>
          <p:cNvSpPr/>
          <p:nvPr userDrawn="1"/>
        </p:nvSpPr>
        <p:spPr>
          <a:xfrm>
            <a:off x="250825" y="188913"/>
            <a:ext cx="936625" cy="6119812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F5FD2DA-7DDE-49D0-8E97-AF1FB31237F8}"/>
              </a:ext>
            </a:extLst>
          </p:cNvPr>
          <p:cNvSpPr>
            <a:spLocks noChangeArrowheads="1" noChangeShapeType="1"/>
          </p:cNvSpPr>
          <p:nvPr userDrawn="1"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A978B48-767F-49F2-8CB9-868F8CF729FF}"/>
              </a:ext>
            </a:extLst>
          </p:cNvPr>
          <p:cNvSpPr/>
          <p:nvPr userDrawn="1"/>
        </p:nvSpPr>
        <p:spPr>
          <a:xfrm>
            <a:off x="5867400" y="188913"/>
            <a:ext cx="3097213" cy="21590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po 12">
            <a:extLst>
              <a:ext uri="{FF2B5EF4-FFF2-40B4-BE49-F238E27FC236}">
                <a16:creationId xmlns:a16="http://schemas.microsoft.com/office/drawing/2014/main" id="{5C979018-E362-40E1-97D6-7EA3DC75B3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71550" y="1412875"/>
            <a:ext cx="7704138" cy="5256213"/>
            <a:chOff x="971600" y="1412776"/>
            <a:chExt cx="7704856" cy="5256584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0D246C4-1FE0-46D3-8EBE-1C91B6C39040}"/>
                </a:ext>
              </a:extLst>
            </p:cNvPr>
            <p:cNvSpPr/>
            <p:nvPr userDrawn="1"/>
          </p:nvSpPr>
          <p:spPr>
            <a:xfrm>
              <a:off x="971600" y="1412776"/>
              <a:ext cx="7704856" cy="21591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03BD647-76FE-4F48-A4F2-4A471E23D6D7}"/>
                </a:ext>
              </a:extLst>
            </p:cNvPr>
            <p:cNvSpPr/>
            <p:nvPr userDrawn="1"/>
          </p:nvSpPr>
          <p:spPr>
            <a:xfrm>
              <a:off x="971600" y="1628691"/>
              <a:ext cx="7704856" cy="50406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2" descr="http://api.ning.com/files/fht*aVUt2w9ZADUxfD6X37mI0rE1Lu2rR-FaKsvjzrF7CIhmmQMIe*p-aHGN3lRQ00vDFuZWG6g2qDKSAJpbkx65uO1Vlwxb/60x60.jpg">
            <a:extLst>
              <a:ext uri="{FF2B5EF4-FFF2-40B4-BE49-F238E27FC236}">
                <a16:creationId xmlns:a16="http://schemas.microsoft.com/office/drawing/2014/main" id="{BD43B50A-47C8-478F-BD93-27859DE1EA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525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9176" cy="868958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1115616" y="1772816"/>
            <a:ext cx="7427168" cy="482453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 charset="2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45F0C956-2A25-41F0-9ADA-2D1EF9F3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2DB25-0D21-47D1-BD59-6F7E7808AC4C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B5966AFD-9D4D-48FE-81B5-C19FEF0B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8FED4BF3-E078-44A8-AA33-1E758D12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A2D62-A275-4F0C-9F86-A0841898D45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2023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975E18-107D-4C8C-8E97-05BA4F5B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FB4DD-0D14-445D-BF2A-246850710F39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C6A95A-95D4-473C-ABA8-9AA667CB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826AC2-DAD6-4873-84B1-E74EBA721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34DD64-7B4C-4686-A336-478700F9AFE2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0799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06774E31-3540-45E0-AC0F-FE73DB2A0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F3951-293A-4358-B2CB-C964DD316E9B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C41A7DDB-C9E1-4C88-B189-CABBF953A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3655E27-2F33-49C2-A20F-1FA143CB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54FF6-4A03-4C69-A0A0-A13BB640CD7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A1D55AEA-E6AB-41AF-B66C-D37760A6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4D03D0-5713-4154-85CC-4487A7479D58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F1283AF7-F8DB-4CD3-A8D3-F1B2C564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FEDE51B4-DC89-4D61-995D-2AD2B283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3AE0B-3E51-4410-9956-3DC3A5AAA90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7191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FC7AEA60-F2C2-490A-A060-54927D61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7F0E0-E875-45C1-8421-3673FEE0BB76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063F678C-CC64-45E6-A645-48EF46950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DDA57AD4-6128-443A-B5BD-7F6ABE89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BABAA-587D-48FC-9393-13C26EBB3AD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5944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E99A713-8E7B-49BF-AEFD-17F9431DE5A7}"/>
              </a:ext>
            </a:extLst>
          </p:cNvPr>
          <p:cNvSpPr/>
          <p:nvPr userDrawn="1"/>
        </p:nvSpPr>
        <p:spPr>
          <a:xfrm>
            <a:off x="250825" y="188913"/>
            <a:ext cx="936625" cy="6119812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20C90D3-03D8-4234-9C62-916EFAD1B7A6}"/>
              </a:ext>
            </a:extLst>
          </p:cNvPr>
          <p:cNvSpPr/>
          <p:nvPr userDrawn="1"/>
        </p:nvSpPr>
        <p:spPr>
          <a:xfrm>
            <a:off x="5867400" y="188913"/>
            <a:ext cx="3097213" cy="21590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B12E401C-F4AC-443D-954A-98C16BD0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5544-00B1-46ED-9D30-5C14190E1D15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383688EF-1F02-42F1-940C-CD9729A8F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25186697-EDFE-4523-B5EF-02CB69F7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FF7BC-827B-4C41-A2F8-D5DC9D2C1AC7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815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95D71ED6-F7AC-4847-ADDD-52CF91BB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51E40-E751-40DC-BB20-F6B34AF75E6F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495C6EB-0A22-429A-832F-6F5D2728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CF51CA8-4A69-496F-973B-518E3DE9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F02EE-CF56-41C1-A5D2-AE1D1FCCDEE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1611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D78E736-0DB1-450F-8E7C-2769ECEB1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04693-5BBF-4BB1-8A94-252CCE0D9A57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46975582-C918-4B03-AB4C-B220138B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9479305-54E0-4536-8530-126A70BA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275C7C-9C70-4514-87AA-4894FEF0AA5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6195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C772EB-3991-45FA-8B41-1FC3BB1A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8452BB-863B-4967-9D11-696F2A66AF59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8F3354-15B4-4B92-806B-FA9AC640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A6D6FD-F46F-4B28-B476-23509FC92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8E51F-3F09-47C6-B59A-DECC99490C3F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791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A3A6CF72-A5F3-4AC9-82F9-B983A518F1AC}" type="datetime1">
              <a:rPr lang="it-IT"/>
              <a:pPr/>
              <a:t>22/05/2018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F00C15F5-E6E2-428C-BC8F-A0CAC2BDBFC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70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77649-EF4B-489A-BDBF-C2750217D19D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4C655-14E8-4F78-A864-117164805C3F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72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DC8E9-5214-445A-B78E-49944BD84F41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A0BC9-E706-472A-879B-52EF9B2DE1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2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5B73A-C38A-4EF5-A1FA-069666DEE039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2C37C-8D17-4F99-8B8B-15767F2CFD7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0" name="Rectangle 2"/>
          <p:cNvSpPr>
            <a:spLocks noChangeArrowheads="1" noChangeShapeType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04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ED7D850-946A-47F8-A122-0162AAE660D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C2D15C30-B68C-401C-832E-C7E47CC23774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7A07F-7671-4041-A3FF-D721A121401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645D538A-35A3-4829-AFD5-B6065290E0D5}" type="datetime1">
              <a:rPr lang="it-IT"/>
              <a:pPr>
                <a:defRPr/>
              </a:pPr>
              <a:t>22/05/2018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A93A8-01BE-49B1-9AFF-081DB64F16B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E0C6F-D879-4132-B5C6-385270CAAAE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3D8EF7D9-E10A-4104-B8F8-55B8E67FC876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80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p:transition spd="slow"/>
  <p:txStyles>
    <p:titleStyle>
      <a:lvl1pPr algn="l" rtl="0" eaLnBrk="0" fontAlgn="base">
        <a:lnSpc>
          <a:spcPct val="90000"/>
        </a:lnSpc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 Light"/>
        </a:defRPr>
      </a:lvl1pPr>
      <a:lvl2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2pPr>
      <a:lvl3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3pPr>
      <a:lvl4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4pPr>
      <a:lvl5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800" kern="1200">
          <a:solidFill>
            <a:srgbClr val="000000"/>
          </a:solidFill>
          <a:latin typeface="Calibri"/>
        </a:defRPr>
      </a:lvl1pPr>
      <a:lvl2pPr marL="685800" lvl="1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0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5pPr>
      <a:lvl6pPr marL="25146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6pPr>
      <a:lvl7pPr marL="29718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7pPr>
      <a:lvl8pPr marL="34290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8pPr>
      <a:lvl9pPr marL="3886200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51B538A0-29DF-4A8C-A4AD-6B52E21AB146}" type="datetime1">
              <a:rPr lang="it-IT"/>
              <a:pPr/>
              <a:t>22/05/2018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2B6C3332-89B3-40CE-AA32-D22B3666B53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46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/>
              <a:t>22/05/2018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19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45D538A-35A3-4829-AFD5-B6065290E0D5}" type="datetime1">
              <a:rPr lang="it-IT"/>
              <a:pPr lvl="0"/>
              <a:t>22/05/2018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E92C753-84AF-456E-9526-DCAB0D0D851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4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1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>
            <a:extLst>
              <a:ext uri="{FF2B5EF4-FFF2-40B4-BE49-F238E27FC236}">
                <a16:creationId xmlns:a16="http://schemas.microsoft.com/office/drawing/2014/main" id="{7601E26C-768D-417A-B576-D59019F75D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3075" name="Segnaposto testo 2">
            <a:extLst>
              <a:ext uri="{FF2B5EF4-FFF2-40B4-BE49-F238E27FC236}">
                <a16:creationId xmlns:a16="http://schemas.microsoft.com/office/drawing/2014/main" id="{61E41576-F48F-421A-81DC-BF173447E0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47CDC7-DEE5-4617-B525-126FAB937E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23/09/2015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C24BCF-239D-4D87-A616-C67CD9BAF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F79717-5819-471D-985E-ADDBB6FC8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4435C8E-0234-4B10-B4BE-A93130FE50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34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7171" name="Segnaposto testo 2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5ADC-A6F4-4498-8BF7-3C2C9A20BC9A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A683E-2434-44B2-BAA2-5A1300B1FC04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5" name="Rectangle 2"/>
          <p:cNvSpPr>
            <a:spLocks noChangeArrowheads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4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</p:sldLayoutIdLst>
  <p:transition spd="slow"/>
  <p:txStyles>
    <p:titleStyle>
      <a:lvl1pPr algn="ctr" rtl="0" eaLnBrk="0" fontAlgn="base"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"/>
        </a:defRPr>
      </a:lvl1pPr>
      <a:lvl2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2pPr>
      <a:lvl3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3pPr>
      <a:lvl4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4pPr>
      <a:lvl5pPr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5pPr>
      <a:lvl6pPr marL="4572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6pPr>
      <a:lvl7pPr marL="9144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7pPr>
      <a:lvl8pPr marL="13716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8pPr>
      <a:lvl9pPr marL="18288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>
        <a:spcBef>
          <a:spcPts val="8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3200" kern="1200">
          <a:solidFill>
            <a:srgbClr val="000000"/>
          </a:solidFill>
          <a:latin typeface="Calibri"/>
        </a:defRPr>
      </a:lvl1pPr>
      <a:lvl2pPr marL="742950" lvl="1" indent="-285750" algn="l" rtl="0" eaLnBrk="0" fontAlgn="base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it-IT" sz="28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it-IT" sz="2000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5pPr>
      <a:lvl6pPr marL="25146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6pPr>
      <a:lvl7pPr marL="29718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7pPr>
      <a:lvl8pPr marL="34290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8pPr>
      <a:lvl9pPr marL="3886200" indent="-228600" algn="l" rtl="0" eaLnBrk="0" fontAlgn="base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it-IT" sz="2000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>
            <a:extLst>
              <a:ext uri="{FF2B5EF4-FFF2-40B4-BE49-F238E27FC236}">
                <a16:creationId xmlns:a16="http://schemas.microsoft.com/office/drawing/2014/main" id="{806FB42A-61A4-4EA5-B73E-8CA065DF37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6147" name="Segnaposto testo 2">
            <a:extLst>
              <a:ext uri="{FF2B5EF4-FFF2-40B4-BE49-F238E27FC236}">
                <a16:creationId xmlns:a16="http://schemas.microsoft.com/office/drawing/2014/main" id="{0DBB9284-6D8C-4E9E-A49A-6CA25A73E9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EE22E1-AE8B-4D06-8863-13D890362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CC438-780A-47EF-BFB6-E2102C6E52CD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23F641-B83E-48C6-A57E-F5E5ECAFD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58003B-96D7-4544-B342-EF17368F2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CA414-D25C-4006-B066-FEF0EB30203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1" name="Rectangle 2">
            <a:extLst>
              <a:ext uri="{FF2B5EF4-FFF2-40B4-BE49-F238E27FC236}">
                <a16:creationId xmlns:a16="http://schemas.microsoft.com/office/drawing/2014/main" id="{E975A070-89C2-461C-8F6E-CA612F47381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10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wvanwezenbeek/status/973491971288391680" TargetMode="External"/><Relationship Id="rId13" Type="http://schemas.openxmlformats.org/officeDocument/2006/relationships/hyperlink" Target="https://horizon.scienceblog.com/203/open-access-to-scientific-publications-must-become-a-reality-by-2020-robert-jan-smits/" TargetMode="External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64.png"/><Relationship Id="rId4" Type="http://schemas.openxmlformats.org/officeDocument/2006/relationships/hyperlink" Target="https://twitter.com/CaAl/status/96627993602895872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1.xml"/><Relationship Id="rId5" Type="http://schemas.openxmlformats.org/officeDocument/2006/relationships/hyperlink" Target="https://www.theguardian.com/higher-education-network/2018/may/21/scientists-access-journals-researcher-article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figshare.com/articles/Barriers_to_Open_Science_for_junior_researchers/5383711" TargetMode="External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hyperlink" Target="http://www.economist.com/news/science-and-technology/21577035-open-access-scientific-publishing-gaining-ground-free-al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twitter.com/petersuber/status/995685743443013633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hyperlink" Target="https://t.co/elpG4zFGnK" TargetMode="External"/><Relationship Id="rId9" Type="http://schemas.openxmlformats.org/officeDocument/2006/relationships/image" Target="../media/image14.png"/><Relationship Id="rId14" Type="http://schemas.openxmlformats.org/officeDocument/2006/relationships/hyperlink" Target="https://twitter.com/Protohedgehog/status/985439318897410048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hyperlink" Target="https://twitter.com/MCPievatolo/status/977928844580655104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://iai.asm.org/content/79/10/3855.full" TargetMode="External"/><Relationship Id="rId12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hyperlink" Target="doi:10.1016/j.joi.2013.09.001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sJbi2eaPXc&amp;list=PL579F6BE69794EAEF&amp;index=1&amp;feature=plpp_video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opendefinition.org/" TargetMode="External"/><Relationship Id="rId13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hyperlink" Target="https://fc.cab.unipd.it/fedora/get/o:307440/bdef:Content/get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hyperlink" Target="https://player.vimeo.com/video/16206201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0.xml"/><Relationship Id="rId5" Type="http://schemas.openxmlformats.org/officeDocument/2006/relationships/hyperlink" Target="https://www.slideshare.net/UKSG/uksg-2018-breakout-setting-your-cites-to-open-i4oc-maccallum" TargetMode="Externa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2821577" y="1750422"/>
            <a:ext cx="3727269" cy="2037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OPEN SCIENCE:</a:t>
            </a:r>
            <a:b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GOOD FOR SCIENCE,</a:t>
            </a:r>
            <a:b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GOOD FOR SOCIETY</a:t>
            </a:r>
            <a:b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Elena Giglia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878286" y="5947954"/>
            <a:ext cx="3021874" cy="705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Roma, APRE, 23 maggio 2018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elena.giglia@unito.it</a:t>
            </a:r>
          </a:p>
        </p:txBody>
      </p:sp>
      <p:pic>
        <p:nvPicPr>
          <p:cNvPr id="14" name="Immagin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405563"/>
            <a:ext cx="80486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4"/>
          <p:cNvSpPr txBox="1">
            <a:spLocks noChangeArrowheads="1"/>
          </p:cNvSpPr>
          <p:nvPr/>
        </p:nvSpPr>
        <p:spPr bwMode="auto">
          <a:xfrm>
            <a:off x="1147763" y="6545398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This work is licensed under a </a:t>
            </a: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Creative Commons Attribution-ShareAlike 4.0 International License</a:t>
            </a:r>
            <a:r>
              <a:rPr kumimoji="0" lang="en-US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kumimoji="0" lang="it-IT" altLang="it-I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52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A8D2942-89C2-41D3-82B5-1E39B3029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35" y="1442191"/>
            <a:ext cx="6084947" cy="3463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BB65B1EA-3246-4967-A0A3-FA69B00FD4AF}"/>
              </a:ext>
            </a:extLst>
          </p:cNvPr>
          <p:cNvSpPr/>
          <p:nvPr/>
        </p:nvSpPr>
        <p:spPr>
          <a:xfrm>
            <a:off x="3582099" y="4635225"/>
            <a:ext cx="5226341" cy="213469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Science </a:t>
            </a:r>
            <a:r>
              <a:rPr kumimoji="0" lang="it-IT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just </a:t>
            </a:r>
            <a:r>
              <a:rPr kumimoji="0" lang="it-IT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</a:t>
            </a: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science!</a:t>
            </a:r>
            <a:b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[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J.Tennant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6C71F24D-82F9-4FFE-BB25-D0AE5B4421C8}"/>
              </a:ext>
            </a:extLst>
          </p:cNvPr>
          <p:cNvSpPr/>
          <p:nvPr/>
        </p:nvSpPr>
        <p:spPr>
          <a:xfrm>
            <a:off x="4932726" y="2447284"/>
            <a:ext cx="1098957" cy="1352929"/>
          </a:xfrm>
          <a:prstGeom prst="roundRect">
            <a:avLst/>
          </a:prstGeom>
          <a:solidFill>
            <a:srgbClr val="99E0DC">
              <a:alpha val="38824"/>
            </a:srgbClr>
          </a:solidFill>
          <a:ln>
            <a:solidFill>
              <a:srgbClr val="99E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3269D00-F5B9-484C-BDBE-5261A0BCF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644" y="180791"/>
            <a:ext cx="3774796" cy="111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2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0E961797-6021-4649-BE49-E1063439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per…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5D22A5A-5AF8-4FAA-81B3-6261A5594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7" t="10826" r="9566" b="7227"/>
          <a:stretch/>
        </p:blipFill>
        <p:spPr>
          <a:xfrm>
            <a:off x="1271422" y="1487114"/>
            <a:ext cx="7359670" cy="4214916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F41C0403-9DB0-4CC3-901D-33302EB99479}"/>
              </a:ext>
            </a:extLst>
          </p:cNvPr>
          <p:cNvGrpSpPr/>
          <p:nvPr/>
        </p:nvGrpSpPr>
        <p:grpSpPr>
          <a:xfrm>
            <a:off x="-108524" y="4371703"/>
            <a:ext cx="4706650" cy="2898244"/>
            <a:chOff x="152733" y="2756731"/>
            <a:chExt cx="6619428" cy="4190999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0DA55E2-3F62-488A-9F5F-2BB892F1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733" y="2756731"/>
              <a:ext cx="6619428" cy="4190999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B2CAFCC5-79CB-4F53-8AD0-8EA270BDB1D1}"/>
                </a:ext>
              </a:extLst>
            </p:cNvPr>
            <p:cNvSpPr/>
            <p:nvPr/>
          </p:nvSpPr>
          <p:spPr>
            <a:xfrm>
              <a:off x="2409914" y="5067656"/>
              <a:ext cx="3324314" cy="282011"/>
            </a:xfrm>
            <a:prstGeom prst="rect">
              <a:avLst/>
            </a:prstGeom>
            <a:solidFill>
              <a:srgbClr val="009999">
                <a:alpha val="4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5462ED6A-6855-4BDA-979F-68BF15CB1C01}"/>
                </a:ext>
              </a:extLst>
            </p:cNvPr>
            <p:cNvSpPr/>
            <p:nvPr/>
          </p:nvSpPr>
          <p:spPr>
            <a:xfrm>
              <a:off x="637563" y="5349667"/>
              <a:ext cx="1233182" cy="282011"/>
            </a:xfrm>
            <a:prstGeom prst="rect">
              <a:avLst/>
            </a:prstGeom>
            <a:solidFill>
              <a:srgbClr val="009999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5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4F869C-4248-4BE6-BC4B-4E620572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6" y="295458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[una chiamata]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44B03AE-A2FF-4342-A717-254A4010AC70}"/>
              </a:ext>
            </a:extLst>
          </p:cNvPr>
          <p:cNvGrpSpPr/>
          <p:nvPr/>
        </p:nvGrpSpPr>
        <p:grpSpPr>
          <a:xfrm>
            <a:off x="1647097" y="0"/>
            <a:ext cx="7496903" cy="6858000"/>
            <a:chOff x="1647097" y="0"/>
            <a:chExt cx="7496903" cy="6858000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F6D307F-E9BF-4898-9AD7-5C87BFC32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4016" y="0"/>
              <a:ext cx="5849984" cy="685800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6148542-6551-44A5-8C17-34BA40289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097" y="5400943"/>
              <a:ext cx="1872858" cy="124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290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AutoShape 2" descr="Risultati immagini per moedas ue">
            <a:extLst>
              <a:ext uri="{FF2B5EF4-FFF2-40B4-BE49-F238E27FC236}">
                <a16:creationId xmlns:a16="http://schemas.microsoft.com/office/drawing/2014/main" id="{10E9A73F-47F7-4668-B5D3-621DF22959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684" name="AutoShape 4" descr="Risultati immagini per moedas ue">
            <a:extLst>
              <a:ext uri="{FF2B5EF4-FFF2-40B4-BE49-F238E27FC236}">
                <a16:creationId xmlns:a16="http://schemas.microsoft.com/office/drawing/2014/main" id="{CECDF3C6-8CD7-4F21-A577-C49BB5FB6A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685" name="Titolo 4">
            <a:extLst>
              <a:ext uri="{FF2B5EF4-FFF2-40B4-BE49-F238E27FC236}">
                <a16:creationId xmlns:a16="http://schemas.microsoft.com/office/drawing/2014/main" id="{50796A32-D104-4986-83ED-9F264AC3E26E}"/>
              </a:ext>
            </a:extLst>
          </p:cNvPr>
          <p:cNvSpPr txBox="1">
            <a:spLocks/>
          </p:cNvSpPr>
          <p:nvPr/>
        </p:nvSpPr>
        <p:spPr bwMode="auto">
          <a:xfrm>
            <a:off x="74656" y="-301132"/>
            <a:ext cx="88931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… «core </a:t>
            </a:r>
            <a:r>
              <a:rPr kumimoji="0" lang="it-IT" alt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strategy</a:t>
            </a:r>
            <a:r>
              <a:rPr kumimoji="0" lang="it-IT" alt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»…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4660324" y="7937"/>
            <a:ext cx="4473728" cy="2639103"/>
            <a:chOff x="4611067" y="7937"/>
            <a:chExt cx="4473728" cy="2639103"/>
          </a:xfrm>
        </p:grpSpPr>
        <p:grpSp>
          <p:nvGrpSpPr>
            <p:cNvPr id="6" name="Gruppo 5"/>
            <p:cNvGrpSpPr/>
            <p:nvPr/>
          </p:nvGrpSpPr>
          <p:grpSpPr>
            <a:xfrm>
              <a:off x="4611067" y="626652"/>
              <a:ext cx="4415246" cy="2020388"/>
              <a:chOff x="4632960" y="1776549"/>
              <a:chExt cx="4415246" cy="2020388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3"/>
              <a:srcRect l="30984" t="33786" r="1466" b="3894"/>
              <a:stretch/>
            </p:blipFill>
            <p:spPr>
              <a:xfrm>
                <a:off x="4632960" y="1776549"/>
                <a:ext cx="4415246" cy="2020388"/>
              </a:xfrm>
              <a:prstGeom prst="rect">
                <a:avLst/>
              </a:prstGeom>
            </p:spPr>
          </p:pic>
          <p:sp>
            <p:nvSpPr>
              <p:cNvPr id="5" name="Rettangolo 4"/>
              <p:cNvSpPr/>
              <p:nvPr/>
            </p:nvSpPr>
            <p:spPr>
              <a:xfrm>
                <a:off x="7566870" y="2994870"/>
                <a:ext cx="1015068" cy="184558"/>
              </a:xfrm>
              <a:prstGeom prst="rect">
                <a:avLst/>
              </a:prstGeom>
              <a:solidFill>
                <a:srgbClr val="0021A4">
                  <a:alpha val="49020"/>
                </a:srgbClr>
              </a:solidFill>
              <a:ln>
                <a:solidFill>
                  <a:srgbClr val="0021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EAEC3C01-78C8-40E8-BDC1-49467DC18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7042" y="7937"/>
              <a:ext cx="2077753" cy="9633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id="{C148A2D1-29CE-45F8-878E-3FC27CAEEAC1}"/>
              </a:ext>
            </a:extLst>
          </p:cNvPr>
          <p:cNvPicPr/>
          <p:nvPr/>
        </p:nvPicPr>
        <p:blipFill rotWithShape="1">
          <a:blip r:embed="rId5"/>
          <a:srcRect l="23656" t="18539" r="24518" b="44660"/>
          <a:stretch/>
        </p:blipFill>
        <p:spPr bwMode="auto">
          <a:xfrm>
            <a:off x="245212" y="1024431"/>
            <a:ext cx="5056188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Immagine 37"/>
          <p:cNvPicPr/>
          <p:nvPr/>
        </p:nvPicPr>
        <p:blipFill rotWithShape="1">
          <a:blip r:embed="rId6"/>
          <a:srcRect l="18801" t="51577" r="15335" b="28279"/>
          <a:stretch/>
        </p:blipFill>
        <p:spPr bwMode="auto">
          <a:xfrm>
            <a:off x="1633401" y="2560320"/>
            <a:ext cx="7381411" cy="126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id="{2682D441-1A19-4E55-B1EE-201E3BABB325}"/>
              </a:ext>
            </a:extLst>
          </p:cNvPr>
          <p:cNvGrpSpPr/>
          <p:nvPr/>
        </p:nvGrpSpPr>
        <p:grpSpPr>
          <a:xfrm>
            <a:off x="311955" y="3487178"/>
            <a:ext cx="5657555" cy="1497845"/>
            <a:chOff x="4666457" y="2116213"/>
            <a:chExt cx="5657555" cy="1497845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4814D695-F875-42B2-93D8-AE08EA9B1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451" t="21661" r="21340" b="41096"/>
            <a:stretch/>
          </p:blipFill>
          <p:spPr>
            <a:xfrm>
              <a:off x="4666457" y="2116213"/>
              <a:ext cx="4233545" cy="14978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A6975FBD-E4A5-4970-9762-C88BA4D533EE}"/>
                </a:ext>
              </a:extLst>
            </p:cNvPr>
            <p:cNvSpPr/>
            <p:nvPr/>
          </p:nvSpPr>
          <p:spPr>
            <a:xfrm>
              <a:off x="5752012" y="3317518"/>
              <a:ext cx="4572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800" dirty="0">
                  <a:solidFill>
                    <a:srgbClr val="14171A"/>
                  </a:solidFill>
                  <a:latin typeface="Segoe UI" panose="020B0502040204020203" pitchFamily="34" charset="0"/>
                  <a:hlinkClick r:id="rId8"/>
                </a:rPr>
                <a:t>https://twitter.com/wvanwezenbeek/status/973491971288391680</a:t>
              </a:r>
              <a:r>
                <a:rPr lang="it-IT" sz="800" dirty="0">
                  <a:solidFill>
                    <a:srgbClr val="14171A"/>
                  </a:solidFill>
                  <a:latin typeface="Segoe UI" panose="020B0502040204020203" pitchFamily="34" charset="0"/>
                </a:rPr>
                <a:t> </a:t>
              </a:r>
              <a:endParaRPr lang="it-IT" sz="800" dirty="0"/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802AFB76-C625-410A-85C7-649FD404E292}"/>
              </a:ext>
            </a:extLst>
          </p:cNvPr>
          <p:cNvGrpSpPr/>
          <p:nvPr/>
        </p:nvGrpSpPr>
        <p:grpSpPr>
          <a:xfrm>
            <a:off x="5723459" y="3187677"/>
            <a:ext cx="3285402" cy="3710595"/>
            <a:chOff x="2093078" y="1297282"/>
            <a:chExt cx="5175953" cy="5345616"/>
          </a:xfrm>
        </p:grpSpPr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6BC71E40-E5F5-4E61-9E8D-82FA4118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93078" y="2966691"/>
              <a:ext cx="5175953" cy="3676207"/>
            </a:xfrm>
            <a:prstGeom prst="rect">
              <a:avLst/>
            </a:prstGeom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7C758AA4-F083-443E-8CEA-FAD2E6B4C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449" t="27207" r="39541" b="40337"/>
            <a:stretch/>
          </p:blipFill>
          <p:spPr>
            <a:xfrm>
              <a:off x="2806114" y="1297282"/>
              <a:ext cx="3749879" cy="1669409"/>
            </a:xfrm>
            <a:prstGeom prst="rect">
              <a:avLst/>
            </a:prstGeom>
          </p:spPr>
        </p:pic>
      </p:grpSp>
      <p:pic>
        <p:nvPicPr>
          <p:cNvPr id="42" name="Immagine 41">
            <a:extLst>
              <a:ext uri="{FF2B5EF4-FFF2-40B4-BE49-F238E27FC236}">
                <a16:creationId xmlns:a16="http://schemas.microsoft.com/office/drawing/2014/main" id="{CF6294A8-94CA-4C6D-A60B-0E12BE9CEF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321" t="28431" r="41387" b="29436"/>
          <a:stretch/>
        </p:blipFill>
        <p:spPr>
          <a:xfrm>
            <a:off x="1740618" y="4645221"/>
            <a:ext cx="3885784" cy="212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uppo 42">
            <a:extLst>
              <a:ext uri="{FF2B5EF4-FFF2-40B4-BE49-F238E27FC236}">
                <a16:creationId xmlns:a16="http://schemas.microsoft.com/office/drawing/2014/main" id="{266FB14A-F9D4-4E4F-8110-857F6DFB1F2A}"/>
              </a:ext>
            </a:extLst>
          </p:cNvPr>
          <p:cNvGrpSpPr/>
          <p:nvPr/>
        </p:nvGrpSpPr>
        <p:grpSpPr>
          <a:xfrm>
            <a:off x="3465240" y="4277271"/>
            <a:ext cx="2112005" cy="1943739"/>
            <a:chOff x="-4710607" y="6294776"/>
            <a:chExt cx="3071488" cy="2826779"/>
          </a:xfrm>
        </p:grpSpPr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006062AD-43F3-438B-92DF-0FE4B7C02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2804" t="13406" r="38808" b="23785"/>
            <a:stretch/>
          </p:blipFill>
          <p:spPr>
            <a:xfrm>
              <a:off x="-4710607" y="6294776"/>
              <a:ext cx="3071488" cy="2826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C0DBB88A-D741-45D1-9E67-4BF59E5BA39D}"/>
                </a:ext>
              </a:extLst>
            </p:cNvPr>
            <p:cNvSpPr/>
            <p:nvPr/>
          </p:nvSpPr>
          <p:spPr>
            <a:xfrm>
              <a:off x="-3058396" y="8866698"/>
              <a:ext cx="1217775" cy="254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800" dirty="0">
                  <a:hlinkClick r:id="rId13"/>
                </a:rPr>
                <a:t>March 23, 2018</a:t>
              </a:r>
              <a:r>
                <a:rPr lang="it-IT" sz="8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981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ACEADE-60DF-461D-8566-BC2E7A54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95458"/>
            <a:ext cx="827151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Ragioni per NON fare open science?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3441457" y="75501"/>
            <a:ext cx="6534710" cy="6782499"/>
            <a:chOff x="3267286" y="75501"/>
            <a:chExt cx="6534710" cy="6782499"/>
          </a:xfrm>
        </p:grpSpPr>
        <p:grpSp>
          <p:nvGrpSpPr>
            <p:cNvPr id="6" name="Gruppo 5"/>
            <p:cNvGrpSpPr/>
            <p:nvPr/>
          </p:nvGrpSpPr>
          <p:grpSpPr>
            <a:xfrm>
              <a:off x="3267286" y="75501"/>
              <a:ext cx="5515181" cy="6782499"/>
              <a:chOff x="3555805" y="-7180"/>
              <a:chExt cx="5515181" cy="6782499"/>
            </a:xfrm>
          </p:grpSpPr>
          <p:grpSp>
            <p:nvGrpSpPr>
              <p:cNvPr id="7" name="Gruppo 6"/>
              <p:cNvGrpSpPr/>
              <p:nvPr/>
            </p:nvGrpSpPr>
            <p:grpSpPr>
              <a:xfrm>
                <a:off x="3555805" y="-7180"/>
                <a:ext cx="5515181" cy="6782499"/>
                <a:chOff x="3565321" y="0"/>
                <a:chExt cx="5515181" cy="6782499"/>
              </a:xfrm>
            </p:grpSpPr>
            <p:pic>
              <p:nvPicPr>
                <p:cNvPr id="9" name="Immagine 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65321" y="0"/>
                  <a:ext cx="5515181" cy="678249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grpSp>
              <p:nvGrpSpPr>
                <p:cNvPr id="10" name="Gruppo 9"/>
                <p:cNvGrpSpPr/>
                <p:nvPr/>
              </p:nvGrpSpPr>
              <p:grpSpPr>
                <a:xfrm>
                  <a:off x="4195893" y="2550253"/>
                  <a:ext cx="4335711" cy="966132"/>
                  <a:chOff x="4195893" y="2550253"/>
                  <a:chExt cx="4335711" cy="966132"/>
                </a:xfrm>
              </p:grpSpPr>
              <p:cxnSp>
                <p:nvCxnSpPr>
                  <p:cNvPr id="11" name="Connettore diritto 10"/>
                  <p:cNvCxnSpPr/>
                  <p:nvPr/>
                </p:nvCxnSpPr>
                <p:spPr>
                  <a:xfrm>
                    <a:off x="5998128" y="2550253"/>
                    <a:ext cx="2483142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nettore diritto 11"/>
                  <p:cNvCxnSpPr/>
                  <p:nvPr/>
                </p:nvCxnSpPr>
                <p:spPr>
                  <a:xfrm>
                    <a:off x="4195893" y="2769765"/>
                    <a:ext cx="4285377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Connettore diritto 12"/>
                  <p:cNvCxnSpPr/>
                  <p:nvPr/>
                </p:nvCxnSpPr>
                <p:spPr>
                  <a:xfrm>
                    <a:off x="4195893" y="2947332"/>
                    <a:ext cx="309414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Connettore diritto 13"/>
                  <p:cNvCxnSpPr/>
                  <p:nvPr/>
                </p:nvCxnSpPr>
                <p:spPr>
                  <a:xfrm>
                    <a:off x="6048462" y="3141677"/>
                    <a:ext cx="2483142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nettore diritto 14"/>
                  <p:cNvCxnSpPr/>
                  <p:nvPr/>
                </p:nvCxnSpPr>
                <p:spPr>
                  <a:xfrm>
                    <a:off x="4695038" y="3327632"/>
                    <a:ext cx="2483142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Connettore diritto 15"/>
                  <p:cNvCxnSpPr/>
                  <p:nvPr/>
                </p:nvCxnSpPr>
                <p:spPr>
                  <a:xfrm>
                    <a:off x="4195893" y="3516385"/>
                    <a:ext cx="4285377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8" name="Rettangolo 7"/>
              <p:cNvSpPr/>
              <p:nvPr/>
            </p:nvSpPr>
            <p:spPr>
              <a:xfrm>
                <a:off x="3702294" y="3777364"/>
                <a:ext cx="2224799" cy="8444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ttangolo 16"/>
            <p:cNvSpPr/>
            <p:nvPr/>
          </p:nvSpPr>
          <p:spPr>
            <a:xfrm>
              <a:off x="5229996" y="6577452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https://twitter.com/CaAl/status/966279936028958720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5"/>
          <a:srcRect l="42653" t="54830" r="39139" b="31913"/>
          <a:stretch/>
        </p:blipFill>
        <p:spPr>
          <a:xfrm>
            <a:off x="3563007" y="3994421"/>
            <a:ext cx="2369128" cy="96981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7883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/>
          <p:cNvGrpSpPr/>
          <p:nvPr/>
        </p:nvGrpSpPr>
        <p:grpSpPr>
          <a:xfrm>
            <a:off x="1767824" y="1614064"/>
            <a:ext cx="5399345" cy="4736279"/>
            <a:chOff x="1767824" y="1614064"/>
            <a:chExt cx="5399345" cy="4736279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A49094F1-E4E6-4726-A799-1E0FD6D1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7824" y="1614064"/>
              <a:ext cx="5399345" cy="4461959"/>
            </a:xfrm>
            <a:prstGeom prst="rect">
              <a:avLst/>
            </a:prstGeom>
            <a:solidFill>
              <a:srgbClr val="BE263A"/>
            </a:solidFill>
            <a:ln>
              <a:noFill/>
            </a:ln>
          </p:spPr>
        </p:pic>
        <p:sp>
          <p:nvSpPr>
            <p:cNvPr id="22" name="Rettangolo 21"/>
            <p:cNvSpPr/>
            <p:nvPr/>
          </p:nvSpPr>
          <p:spPr>
            <a:xfrm>
              <a:off x="1959429" y="5801703"/>
              <a:ext cx="1802674" cy="548640"/>
            </a:xfrm>
            <a:prstGeom prst="rect">
              <a:avLst/>
            </a:prstGeom>
            <a:solidFill>
              <a:srgbClr val="BE26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 e voi? </a:t>
              </a:r>
            </a:p>
          </p:txBody>
        </p:sp>
      </p:grpSp>
      <p:sp>
        <p:nvSpPr>
          <p:cNvPr id="23" name="Rettangolo 22"/>
          <p:cNvSpPr/>
          <p:nvPr/>
        </p:nvSpPr>
        <p:spPr>
          <a:xfrm>
            <a:off x="6914605" y="6278880"/>
            <a:ext cx="1828800" cy="470262"/>
          </a:xfrm>
          <a:prstGeom prst="rect">
            <a:avLst/>
          </a:prstGeom>
          <a:solidFill>
            <a:srgbClr val="BE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…grazie!</a:t>
            </a: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6013AD22-6218-4C0F-BE0C-03C0011C9659}"/>
              </a:ext>
            </a:extLst>
          </p:cNvPr>
          <p:cNvSpPr txBox="1">
            <a:spLocks/>
          </p:cNvSpPr>
          <p:nvPr/>
        </p:nvSpPr>
        <p:spPr>
          <a:xfrm>
            <a:off x="454478" y="47912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Whose side are you on?</a:t>
            </a:r>
          </a:p>
        </p:txBody>
      </p:sp>
    </p:spTree>
    <p:extLst>
      <p:ext uri="{BB962C8B-B14F-4D97-AF65-F5344CB8AC3E}">
        <p14:creationId xmlns:p14="http://schemas.microsoft.com/office/powerpoint/2010/main" val="3628986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525CD59D-2045-442E-9EAD-3595A163BAD2}"/>
              </a:ext>
            </a:extLst>
          </p:cNvPr>
          <p:cNvGrpSpPr>
            <a:grpSpLocks/>
          </p:cNvGrpSpPr>
          <p:nvPr/>
        </p:nvGrpSpPr>
        <p:grpSpPr bwMode="auto">
          <a:xfrm>
            <a:off x="372472" y="5233885"/>
            <a:ext cx="8595359" cy="1481138"/>
            <a:chOff x="-1073852" y="3169670"/>
            <a:chExt cx="8595956" cy="1480890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80971EEF-1D62-4BCD-BCDA-801E8C9CC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4029" y="3169670"/>
              <a:ext cx="1948075" cy="1480890"/>
            </a:xfrm>
            <a:prstGeom prst="round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CasellaDiTesto 8">
              <a:extLst>
                <a:ext uri="{FF2B5EF4-FFF2-40B4-BE49-F238E27FC236}">
                  <a16:creationId xmlns:a16="http://schemas.microsoft.com/office/drawing/2014/main" id="{3231B6A7-00B4-479B-B997-A02FA3CFAD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73852" y="3488478"/>
              <a:ext cx="7033208" cy="929376"/>
            </a:xfrm>
            <a:prstGeom prst="rect">
              <a:avLst/>
            </a:prstGeom>
            <a:solidFill>
              <a:sysClr val="window" lastClr="FFFFFF">
                <a:alpha val="58823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…il migliore esempio di Open Science?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7890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68459" y="2261156"/>
            <a:ext cx="9090661" cy="2860937"/>
            <a:chOff x="2574470" y="3913787"/>
            <a:chExt cx="9090661" cy="2860937"/>
          </a:xfrm>
        </p:grpSpPr>
        <p:grpSp>
          <p:nvGrpSpPr>
            <p:cNvPr id="2" name="Gruppo 1"/>
            <p:cNvGrpSpPr/>
            <p:nvPr/>
          </p:nvGrpSpPr>
          <p:grpSpPr>
            <a:xfrm>
              <a:off x="2574470" y="3913787"/>
              <a:ext cx="6164583" cy="2860937"/>
              <a:chOff x="2574470" y="3913787"/>
              <a:chExt cx="6164583" cy="2860937"/>
            </a:xfrm>
          </p:grpSpPr>
          <p:pic>
            <p:nvPicPr>
              <p:cNvPr id="5" name="Immagine 4"/>
              <p:cNvPicPr/>
              <p:nvPr/>
            </p:nvPicPr>
            <p:blipFill rotWithShape="1">
              <a:blip r:embed="rId3"/>
              <a:srcRect l="8467" t="25456" r="22556" b="30935"/>
              <a:stretch/>
            </p:blipFill>
            <p:spPr bwMode="auto">
              <a:xfrm>
                <a:off x="2574470" y="4582625"/>
                <a:ext cx="6164583" cy="219209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6" name="Immagine 5"/>
              <p:cNvPicPr/>
              <p:nvPr/>
            </p:nvPicPr>
            <p:blipFill rotWithShape="1">
              <a:blip r:embed="rId4"/>
              <a:srcRect l="55655" t="33647" r="20067" b="41339"/>
              <a:stretch/>
            </p:blipFill>
            <p:spPr bwMode="auto">
              <a:xfrm>
                <a:off x="7203487" y="3913787"/>
                <a:ext cx="1485900" cy="86106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3" name="Rettangolo 2"/>
            <p:cNvSpPr/>
            <p:nvPr/>
          </p:nvSpPr>
          <p:spPr>
            <a:xfrm>
              <a:off x="7093131" y="6405392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000" dirty="0" err="1">
                  <a:hlinkClick r:id="rId5"/>
                </a:rPr>
                <a:t>May</a:t>
              </a:r>
              <a:r>
                <a:rPr lang="it-IT" sz="1000" dirty="0">
                  <a:hlinkClick r:id="rId5"/>
                </a:rPr>
                <a:t> 21, 2018</a:t>
              </a:r>
              <a:r>
                <a:rPr lang="it-IT" sz="10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780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A87515-3B63-45EA-998A-2E4B1CE1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2590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… comunicazione scientifica, oggi…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1280783" y="1931615"/>
            <a:ext cx="7661881" cy="4156439"/>
            <a:chOff x="1280783" y="1931615"/>
            <a:chExt cx="7661881" cy="4156439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34EB7B5-A868-4939-AA06-0DA71912B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120" t="16203" r="11376" b="10979"/>
            <a:stretch/>
          </p:blipFill>
          <p:spPr>
            <a:xfrm>
              <a:off x="1280783" y="1931615"/>
              <a:ext cx="7661881" cy="41564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925219FF-0527-4FB0-A034-353229BCAEBB}"/>
                </a:ext>
              </a:extLst>
            </p:cNvPr>
            <p:cNvSpPr txBox="1"/>
            <p:nvPr/>
          </p:nvSpPr>
          <p:spPr>
            <a:xfrm>
              <a:off x="1378031" y="5811055"/>
              <a:ext cx="40121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Springer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Prospectus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Apr. 25 p. 88,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citing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OC&amp;C Market Report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D75A26E0-39F3-4143-9698-30E7CB8C2699}"/>
              </a:ext>
            </a:extLst>
          </p:cNvPr>
          <p:cNvGrpSpPr/>
          <p:nvPr/>
        </p:nvGrpSpPr>
        <p:grpSpPr>
          <a:xfrm>
            <a:off x="288422" y="1661149"/>
            <a:ext cx="3517224" cy="2879728"/>
            <a:chOff x="201336" y="1627104"/>
            <a:chExt cx="5654180" cy="462936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9B175CEC-A4DD-4C78-9715-89252887E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083" t="10245" r="22202" b="4292"/>
            <a:stretch/>
          </p:blipFill>
          <p:spPr>
            <a:xfrm>
              <a:off x="201336" y="1627104"/>
              <a:ext cx="5654180" cy="4629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2B0D245-4C8A-4660-BFF7-62F56FF98BCD}"/>
                </a:ext>
              </a:extLst>
            </p:cNvPr>
            <p:cNvSpPr/>
            <p:nvPr/>
          </p:nvSpPr>
          <p:spPr>
            <a:xfrm>
              <a:off x="2369890" y="1763204"/>
              <a:ext cx="158132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71A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  <a:hlinkClick r:id="rId6"/>
                </a:rPr>
                <a:t>May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4171A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  <a:hlinkClick r:id="rId6"/>
                </a:rPr>
                <a:t> 13, 2018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4171A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 </a:t>
              </a: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2CB2941B-352B-4A03-B599-721C1793221E}"/>
              </a:ext>
            </a:extLst>
          </p:cNvPr>
          <p:cNvGrpSpPr/>
          <p:nvPr/>
        </p:nvGrpSpPr>
        <p:grpSpPr>
          <a:xfrm>
            <a:off x="1473640" y="3631596"/>
            <a:ext cx="5139146" cy="2085013"/>
            <a:chOff x="838010" y="2461994"/>
            <a:chExt cx="5139146" cy="2085013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A9DBA9E-1A6F-4E5A-9014-689EFABA5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010" y="2461994"/>
              <a:ext cx="3743268" cy="20850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0B41EA13-B602-4416-8855-4386C9E1498E}"/>
                </a:ext>
              </a:extLst>
            </p:cNvPr>
            <p:cNvSpPr/>
            <p:nvPr/>
          </p:nvSpPr>
          <p:spPr>
            <a:xfrm>
              <a:off x="1405156" y="4300786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Jon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Tennant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8"/>
                </a:rPr>
                <a:t>Barriers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8"/>
                </a:rPr>
                <a:t> for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8"/>
                </a:rPr>
                <a:t>young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8"/>
                </a:rPr>
                <a:t>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8"/>
                </a:rPr>
                <a:t>researchers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7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Sept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2017</a:t>
              </a: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755576" y="5811055"/>
            <a:ext cx="763284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 paghiamo gli editori commerciali perché mettano sotto chiave il nostro contenuto…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EC8420B-85F7-428E-8C80-85882CEE67DA}"/>
              </a:ext>
            </a:extLst>
          </p:cNvPr>
          <p:cNvGrpSpPr/>
          <p:nvPr/>
        </p:nvGrpSpPr>
        <p:grpSpPr>
          <a:xfrm>
            <a:off x="3808367" y="1010907"/>
            <a:ext cx="5756584" cy="1313500"/>
            <a:chOff x="2945106" y="662331"/>
            <a:chExt cx="5756584" cy="1313500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3C26723D-E278-4152-A598-1E31BF736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13396" b="70591"/>
            <a:stretch/>
          </p:blipFill>
          <p:spPr>
            <a:xfrm>
              <a:off x="2945106" y="662331"/>
              <a:ext cx="5167953" cy="12919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B8B33F05-56AF-476F-A6FB-220B28E2FA34}"/>
                </a:ext>
              </a:extLst>
            </p:cNvPr>
            <p:cNvSpPr/>
            <p:nvPr/>
          </p:nvSpPr>
          <p:spPr>
            <a:xfrm>
              <a:off x="4129690" y="1729610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http://journals.plos.org/plosone/article?id=10.1371/journal.pone.0127502</a:t>
              </a: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4784764" y="3480624"/>
            <a:ext cx="4013852" cy="1823033"/>
            <a:chOff x="5043466" y="5013176"/>
            <a:chExt cx="4013852" cy="1823033"/>
          </a:xfrm>
        </p:grpSpPr>
        <p:pic>
          <p:nvPicPr>
            <p:cNvPr id="17" name="Immagine 16"/>
            <p:cNvPicPr/>
            <p:nvPr/>
          </p:nvPicPr>
          <p:blipFill>
            <a:blip r:embed="rId10" cstate="print"/>
            <a:srcRect l="19129" t="48030" r="54178" b="28529"/>
            <a:stretch>
              <a:fillRect/>
            </a:stretch>
          </p:blipFill>
          <p:spPr bwMode="auto">
            <a:xfrm>
              <a:off x="6156176" y="5229200"/>
              <a:ext cx="2885914" cy="15828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ttangolo arrotondato 17"/>
            <p:cNvSpPr/>
            <p:nvPr/>
          </p:nvSpPr>
          <p:spPr>
            <a:xfrm>
              <a:off x="5043466" y="6248858"/>
              <a:ext cx="1728192" cy="576064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Elsevier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+38%</a:t>
              </a:r>
            </a:p>
          </p:txBody>
        </p:sp>
        <p:pic>
          <p:nvPicPr>
            <p:cNvPr id="19" name="Immagine 18"/>
            <p:cNvPicPr/>
            <p:nvPr/>
          </p:nvPicPr>
          <p:blipFill>
            <a:blip r:embed="rId11" cstate="print"/>
            <a:srcRect l="19907" t="28881" r="71695" b="64397"/>
            <a:stretch>
              <a:fillRect/>
            </a:stretch>
          </p:blipFill>
          <p:spPr bwMode="auto">
            <a:xfrm>
              <a:off x="6588224" y="5013176"/>
              <a:ext cx="1481311" cy="7406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CasellaDiTesto 19"/>
            <p:cNvSpPr txBox="1"/>
            <p:nvPr/>
          </p:nvSpPr>
          <p:spPr>
            <a:xfrm>
              <a:off x="7772992" y="6605377"/>
              <a:ext cx="128432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2"/>
                </a:rPr>
                <a:t>Free </a:t>
              </a:r>
              <a:r>
                <a:rPr kumimoji="0" lang="it-IT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2"/>
                </a:rPr>
                <a:t>for</a:t>
              </a: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2"/>
                </a:rPr>
                <a:t> </a:t>
              </a:r>
              <a:r>
                <a:rPr kumimoji="0" lang="it-IT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2"/>
                </a:rPr>
                <a:t>all</a:t>
              </a: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2"/>
                </a:rPr>
                <a:t>, 4 </a:t>
              </a:r>
              <a:r>
                <a:rPr kumimoji="0" lang="it-IT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2"/>
                </a:rPr>
                <a:t>may</a:t>
              </a:r>
              <a:r>
                <a:rPr kumimoji="0" lang="it-IT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12"/>
                </a:rPr>
                <a:t> 2013</a:t>
              </a:r>
              <a:endPara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Connettore 1 30"/>
            <p:cNvCxnSpPr/>
            <p:nvPr/>
          </p:nvCxnSpPr>
          <p:spPr>
            <a:xfrm>
              <a:off x="7308304" y="6237312"/>
              <a:ext cx="1584176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DD9C6F7B-B3FC-4BA3-A2AF-742746F7AA97}"/>
              </a:ext>
            </a:extLst>
          </p:cNvPr>
          <p:cNvGrpSpPr/>
          <p:nvPr/>
        </p:nvGrpSpPr>
        <p:grpSpPr>
          <a:xfrm>
            <a:off x="4784764" y="1596994"/>
            <a:ext cx="5439316" cy="2881098"/>
            <a:chOff x="1853966" y="2306973"/>
            <a:chExt cx="6430163" cy="3405930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529AE19A-A452-4588-ACAB-82D277EE4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2477" t="9593" r="24587" b="24190"/>
            <a:stretch/>
          </p:blipFill>
          <p:spPr>
            <a:xfrm>
              <a:off x="1853966" y="2306973"/>
              <a:ext cx="4840447" cy="34059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B483B2C0-AAF2-4A38-8FBF-893C0A66219A}"/>
                </a:ext>
              </a:extLst>
            </p:cNvPr>
            <p:cNvSpPr/>
            <p:nvPr/>
          </p:nvSpPr>
          <p:spPr>
            <a:xfrm>
              <a:off x="3712129" y="4498407"/>
              <a:ext cx="4572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hlinkClick r:id="rId14"/>
                </a:rPr>
                <a:t>https://twitter.com/Protohedgehog/status/985439318897410048</a:t>
              </a:r>
              <a:r>
                <a: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84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olo 1"/>
          <p:cNvSpPr txBox="1">
            <a:spLocks noGrp="1"/>
          </p:cNvSpPr>
          <p:nvPr>
            <p:ph type="title"/>
          </p:nvPr>
        </p:nvSpPr>
        <p:spPr>
          <a:xfrm>
            <a:off x="-2453901" y="0"/>
            <a:ext cx="8229601" cy="1143001"/>
          </a:xfrm>
        </p:spPr>
        <p:txBody>
          <a:bodyPr/>
          <a:lstStyle/>
          <a:p>
            <a:pPr algn="l" eaLnBrk="1"/>
            <a:r>
              <a:rPr lang="it-IT" altLang="it-IT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…funziona?</a:t>
            </a:r>
            <a:endParaRPr altLang="it-IT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96423" y="857609"/>
            <a:ext cx="4727924" cy="1991623"/>
            <a:chOff x="59230" y="1143001"/>
            <a:chExt cx="4727924" cy="1991623"/>
          </a:xfrm>
        </p:grpSpPr>
        <p:grpSp>
          <p:nvGrpSpPr>
            <p:cNvPr id="10" name="Gruppo 9"/>
            <p:cNvGrpSpPr/>
            <p:nvPr/>
          </p:nvGrpSpPr>
          <p:grpSpPr>
            <a:xfrm>
              <a:off x="71718" y="1143001"/>
              <a:ext cx="4715436" cy="1964728"/>
              <a:chOff x="-230327" y="-1699713"/>
              <a:chExt cx="7913758" cy="3297337"/>
            </a:xfrm>
          </p:grpSpPr>
          <p:pic>
            <p:nvPicPr>
              <p:cNvPr id="17" name="Immagine 16"/>
              <p:cNvPicPr>
                <a:picLocks noChangeAspect="1"/>
              </p:cNvPicPr>
              <p:nvPr/>
            </p:nvPicPr>
            <p:blipFill rotWithShape="1">
              <a:blip r:embed="rId3"/>
              <a:srcRect r="12042"/>
              <a:stretch/>
            </p:blipFill>
            <p:spPr>
              <a:xfrm>
                <a:off x="-230327" y="-1699713"/>
                <a:ext cx="7913758" cy="3297337"/>
              </a:xfrm>
              <a:prstGeom prst="rect">
                <a:avLst/>
              </a:prstGeom>
            </p:spPr>
          </p:pic>
          <p:sp>
            <p:nvSpPr>
              <p:cNvPr id="18" name="Rettangolo 17"/>
              <p:cNvSpPr/>
              <p:nvPr/>
            </p:nvSpPr>
            <p:spPr>
              <a:xfrm>
                <a:off x="217364" y="-1433978"/>
                <a:ext cx="6096956" cy="504056"/>
              </a:xfrm>
              <a:prstGeom prst="rect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kern="0" dirty="0">
                    <a:solidFill>
                      <a:schemeClr val="bg1"/>
                    </a:solidFill>
                    <a:latin typeface="Calibri"/>
                  </a:rPr>
                  <a:t>…t</a:t>
                </a:r>
                <a:r>
                  <a:rPr kumimoji="0" lang="it-IT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empi di pubblicazione? 9-18 mesi</a:t>
                </a:r>
              </a:p>
            </p:txBody>
          </p:sp>
        </p:grpSp>
        <p:sp>
          <p:nvSpPr>
            <p:cNvPr id="19" name="CasellaDiTesto 18"/>
            <p:cNvSpPr txBox="1"/>
            <p:nvPr/>
          </p:nvSpPr>
          <p:spPr>
            <a:xfrm>
              <a:off x="59230" y="2919180"/>
              <a:ext cx="6286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Bjork 2013</a:t>
              </a:r>
              <a:endPara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4929744" y="0"/>
            <a:ext cx="4214256" cy="3882463"/>
            <a:chOff x="4929744" y="0"/>
            <a:chExt cx="4214256" cy="388246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9744" y="0"/>
              <a:ext cx="4214256" cy="3882463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5199529" y="824753"/>
              <a:ext cx="3478305" cy="776930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…crescente numero di ritrattazioni per dati falsificati o fabbricati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4787154" y="1967754"/>
            <a:ext cx="3960523" cy="3102278"/>
            <a:chOff x="4799642" y="2214282"/>
            <a:chExt cx="3960523" cy="3102278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14B2E6F-69D9-4E4D-AB9B-546A7A784845}"/>
                </a:ext>
              </a:extLst>
            </p:cNvPr>
            <p:cNvGrpSpPr/>
            <p:nvPr/>
          </p:nvGrpSpPr>
          <p:grpSpPr>
            <a:xfrm>
              <a:off x="4799642" y="2214282"/>
              <a:ext cx="3960523" cy="3102278"/>
              <a:chOff x="1679252" y="2484732"/>
              <a:chExt cx="6133108" cy="4804064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175A6358-3790-4B22-9E7B-E11D171EA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9252" y="2484732"/>
                <a:ext cx="6133108" cy="4804064"/>
              </a:xfrm>
              <a:prstGeom prst="rect">
                <a:avLst/>
              </a:prstGeom>
            </p:spPr>
          </p:pic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67E65DF1-A4E5-4765-8610-E8EC14C3E7DD}"/>
                  </a:ext>
                </a:extLst>
              </p:cNvPr>
              <p:cNvSpPr/>
              <p:nvPr/>
            </p:nvSpPr>
            <p:spPr>
              <a:xfrm>
                <a:off x="5998678" y="6591396"/>
                <a:ext cx="136287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000" dirty="0" err="1">
                    <a:hlinkClick r:id="rId7"/>
                  </a:rPr>
                  <a:t>Fang</a:t>
                </a:r>
                <a:r>
                  <a:rPr lang="it-IT" sz="1000" dirty="0">
                    <a:hlinkClick r:id="rId7"/>
                  </a:rPr>
                  <a:t>, </a:t>
                </a:r>
                <a:r>
                  <a:rPr lang="it-IT" sz="1000" dirty="0" err="1">
                    <a:hlinkClick r:id="rId7"/>
                  </a:rPr>
                  <a:t>Casadevall</a:t>
                </a:r>
                <a:r>
                  <a:rPr lang="it-IT" sz="1000" dirty="0">
                    <a:hlinkClick r:id="rId7"/>
                  </a:rPr>
                  <a:t> 2011</a:t>
                </a:r>
                <a:r>
                  <a:rPr lang="it-IT" sz="1000" dirty="0"/>
                  <a:t> </a:t>
                </a:r>
              </a:p>
            </p:txBody>
          </p:sp>
        </p:grpSp>
        <p:sp>
          <p:nvSpPr>
            <p:cNvPr id="6" name="Rettangolo 5"/>
            <p:cNvSpPr/>
            <p:nvPr/>
          </p:nvSpPr>
          <p:spPr>
            <a:xfrm>
              <a:off x="5342965" y="2241176"/>
              <a:ext cx="2492188" cy="866553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…nelle riviste più «prestigiose»</a:t>
              </a: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331070" y="1000867"/>
            <a:ext cx="4816257" cy="4536365"/>
            <a:chOff x="311977" y="1601683"/>
            <a:chExt cx="4816257" cy="4536365"/>
          </a:xfrm>
        </p:grpSpPr>
        <p:grpSp>
          <p:nvGrpSpPr>
            <p:cNvPr id="26" name="Gruppo 25"/>
            <p:cNvGrpSpPr/>
            <p:nvPr/>
          </p:nvGrpSpPr>
          <p:grpSpPr>
            <a:xfrm>
              <a:off x="311977" y="1601683"/>
              <a:ext cx="4816257" cy="4536365"/>
              <a:chOff x="311977" y="1601683"/>
              <a:chExt cx="4816257" cy="4536365"/>
            </a:xfrm>
          </p:grpSpPr>
          <p:grpSp>
            <p:nvGrpSpPr>
              <p:cNvPr id="8" name="Gruppo 7"/>
              <p:cNvGrpSpPr/>
              <p:nvPr/>
            </p:nvGrpSpPr>
            <p:grpSpPr>
              <a:xfrm>
                <a:off x="311977" y="1601683"/>
                <a:ext cx="4816257" cy="4536365"/>
                <a:chOff x="311977" y="1601683"/>
                <a:chExt cx="4816257" cy="4536365"/>
              </a:xfrm>
            </p:grpSpPr>
            <p:pic>
              <p:nvPicPr>
                <p:cNvPr id="23" name="Immagine 2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1977" y="1601683"/>
                  <a:ext cx="4816257" cy="405419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4" name="Immagine 2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1977" y="2891390"/>
                  <a:ext cx="4712616" cy="254834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5" name="Immagine 24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1" t="72080" r="-1401"/>
                <a:stretch/>
              </p:blipFill>
              <p:spPr>
                <a:xfrm>
                  <a:off x="687928" y="4910803"/>
                  <a:ext cx="3888432" cy="122724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30" name="Immagine 29"/>
              <p:cNvPicPr/>
              <p:nvPr/>
            </p:nvPicPr>
            <p:blipFill rotWithShape="1">
              <a:blip r:embed="rId11"/>
              <a:srcRect l="35484" t="44714" r="54804" b="38462"/>
              <a:stretch/>
            </p:blipFill>
            <p:spPr bwMode="auto">
              <a:xfrm>
                <a:off x="3932098" y="1830096"/>
                <a:ext cx="594360" cy="57912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31" name="Rettangolo 30"/>
            <p:cNvSpPr/>
            <p:nvPr/>
          </p:nvSpPr>
          <p:spPr>
            <a:xfrm>
              <a:off x="2312420" y="3786325"/>
              <a:ext cx="2693289" cy="929492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…ossessione per la valutazione; </a:t>
              </a:r>
              <a:r>
                <a:rPr lang="it-IT" dirty="0" err="1">
                  <a:solidFill>
                    <a:schemeClr val="bg1"/>
                  </a:solidFill>
                </a:rPr>
                <a:t>ipercompetizione</a:t>
              </a:r>
              <a:r>
                <a:rPr lang="it-IT" dirty="0">
                  <a:solidFill>
                    <a:schemeClr val="bg1"/>
                  </a:solidFill>
                </a:rPr>
                <a:t> (doping)</a:t>
              </a: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143865" y="4219275"/>
            <a:ext cx="3034068" cy="2635915"/>
            <a:chOff x="143865" y="4219275"/>
            <a:chExt cx="3034068" cy="2635915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EA477428-3385-4A1B-8E82-5FF9DB341E8A}"/>
                </a:ext>
              </a:extLst>
            </p:cNvPr>
            <p:cNvGrpSpPr/>
            <p:nvPr/>
          </p:nvGrpSpPr>
          <p:grpSpPr>
            <a:xfrm>
              <a:off x="143865" y="4219275"/>
              <a:ext cx="3034068" cy="2635915"/>
              <a:chOff x="3870578" y="2147165"/>
              <a:chExt cx="5017443" cy="4359018"/>
            </a:xfrm>
          </p:grpSpPr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B896DEF3-2CA5-42A6-8E83-806484487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70578" y="2147165"/>
                <a:ext cx="5017443" cy="435901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E5AD165F-E489-46BB-97F8-EC19850696E6}"/>
                  </a:ext>
                </a:extLst>
              </p:cNvPr>
              <p:cNvSpPr/>
              <p:nvPr/>
            </p:nvSpPr>
            <p:spPr>
              <a:xfrm>
                <a:off x="7493883" y="2286597"/>
                <a:ext cx="90762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1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563C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hlinkClick r:id="rId13"/>
                  </a:rPr>
                  <a:t>March 2018</a:t>
                </a:r>
                <a:r>
                  <a:rPr kumimoji="0" lang="it-IT" sz="11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563C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7" name="Rettangolo 36"/>
            <p:cNvSpPr/>
            <p:nvPr/>
          </p:nvSpPr>
          <p:spPr>
            <a:xfrm>
              <a:off x="1511939" y="5458931"/>
              <a:ext cx="1639148" cy="776930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…autocitazioni +179%</a:t>
              </a: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3625785" y="4531465"/>
            <a:ext cx="3130763" cy="2098397"/>
            <a:chOff x="3322174" y="4384005"/>
            <a:chExt cx="3130763" cy="2098397"/>
          </a:xfrm>
        </p:grpSpPr>
        <p:pic>
          <p:nvPicPr>
            <p:cNvPr id="39" name="Immagine 38"/>
            <p:cNvPicPr/>
            <p:nvPr/>
          </p:nvPicPr>
          <p:blipFill rotWithShape="1">
            <a:blip r:embed="rId14"/>
            <a:srcRect l="18303" t="28113" r="46960" b="30493"/>
            <a:stretch/>
          </p:blipFill>
          <p:spPr bwMode="auto">
            <a:xfrm>
              <a:off x="3322174" y="4384005"/>
              <a:ext cx="3130763" cy="20983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8" name="Rettangolo 37"/>
            <p:cNvSpPr/>
            <p:nvPr/>
          </p:nvSpPr>
          <p:spPr>
            <a:xfrm>
              <a:off x="4105835" y="5813206"/>
              <a:ext cx="2098839" cy="623453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…crisi della riproducibilità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1211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055224" y="5834743"/>
            <a:ext cx="6670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 cambiare panorama?</a:t>
            </a:r>
          </a:p>
        </p:txBody>
      </p:sp>
    </p:spTree>
    <p:extLst>
      <p:ext uri="{BB962C8B-B14F-4D97-AF65-F5344CB8AC3E}">
        <p14:creationId xmlns:p14="http://schemas.microsoft.com/office/powerpoint/2010/main" val="1737834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olo 1">
            <a:extLst>
              <a:ext uri="{FF2B5EF4-FFF2-40B4-BE49-F238E27FC236}">
                <a16:creationId xmlns:a16="http://schemas.microsoft.com/office/drawing/2014/main" id="{5CB443C9-3445-4D60-BA31-21E766E0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161925"/>
            <a:ext cx="8229600" cy="1143000"/>
          </a:xfrm>
        </p:spPr>
        <p:txBody>
          <a:bodyPr/>
          <a:lstStyle/>
          <a:p>
            <a:pPr algn="l"/>
            <a:r>
              <a:rPr lang="it-IT" altLang="it-IT" dirty="0">
                <a:solidFill>
                  <a:schemeClr val="bg1"/>
                </a:solidFill>
                <a:latin typeface="Calibri Light" panose="020F0302020204030204" pitchFamily="34" charset="0"/>
              </a:rPr>
              <a:t>…un po’ di ispirazione…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31442E-291D-43B4-BAE9-AB430F826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3008313"/>
            <a:ext cx="8229600" cy="3849687"/>
          </a:xfrm>
          <a:solidFill>
            <a:schemeClr val="bg1"/>
          </a:solidFill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/>
              <a:t>The best </a:t>
            </a:r>
            <a:r>
              <a:rPr lang="it-IT" dirty="0" err="1"/>
              <a:t>thing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b="1" dirty="0"/>
              <a:t>Internet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’s </a:t>
            </a:r>
            <a:r>
              <a:rPr lang="it-IT" b="1" dirty="0"/>
              <a:t>open.</a:t>
            </a:r>
            <a:r>
              <a:rPr lang="it-IT" dirty="0"/>
              <a:t> In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field</a:t>
            </a:r>
            <a:r>
              <a:rPr lang="it-IT" dirty="0"/>
              <a:t> </a:t>
            </a:r>
            <a:r>
              <a:rPr lang="it-IT" b="1" dirty="0" err="1"/>
              <a:t>it</a:t>
            </a:r>
            <a:r>
              <a:rPr lang="it-IT" b="1" dirty="0"/>
              <a:t> </a:t>
            </a:r>
            <a:r>
              <a:rPr lang="it-IT" b="1" dirty="0" err="1"/>
              <a:t>let</a:t>
            </a:r>
            <a:r>
              <a:rPr lang="it-IT" b="1" dirty="0"/>
              <a:t> </a:t>
            </a:r>
            <a:r>
              <a:rPr lang="it-IT" b="1" dirty="0" err="1"/>
              <a:t>us</a:t>
            </a:r>
            <a:r>
              <a:rPr lang="it-IT" b="1" dirty="0"/>
              <a:t> share and innovate.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In science, </a:t>
            </a:r>
            <a:r>
              <a:rPr lang="en-US" b="1" dirty="0"/>
              <a:t>OPENNESS IS ESSENTIAL.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Open science doesn’t mean ignoring economic reality. </a:t>
            </a:r>
            <a:br>
              <a:rPr lang="en-US" dirty="0"/>
            </a:br>
            <a:r>
              <a:rPr lang="en-US" dirty="0"/>
              <a:t>Of course </a:t>
            </a:r>
            <a:r>
              <a:rPr lang="en-US" b="1" dirty="0"/>
              <a:t>we need business models to be sustainable</a:t>
            </a:r>
            <a:r>
              <a:rPr lang="en-US" dirty="0"/>
              <a:t>. But that </a:t>
            </a:r>
            <a:r>
              <a:rPr lang="en-US" b="1" dirty="0">
                <a:solidFill>
                  <a:srgbClr val="011863"/>
                </a:solidFill>
              </a:rPr>
              <a:t>doesn’t mean we have to carry on doing things the way they have always been done.</a:t>
            </a:r>
            <a:br>
              <a:rPr lang="en-US" dirty="0"/>
            </a:br>
            <a:r>
              <a:rPr lang="en-US" dirty="0"/>
              <a:t>So, wherever you sit in the value chain, whether you’re a researcher or an investor or a policy maker, my message is </a:t>
            </a:r>
            <a:r>
              <a:rPr lang="en-US"/>
              <a:t>clear:</a:t>
            </a:r>
            <a:br>
              <a:rPr lang="en-US" dirty="0"/>
            </a:br>
            <a:r>
              <a:rPr lang="en-US" b="1" dirty="0">
                <a:solidFill>
                  <a:srgbClr val="011863"/>
                </a:solidFill>
              </a:rPr>
              <a:t>let’s invest in collaborative tools that let us progress…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err="1"/>
              <a:t>Let</a:t>
            </a:r>
            <a:r>
              <a:rPr lang="it-IT" dirty="0"/>
              <a:t>’s </a:t>
            </a:r>
            <a:r>
              <a:rPr lang="it-IT" dirty="0" err="1"/>
              <a:t>tear</a:t>
            </a:r>
            <a:r>
              <a:rPr lang="it-IT" dirty="0"/>
              <a:t> down the </a:t>
            </a:r>
            <a:r>
              <a:rPr lang="it-IT" dirty="0" err="1"/>
              <a:t>walls</a:t>
            </a:r>
            <a:r>
              <a:rPr lang="it-IT" dirty="0"/>
              <a:t> 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keep</a:t>
            </a:r>
            <a:r>
              <a:rPr lang="it-IT" dirty="0"/>
              <a:t> </a:t>
            </a:r>
            <a:r>
              <a:rPr lang="it-IT" dirty="0" err="1"/>
              <a:t>learning</a:t>
            </a:r>
            <a:r>
              <a:rPr lang="it-IT" dirty="0"/>
              <a:t> </a:t>
            </a:r>
            <a:r>
              <a:rPr lang="it-IT" dirty="0" err="1"/>
              <a:t>sealed</a:t>
            </a:r>
            <a:r>
              <a:rPr lang="it-IT" dirty="0"/>
              <a:t> off.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b="1" dirty="0">
                <a:solidFill>
                  <a:srgbClr val="011863"/>
                </a:solidFill>
              </a:rPr>
              <a:t>And </a:t>
            </a:r>
            <a:r>
              <a:rPr lang="it-IT" b="1" dirty="0" err="1">
                <a:solidFill>
                  <a:srgbClr val="011863"/>
                </a:solidFill>
              </a:rPr>
              <a:t>let</a:t>
            </a:r>
            <a:r>
              <a:rPr lang="it-IT" b="1" dirty="0">
                <a:solidFill>
                  <a:srgbClr val="011863"/>
                </a:solidFill>
              </a:rPr>
              <a:t>’s </a:t>
            </a:r>
            <a:r>
              <a:rPr lang="it-IT" b="1" dirty="0" err="1">
                <a:solidFill>
                  <a:srgbClr val="011863"/>
                </a:solidFill>
              </a:rPr>
              <a:t>make</a:t>
            </a:r>
            <a:r>
              <a:rPr lang="it-IT" b="1" dirty="0">
                <a:solidFill>
                  <a:srgbClr val="011863"/>
                </a:solidFill>
              </a:rPr>
              <a:t> science open.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72B60F8-DD45-4247-A14F-8FF66991C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6611938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N. Kroes,  </a:t>
            </a: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3"/>
              </a:rPr>
              <a:t>Let’s make science open</a:t>
            </a:r>
            <a:r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giugno 2012</a:t>
            </a:r>
          </a:p>
        </p:txBody>
      </p:sp>
      <p:pic>
        <p:nvPicPr>
          <p:cNvPr id="6" name="Picture 4" descr="http://weblogs.vpro.nl/villavpro/files/2009/06/imgneelie20kroes3-150x150.jpg">
            <a:extLst>
              <a:ext uri="{FF2B5EF4-FFF2-40B4-BE49-F238E27FC236}">
                <a16:creationId xmlns:a16="http://schemas.microsoft.com/office/drawing/2014/main" id="{154F2397-C2B3-456E-A4DA-8188FDE6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5445224"/>
            <a:ext cx="980728" cy="980728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926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>
            <a:extLst>
              <a:ext uri="{FF2B5EF4-FFF2-40B4-BE49-F238E27FC236}">
                <a16:creationId xmlns:a16="http://schemas.microsoft.com/office/drawing/2014/main" id="{E6A0C25E-3AF5-4BF8-AE4B-EA9DAE2A01A6}"/>
              </a:ext>
            </a:extLst>
          </p:cNvPr>
          <p:cNvGrpSpPr/>
          <p:nvPr/>
        </p:nvGrpSpPr>
        <p:grpSpPr>
          <a:xfrm>
            <a:off x="187531" y="1603810"/>
            <a:ext cx="5236349" cy="1564866"/>
            <a:chOff x="198716" y="1815963"/>
            <a:chExt cx="5236349" cy="1564866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FF2A9B89-A30B-4EB0-BED8-14127F093BFA}"/>
                </a:ext>
              </a:extLst>
            </p:cNvPr>
            <p:cNvGrpSpPr/>
            <p:nvPr/>
          </p:nvGrpSpPr>
          <p:grpSpPr>
            <a:xfrm>
              <a:off x="198716" y="1815963"/>
              <a:ext cx="5236349" cy="1524132"/>
              <a:chOff x="2970672" y="2194453"/>
              <a:chExt cx="3072852" cy="894408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39E84825-B36A-4F1C-8CAE-03930F2712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3937" b="80154"/>
              <a:stretch/>
            </p:blipFill>
            <p:spPr>
              <a:xfrm>
                <a:off x="2974709" y="2194453"/>
                <a:ext cx="3068815" cy="490024"/>
              </a:xfrm>
              <a:prstGeom prst="rect">
                <a:avLst/>
              </a:prstGeom>
            </p:spPr>
          </p:pic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F93416AC-C72B-499D-A75B-6AE6C30F2D08}"/>
                  </a:ext>
                </a:extLst>
              </p:cNvPr>
              <p:cNvPicPr/>
              <p:nvPr/>
            </p:nvPicPr>
            <p:blipFill rotWithShape="1">
              <a:blip r:embed="rId4"/>
              <a:srcRect l="24247" t="74038" r="25544" b="14111"/>
              <a:stretch/>
            </p:blipFill>
            <p:spPr bwMode="auto">
              <a:xfrm>
                <a:off x="2970672" y="2680930"/>
                <a:ext cx="3072852" cy="40793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202ADF1-D618-410A-ACFB-F854ACDBB949}"/>
                </a:ext>
              </a:extLst>
            </p:cNvPr>
            <p:cNvSpPr txBox="1"/>
            <p:nvPr/>
          </p:nvSpPr>
          <p:spPr>
            <a:xfrm>
              <a:off x="3732939" y="3134608"/>
              <a:ext cx="16930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5"/>
                </a:rPr>
                <a:t>Burgelman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Venice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Nov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2016</a:t>
              </a:r>
            </a:p>
          </p:txBody>
        </p:sp>
      </p:grp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3575747" y="767860"/>
            <a:ext cx="5602046" cy="1174936"/>
            <a:chOff x="3419872" y="1442191"/>
            <a:chExt cx="5602046" cy="1174936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19872" y="1700808"/>
              <a:ext cx="5602046" cy="9163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64288" y="1442191"/>
              <a:ext cx="1656185" cy="3437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ttangolo 7"/>
            <p:cNvSpPr/>
            <p:nvPr/>
          </p:nvSpPr>
          <p:spPr>
            <a:xfrm>
              <a:off x="7705532" y="2382572"/>
              <a:ext cx="131638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8"/>
                </a:rPr>
                <a:t>http://opendefinition.org/</a:t>
              </a:r>
              <a:r>
                <a: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4661" y="3045565"/>
            <a:ext cx="4077019" cy="204383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76491" y="4490983"/>
            <a:ext cx="4621169" cy="152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11" cstate="print"/>
          <a:srcRect l="1339" t="4516" r="2260" b="8739"/>
          <a:stretch/>
        </p:blipFill>
        <p:spPr>
          <a:xfrm>
            <a:off x="321000" y="5732132"/>
            <a:ext cx="5184576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064D774-AF6D-449C-8C09-C2717186E4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63158" y="2276756"/>
            <a:ext cx="3493311" cy="2304488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C3096939-9E0E-4831-AC15-C195B678C002}"/>
              </a:ext>
            </a:extLst>
          </p:cNvPr>
          <p:cNvGrpSpPr/>
          <p:nvPr/>
        </p:nvGrpSpPr>
        <p:grpSpPr>
          <a:xfrm>
            <a:off x="5692565" y="4490983"/>
            <a:ext cx="3255195" cy="1829562"/>
            <a:chOff x="2365695" y="2508309"/>
            <a:chExt cx="4597167" cy="2583809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BE8342B8-D1A7-44B5-82B8-4AA2A60BE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8165" t="23456" r="11560" b="26310"/>
            <a:stretch/>
          </p:blipFill>
          <p:spPr>
            <a:xfrm>
              <a:off x="2365695" y="2508309"/>
              <a:ext cx="4597167" cy="25838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CBEACCF3-7E9A-45BB-8F8D-C0A8FE60367D}"/>
                </a:ext>
              </a:extLst>
            </p:cNvPr>
            <p:cNvSpPr/>
            <p:nvPr/>
          </p:nvSpPr>
          <p:spPr>
            <a:xfrm>
              <a:off x="3228036" y="4845897"/>
              <a:ext cx="252665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hlinkClick r:id="rId14"/>
                </a:rPr>
                <a:t>https://player.vimeo.com/video/162062013</a:t>
              </a:r>
              <a:r>
                <a:rPr kumimoji="0" lang="it-IT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93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EE331F85-ED59-4B65-B5B6-76E3FB1B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73" y="77744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Science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AEB65F-342A-46A6-BE03-D3C377AFB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17" t="21988" r="21009" b="28329"/>
          <a:stretch/>
        </p:blipFill>
        <p:spPr>
          <a:xfrm>
            <a:off x="1578175" y="1359438"/>
            <a:ext cx="6042173" cy="285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BC256D46-5BFA-49E4-890C-0CDE765FB094}"/>
              </a:ext>
            </a:extLst>
          </p:cNvPr>
          <p:cNvSpPr/>
          <p:nvPr/>
        </p:nvSpPr>
        <p:spPr>
          <a:xfrm>
            <a:off x="348140" y="6297766"/>
            <a:ext cx="8502245" cy="503339"/>
          </a:xfrm>
          <a:prstGeom prst="rect">
            <a:avLst/>
          </a:prstGeom>
          <a:solidFill>
            <a:srgbClr val="0FA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Science: risultati aperti + infrastruttura aperta x cambiamento culturale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827111" y="4169146"/>
            <a:ext cx="7425621" cy="2097133"/>
            <a:chOff x="827111" y="4169146"/>
            <a:chExt cx="7425621" cy="2097133"/>
          </a:xfrm>
        </p:grpSpPr>
        <p:pic>
          <p:nvPicPr>
            <p:cNvPr id="12" name="Immagine 11"/>
            <p:cNvPicPr/>
            <p:nvPr/>
          </p:nvPicPr>
          <p:blipFill rotWithShape="1">
            <a:blip r:embed="rId4"/>
            <a:srcRect l="15066" t="59989" r="18821" b="7028"/>
            <a:stretch/>
          </p:blipFill>
          <p:spPr bwMode="auto">
            <a:xfrm>
              <a:off x="891268" y="4169146"/>
              <a:ext cx="7361464" cy="206564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asellaDiTesto 7"/>
            <p:cNvSpPr txBox="1"/>
            <p:nvPr/>
          </p:nvSpPr>
          <p:spPr>
            <a:xfrm>
              <a:off x="827111" y="6020058"/>
              <a:ext cx="18998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5"/>
                </a:rPr>
                <a:t>C. Mac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5"/>
                </a:rPr>
                <a:t>Callum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5"/>
                </a:rPr>
                <a:t>, UKSG, April 2018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94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9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Tema di Office">
  <a:themeElements>
    <a:clrScheme name="Personalizzato 36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73763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1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Tema di Office">
  <a:themeElements>
    <a:clrScheme name="Personalizzato 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2626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0_Tema di Offic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5369</TotalTime>
  <Words>352</Words>
  <Application>Microsoft Office PowerPoint</Application>
  <PresentationFormat>Presentazione su schermo (4:3)</PresentationFormat>
  <Paragraphs>51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13</vt:i4>
      </vt:variant>
      <vt:variant>
        <vt:lpstr>Titoli diapositive</vt:lpstr>
      </vt:variant>
      <vt:variant>
        <vt:i4>15</vt:i4>
      </vt:variant>
    </vt:vector>
  </HeadingPairs>
  <TitlesOfParts>
    <vt:vector size="34" baseType="lpstr">
      <vt:lpstr>Arial</vt:lpstr>
      <vt:lpstr>Calibri</vt:lpstr>
      <vt:lpstr>Calibri Light</vt:lpstr>
      <vt:lpstr>Segoe UI</vt:lpstr>
      <vt:lpstr>Times New Roman</vt:lpstr>
      <vt:lpstr>Wingdings 2</vt:lpstr>
      <vt:lpstr>9_Office Theme</vt:lpstr>
      <vt:lpstr>11_Office Theme</vt:lpstr>
      <vt:lpstr>Tema di Office</vt:lpstr>
      <vt:lpstr>2_Office Theme</vt:lpstr>
      <vt:lpstr>10_Tema di Office</vt:lpstr>
      <vt:lpstr>21_Tema di Office</vt:lpstr>
      <vt:lpstr>3_Tema di Office</vt:lpstr>
      <vt:lpstr>20_Tema di Office</vt:lpstr>
      <vt:lpstr>11_Tema di Office</vt:lpstr>
      <vt:lpstr>6_Tema di Office</vt:lpstr>
      <vt:lpstr>7_Tema di Office</vt:lpstr>
      <vt:lpstr>2_Tema di Office</vt:lpstr>
      <vt:lpstr>13_Office Theme</vt:lpstr>
      <vt:lpstr>Presentazione standard di PowerPoint</vt:lpstr>
      <vt:lpstr>Presentazione standard di PowerPoint</vt:lpstr>
      <vt:lpstr>Presentazione standard di PowerPoint</vt:lpstr>
      <vt:lpstr>… comunicazione scientifica, oggi…</vt:lpstr>
      <vt:lpstr>…funziona?</vt:lpstr>
      <vt:lpstr>Presentazione standard di PowerPoint</vt:lpstr>
      <vt:lpstr>…un po’ di ispirazione…</vt:lpstr>
      <vt:lpstr>Open Science</vt:lpstr>
      <vt:lpstr>Open Science</vt:lpstr>
      <vt:lpstr>Open Science</vt:lpstr>
      <vt:lpstr>Open per…</vt:lpstr>
      <vt:lpstr>[una chiamata]</vt:lpstr>
      <vt:lpstr>Presentazione standard di PowerPoint</vt:lpstr>
      <vt:lpstr>Ragioni per NON fare open science?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gallo</dc:creator>
  <cp:lastModifiedBy>gallo</cp:lastModifiedBy>
  <cp:revision>114</cp:revision>
  <dcterms:created xsi:type="dcterms:W3CDTF">2018-05-05T10:58:29Z</dcterms:created>
  <dcterms:modified xsi:type="dcterms:W3CDTF">2018-05-22T20:07:56Z</dcterms:modified>
</cp:coreProperties>
</file>