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0" r:id="rId2"/>
    <p:sldMasterId id="2147483904" r:id="rId3"/>
    <p:sldMasterId id="2147484288" r:id="rId4"/>
    <p:sldMasterId id="2147484300" r:id="rId5"/>
  </p:sldMasterIdLst>
  <p:notesMasterIdLst>
    <p:notesMasterId r:id="rId13"/>
  </p:notesMasterIdLst>
  <p:sldIdLst>
    <p:sldId id="296" r:id="rId6"/>
    <p:sldId id="513" r:id="rId7"/>
    <p:sldId id="461" r:id="rId8"/>
    <p:sldId id="692" r:id="rId9"/>
    <p:sldId id="617" r:id="rId10"/>
    <p:sldId id="691" r:id="rId11"/>
    <p:sldId id="409" r:id="rId1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2767"/>
    <a:srgbClr val="C6AD8B"/>
    <a:srgbClr val="694024"/>
    <a:srgbClr val="B72136"/>
    <a:srgbClr val="284B8E"/>
    <a:srgbClr val="2C2D25"/>
    <a:srgbClr val="FDCE30"/>
    <a:srgbClr val="8C0D14"/>
    <a:srgbClr val="232745"/>
    <a:srgbClr val="D0C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118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 err="1"/>
              <a:t>PubMed</a:t>
            </a:r>
            <a:r>
              <a:rPr lang="it-IT" baseline="0" dirty="0"/>
              <a:t> </a:t>
            </a:r>
            <a:r>
              <a:rPr lang="it-IT" baseline="0" dirty="0" err="1"/>
              <a:t>downloads</a:t>
            </a:r>
            <a:endParaRPr lang="it-IT" dirty="0"/>
          </a:p>
        </c:rich>
      </c:tx>
      <c:layout>
        <c:manualLayout>
          <c:xMode val="edge"/>
          <c:yMode val="edge"/>
          <c:x val="0.30887489063867024"/>
          <c:y val="7.4074074074074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Foglio1!$E$1</c:f>
              <c:numCache>
                <c:formatCode>General</c:formatCode>
                <c:ptCount val="1"/>
                <c:pt idx="0">
                  <c:v>4515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99-40D4-BD76-BB0E61D8A77B}"/>
            </c:ext>
          </c:extLst>
        </c:ser>
        <c:ser>
          <c:idx val="1"/>
          <c:order val="1"/>
          <c:spPr>
            <a:solidFill>
              <a:srgbClr val="00206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Foglio1!$E$2</c:f>
              <c:numCache>
                <c:formatCode>General</c:formatCode>
                <c:ptCount val="1"/>
                <c:pt idx="0">
                  <c:v>7380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99-40D4-BD76-BB0E61D8A77B}"/>
            </c:ext>
          </c:extLst>
        </c:ser>
        <c:ser>
          <c:idx val="2"/>
          <c:order val="2"/>
          <c:spPr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Foglio1!$E$3</c:f>
              <c:numCache>
                <c:formatCode>General</c:formatCode>
                <c:ptCount val="1"/>
                <c:pt idx="0">
                  <c:v>7306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799-40D4-BD76-BB0E61D8A77B}"/>
            </c:ext>
          </c:extLst>
        </c:ser>
        <c:ser>
          <c:idx val="3"/>
          <c:order val="3"/>
          <c:spPr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Foglio1!$E$4</c:f>
              <c:numCache>
                <c:formatCode>General</c:formatCode>
                <c:ptCount val="1"/>
                <c:pt idx="0">
                  <c:v>7816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799-40D4-BD76-BB0E61D8A77B}"/>
            </c:ext>
          </c:extLst>
        </c:ser>
        <c:ser>
          <c:idx val="4"/>
          <c:order val="4"/>
          <c:spPr>
            <a:solidFill>
              <a:schemeClr val="accent5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Foglio1!$E$5</c:f>
              <c:numCache>
                <c:formatCode>General</c:formatCode>
                <c:ptCount val="1"/>
                <c:pt idx="0">
                  <c:v>9237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799-40D4-BD76-BB0E61D8A77B}"/>
            </c:ext>
          </c:extLst>
        </c:ser>
        <c:ser>
          <c:idx val="5"/>
          <c:order val="5"/>
          <c:spPr>
            <a:solidFill>
              <a:schemeClr val="accent1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Foglio1!$E$6</c:f>
              <c:numCache>
                <c:formatCode>General</c:formatCode>
                <c:ptCount val="1"/>
                <c:pt idx="0">
                  <c:v>8672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799-40D4-BD76-BB0E61D8A77B}"/>
            </c:ext>
          </c:extLst>
        </c:ser>
        <c:ser>
          <c:idx val="6"/>
          <c:order val="6"/>
          <c:spPr>
            <a:solidFill>
              <a:schemeClr val="accent1">
                <a:lumMod val="60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Foglio1!$E$7</c:f>
              <c:numCache>
                <c:formatCode>General</c:formatCode>
                <c:ptCount val="1"/>
                <c:pt idx="0">
                  <c:v>6392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799-40D4-BD76-BB0E61D8A77B}"/>
            </c:ext>
          </c:extLst>
        </c:ser>
        <c:ser>
          <c:idx val="7"/>
          <c:order val="7"/>
          <c:spPr>
            <a:solidFill>
              <a:srgbClr val="00206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Foglio1!$E$8</c:f>
              <c:numCache>
                <c:formatCode>General</c:formatCode>
                <c:ptCount val="1"/>
                <c:pt idx="0">
                  <c:v>7908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799-40D4-BD76-BB0E61D8A77B}"/>
            </c:ext>
          </c:extLst>
        </c:ser>
        <c:ser>
          <c:idx val="8"/>
          <c:order val="8"/>
          <c:spPr>
            <a:solidFill>
              <a:schemeClr val="accent5">
                <a:lumMod val="40000"/>
                <a:lumOff val="60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Foglio1!$E$9</c:f>
              <c:numCache>
                <c:formatCode>General</c:formatCode>
                <c:ptCount val="1"/>
                <c:pt idx="0">
                  <c:v>7279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799-40D4-BD76-BB0E61D8A77B}"/>
            </c:ext>
          </c:extLst>
        </c:ser>
        <c:ser>
          <c:idx val="9"/>
          <c:order val="9"/>
          <c:spPr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Foglio1!$E$10</c:f>
              <c:numCache>
                <c:formatCode>General</c:formatCode>
                <c:ptCount val="1"/>
                <c:pt idx="0">
                  <c:v>8028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799-40D4-BD76-BB0E61D8A77B}"/>
            </c:ext>
          </c:extLst>
        </c:ser>
        <c:ser>
          <c:idx val="10"/>
          <c:order val="10"/>
          <c:spPr>
            <a:solidFill>
              <a:schemeClr val="accent5">
                <a:lumMod val="60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Foglio1!$E$11</c:f>
              <c:numCache>
                <c:formatCode>General</c:formatCode>
                <c:ptCount val="1"/>
                <c:pt idx="0">
                  <c:v>7414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799-40D4-BD76-BB0E61D8A77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396725736"/>
        <c:axId val="396730656"/>
      </c:barChart>
      <c:catAx>
        <c:axId val="3967257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96730656"/>
        <c:crosses val="autoZero"/>
        <c:auto val="1"/>
        <c:lblAlgn val="ctr"/>
        <c:lblOffset val="100"/>
        <c:noMultiLvlLbl val="0"/>
      </c:catAx>
      <c:valAx>
        <c:axId val="39673065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96725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275360-EE13-4D91-BDE7-D50C3649E6A5}" type="datetimeFigureOut">
              <a:rPr lang="it-IT" smtClean="0"/>
              <a:t>17/05/2018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A68517-67BC-4EF2-B042-C6EFBAF6D35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9330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17/05/2018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0891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17/05/2018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629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17/05/2018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568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685800" y="1122361"/>
            <a:ext cx="77724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BE08A330-3D36-4C64-BDF2-2D8EA2147DF8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695605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US"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8D6EC384-CBCD-46E3-BE5B-52F157BD147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442792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C0D7C7E3-8E4E-480E-8383-0CC68CB0DD88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9800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28650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29149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2D29E651-261B-4B2D-A0C4-6605BA0E90E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84826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365129"/>
            <a:ext cx="78867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9838" y="1681160"/>
            <a:ext cx="3868341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29838" y="2505071"/>
            <a:ext cx="3868341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388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388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1B24CA1A-F4C4-41A6-86AE-15F1FEC6098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58426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EC78ED26-7C86-4E33-9C14-C64E947DAE0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78280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41ED4D80-6347-4771-A2BD-5748EBADB035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9432606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1DB35F67-1347-460A-ACC5-AF9FB66B5B41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9927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17/05/2018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8611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4F39C2C6-DCA4-4995-9CF0-7775A48FB1C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04742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3604CB9D-3A65-4CB7-B526-E66188783421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63096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543675" y="365129"/>
            <a:ext cx="1971674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628650" y="365129"/>
            <a:ext cx="5800725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683238E1-FC1E-461D-ABE2-62CD8906F76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5506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D51CB-31CA-41AC-B669-AA80B2976CB7}" type="datetimeFigureOut">
              <a:rPr lang="it-IT"/>
              <a:pPr>
                <a:defRPr/>
              </a:pPr>
              <a:t>17/05/2018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5D125-1DB1-4B5C-8910-2AA236251C9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17312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3F7E7-7440-4138-BF92-F0AF3B0EA1C7}" type="datetimeFigureOut">
              <a:rPr lang="it-IT"/>
              <a:pPr>
                <a:defRPr/>
              </a:pPr>
              <a:t>17/05/2018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50A13-A7CF-43DF-B79C-0C32A1EE215F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20943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C697C-260F-4B44-A4D3-ECE246BDE034}" type="datetimeFigureOut">
              <a:rPr lang="it-IT"/>
              <a:pPr>
                <a:defRPr/>
              </a:pPr>
              <a:t>17/05/2018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B3B1F-E238-487F-9317-9A6AE21A53BC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5163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96592-59AC-4A64-AA25-0FEE31D45099}" type="datetimeFigureOut">
              <a:rPr lang="it-IT"/>
              <a:pPr>
                <a:defRPr/>
              </a:pPr>
              <a:t>17/05/2018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6AF62-6919-40FF-B754-48EE3B32D7F1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17206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A0D8E-5422-4CB0-ACB7-20F74FE6E930}" type="datetimeFigureOut">
              <a:rPr lang="it-IT"/>
              <a:pPr>
                <a:defRPr/>
              </a:pPr>
              <a:t>17/05/2018</a:t>
            </a:fld>
            <a:endParaRPr 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7A4CB-A1D8-4BB0-989C-55DC7EEE6137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70781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0F7B3-39E6-4466-9F86-67C8FB7377EC}" type="datetimeFigureOut">
              <a:rPr lang="it-IT"/>
              <a:pPr>
                <a:defRPr/>
              </a:pPr>
              <a:t>17/05/2018</a:t>
            </a:fld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CCE18-6A0B-4270-B7BA-F50233E4BF8D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86722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CC1A0-CF6D-46C6-959E-3C9CADDBD6BE}" type="datetimeFigureOut">
              <a:rPr lang="it-IT"/>
              <a:pPr>
                <a:defRPr/>
              </a:pPr>
              <a:t>17/05/2018</a:t>
            </a:fld>
            <a:endParaRPr lang="it-IT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DF0D1-BD99-4DA8-B78A-779AB81937D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8794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17/05/2018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41088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89DD5-E1B4-4F30-A0EF-0CBB79396A58}" type="datetimeFigureOut">
              <a:rPr lang="it-IT"/>
              <a:pPr>
                <a:defRPr/>
              </a:pPr>
              <a:t>17/05/2018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9AE4F-2FC9-46A3-9308-50085721147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34931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716C2-8F71-4A58-A848-7936F7C76BDE}" type="datetimeFigureOut">
              <a:rPr lang="it-IT"/>
              <a:pPr>
                <a:defRPr/>
              </a:pPr>
              <a:t>17/05/2018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BFEDC-3CF2-4ECA-A91A-C0639FA0FBE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89735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EE5FB-2717-43DD-A2F4-89A3C9AA4661}" type="datetimeFigureOut">
              <a:rPr lang="it-IT"/>
              <a:pPr>
                <a:defRPr/>
              </a:pPr>
              <a:t>17/05/2018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C4D7E-A130-4BB0-A6A3-1871EE78F80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50882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95A8D-4F2A-4944-9BD0-C9B0A3B5604E}" type="datetimeFigureOut">
              <a:rPr lang="it-IT"/>
              <a:pPr>
                <a:defRPr/>
              </a:pPr>
              <a:t>17/05/2018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E0F7A-5C64-431B-8397-57F94042EAD7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54029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0881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2837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8961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9999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8765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811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17/05/2018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86174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0527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372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469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1154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0865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B73A-C38A-4EF5-A1FA-069666DEE039}" type="datetimeFigureOut">
              <a:rPr lang="it-IT" smtClean="0">
                <a:solidFill>
                  <a:srgbClr val="002060">
                    <a:tint val="75000"/>
                  </a:srgbClr>
                </a:solidFill>
              </a:rPr>
              <a:pPr/>
              <a:t>17/05/2018</a:t>
            </a:fld>
            <a:endParaRPr lang="it-IT" dirty="0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C37C-8D17-4F99-8B8B-15767F2CFD7F}" type="slidenum">
              <a:rPr lang="it-IT" smtClean="0">
                <a:solidFill>
                  <a:srgbClr val="002060">
                    <a:tint val="75000"/>
                  </a:srgbClr>
                </a:solidFill>
              </a:rPr>
              <a:pPr/>
              <a:t>‹#›</a:t>
            </a:fld>
            <a:endParaRPr lang="it-IT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11" name="Rettangolo 10"/>
          <p:cNvSpPr/>
          <p:nvPr userDrawn="1"/>
        </p:nvSpPr>
        <p:spPr>
          <a:xfrm>
            <a:off x="2267744" y="188640"/>
            <a:ext cx="6696744" cy="7200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4" name="Titolo 1"/>
          <p:cNvSpPr>
            <a:spLocks noGrp="1"/>
          </p:cNvSpPr>
          <p:nvPr>
            <p:ph type="ctrTitle"/>
          </p:nvPr>
        </p:nvSpPr>
        <p:spPr>
          <a:xfrm>
            <a:off x="1115616" y="2780928"/>
            <a:ext cx="7632848" cy="1902073"/>
          </a:xfrm>
        </p:spPr>
        <p:txBody>
          <a:bodyPr/>
          <a:lstStyle>
            <a:lvl1pPr>
              <a:defRPr>
                <a:solidFill>
                  <a:srgbClr val="462300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pic>
        <p:nvPicPr>
          <p:cNvPr id="15" name="Immagine 14"/>
          <p:cNvPicPr/>
          <p:nvPr userDrawn="1"/>
        </p:nvPicPr>
        <p:blipFill>
          <a:blip r:embed="rId2" cstate="print"/>
          <a:srcRect l="7300" t="12542" r="7592" b="50571"/>
          <a:stretch>
            <a:fillRect/>
          </a:stretch>
        </p:blipFill>
        <p:spPr bwMode="auto">
          <a:xfrm>
            <a:off x="3779912" y="5301208"/>
            <a:ext cx="5209824" cy="140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ttangolo 15"/>
          <p:cNvSpPr/>
          <p:nvPr userDrawn="1"/>
        </p:nvSpPr>
        <p:spPr>
          <a:xfrm>
            <a:off x="251520" y="260648"/>
            <a:ext cx="1152128" cy="633670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 userDrawn="1"/>
        </p:nvSpPr>
        <p:spPr>
          <a:xfrm>
            <a:off x="971600" y="2348880"/>
            <a:ext cx="7992888" cy="21602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3" name="Rettangolo 12"/>
          <p:cNvSpPr/>
          <p:nvPr userDrawn="1"/>
        </p:nvSpPr>
        <p:spPr>
          <a:xfrm>
            <a:off x="971600" y="2564904"/>
            <a:ext cx="7992888" cy="2448272"/>
          </a:xfrm>
          <a:prstGeom prst="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7813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93304" y="404664"/>
            <a:ext cx="7499176" cy="868958"/>
          </a:xfrm>
        </p:spPr>
        <p:txBody>
          <a:bodyPr>
            <a:noAutofit/>
          </a:bodyPr>
          <a:lstStyle>
            <a:lvl1pPr>
              <a:defRPr sz="3800" b="1" cap="none" spc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B73A-C38A-4EF5-A1FA-069666DEE039}" type="datetimeFigureOut">
              <a:rPr lang="it-IT" smtClean="0">
                <a:solidFill>
                  <a:srgbClr val="002060">
                    <a:tint val="75000"/>
                  </a:srgbClr>
                </a:solidFill>
              </a:rPr>
              <a:pPr/>
              <a:t>17/05/2018</a:t>
            </a:fld>
            <a:endParaRPr lang="it-IT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C37C-8D17-4F99-8B8B-15767F2CFD7F}" type="slidenum">
              <a:rPr lang="it-IT" smtClean="0">
                <a:solidFill>
                  <a:srgbClr val="002060">
                    <a:tint val="75000"/>
                  </a:srgbClr>
                </a:solidFill>
              </a:rPr>
              <a:pPr/>
              <a:t>‹#›</a:t>
            </a:fld>
            <a:endParaRPr lang="it-IT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1026" name="Rectangle 2"/>
          <p:cNvSpPr>
            <a:spLocks noChangeArrowheads="1" noChangeShapeType="1"/>
          </p:cNvSpPr>
          <p:nvPr userDrawn="1"/>
        </p:nvSpPr>
        <p:spPr bwMode="auto">
          <a:xfrm>
            <a:off x="106860975" y="105289350"/>
            <a:ext cx="1343025" cy="7524750"/>
          </a:xfrm>
          <a:prstGeom prst="rect">
            <a:avLst/>
          </a:prstGeom>
          <a:solidFill>
            <a:srgbClr val="990033"/>
          </a:solidFill>
          <a:ln w="0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srgbClr val="002060"/>
              </a:solidFill>
            </a:endParaRPr>
          </a:p>
        </p:txBody>
      </p:sp>
      <p:sp>
        <p:nvSpPr>
          <p:cNvPr id="9" name="Rettangolo 8"/>
          <p:cNvSpPr/>
          <p:nvPr userDrawn="1"/>
        </p:nvSpPr>
        <p:spPr>
          <a:xfrm>
            <a:off x="5868144" y="188640"/>
            <a:ext cx="3096344" cy="144016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Segnaposto contenuto 2"/>
          <p:cNvSpPr>
            <a:spLocks noGrp="1"/>
          </p:cNvSpPr>
          <p:nvPr>
            <p:ph idx="1"/>
          </p:nvPr>
        </p:nvSpPr>
        <p:spPr>
          <a:xfrm>
            <a:off x="1115616" y="1772816"/>
            <a:ext cx="7427168" cy="4680520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buFont typeface="Wingdings 2" pitchFamily="18" charset="2"/>
              <a:buChar char="P"/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cxnSp>
        <p:nvCxnSpPr>
          <p:cNvPr id="22" name="Connettore 1 21"/>
          <p:cNvCxnSpPr/>
          <p:nvPr userDrawn="1"/>
        </p:nvCxnSpPr>
        <p:spPr>
          <a:xfrm>
            <a:off x="8676456" y="6165304"/>
            <a:ext cx="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tangolo 17"/>
          <p:cNvSpPr/>
          <p:nvPr userDrawn="1"/>
        </p:nvSpPr>
        <p:spPr>
          <a:xfrm>
            <a:off x="179512" y="260648"/>
            <a:ext cx="1152128" cy="648072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3" name="Gruppo 12"/>
          <p:cNvGrpSpPr/>
          <p:nvPr userDrawn="1"/>
        </p:nvGrpSpPr>
        <p:grpSpPr>
          <a:xfrm>
            <a:off x="971600" y="1412776"/>
            <a:ext cx="7704856" cy="5112568"/>
            <a:chOff x="971600" y="1412776"/>
            <a:chExt cx="7704856" cy="5112568"/>
          </a:xfrm>
        </p:grpSpPr>
        <p:sp>
          <p:nvSpPr>
            <p:cNvPr id="10" name="Rettangolo 9"/>
            <p:cNvSpPr/>
            <p:nvPr userDrawn="1"/>
          </p:nvSpPr>
          <p:spPr>
            <a:xfrm>
              <a:off x="971600" y="1412776"/>
              <a:ext cx="7704856" cy="216024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  <p:sp>
          <p:nvSpPr>
            <p:cNvPr id="11" name="Rettangolo 10"/>
            <p:cNvSpPr/>
            <p:nvPr userDrawn="1"/>
          </p:nvSpPr>
          <p:spPr>
            <a:xfrm>
              <a:off x="971600" y="1628800"/>
              <a:ext cx="7704856" cy="489654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</p:grpSp>
      <p:pic>
        <p:nvPicPr>
          <p:cNvPr id="21" name="Immagine 20"/>
          <p:cNvPicPr/>
          <p:nvPr userDrawn="1"/>
        </p:nvPicPr>
        <p:blipFill>
          <a:blip r:embed="rId2" cstate="print"/>
          <a:srcRect l="7300" t="12542" r="56234" b="51584"/>
          <a:stretch>
            <a:fillRect/>
          </a:stretch>
        </p:blipFill>
        <p:spPr bwMode="auto">
          <a:xfrm>
            <a:off x="7452320" y="5733256"/>
            <a:ext cx="1527328" cy="936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00881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B73A-C38A-4EF5-A1FA-069666DEE039}" type="datetimeFigureOut">
              <a:rPr lang="it-IT" smtClean="0">
                <a:solidFill>
                  <a:srgbClr val="002060">
                    <a:tint val="75000"/>
                  </a:srgbClr>
                </a:solidFill>
              </a:rPr>
              <a:pPr/>
              <a:t>17/05/2018</a:t>
            </a:fld>
            <a:endParaRPr lang="it-IT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C37C-8D17-4F99-8B8B-15767F2CFD7F}" type="slidenum">
              <a:rPr lang="it-IT" smtClean="0">
                <a:solidFill>
                  <a:srgbClr val="002060">
                    <a:tint val="75000"/>
                  </a:srgbClr>
                </a:solidFill>
              </a:rPr>
              <a:pPr/>
              <a:t>‹#›</a:t>
            </a:fld>
            <a:endParaRPr lang="it-IT">
              <a:solidFill>
                <a:srgbClr val="002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0939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B73A-C38A-4EF5-A1FA-069666DEE039}" type="datetimeFigureOut">
              <a:rPr lang="it-IT" smtClean="0">
                <a:solidFill>
                  <a:srgbClr val="002060">
                    <a:tint val="75000"/>
                  </a:srgbClr>
                </a:solidFill>
              </a:rPr>
              <a:pPr/>
              <a:t>17/05/2018</a:t>
            </a:fld>
            <a:endParaRPr lang="it-IT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C37C-8D17-4F99-8B8B-15767F2CFD7F}" type="slidenum">
              <a:rPr lang="it-IT" smtClean="0">
                <a:solidFill>
                  <a:srgbClr val="002060">
                    <a:tint val="75000"/>
                  </a:srgbClr>
                </a:solidFill>
              </a:rPr>
              <a:pPr/>
              <a:t>‹#›</a:t>
            </a:fld>
            <a:endParaRPr lang="it-IT">
              <a:solidFill>
                <a:srgbClr val="002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7152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B73A-C38A-4EF5-A1FA-069666DEE039}" type="datetimeFigureOut">
              <a:rPr lang="it-IT" smtClean="0">
                <a:solidFill>
                  <a:srgbClr val="002060">
                    <a:tint val="75000"/>
                  </a:srgbClr>
                </a:solidFill>
              </a:rPr>
              <a:pPr/>
              <a:t>17/05/2018</a:t>
            </a:fld>
            <a:endParaRPr lang="it-IT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C37C-8D17-4F99-8B8B-15767F2CFD7F}" type="slidenum">
              <a:rPr lang="it-IT" smtClean="0">
                <a:solidFill>
                  <a:srgbClr val="002060">
                    <a:tint val="75000"/>
                  </a:srgbClr>
                </a:solidFill>
              </a:rPr>
              <a:pPr/>
              <a:t>‹#›</a:t>
            </a:fld>
            <a:endParaRPr lang="it-IT">
              <a:solidFill>
                <a:srgbClr val="002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426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17/05/2018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08418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B73A-C38A-4EF5-A1FA-069666DEE039}" type="datetimeFigureOut">
              <a:rPr lang="it-IT" smtClean="0">
                <a:solidFill>
                  <a:srgbClr val="002060">
                    <a:tint val="75000"/>
                  </a:srgbClr>
                </a:solidFill>
              </a:rPr>
              <a:pPr/>
              <a:t>17/05/2018</a:t>
            </a:fld>
            <a:endParaRPr lang="it-IT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C37C-8D17-4F99-8B8B-15767F2CFD7F}" type="slidenum">
              <a:rPr lang="it-IT" smtClean="0">
                <a:solidFill>
                  <a:srgbClr val="002060">
                    <a:tint val="75000"/>
                  </a:srgbClr>
                </a:solidFill>
              </a:rPr>
              <a:pPr/>
              <a:t>‹#›</a:t>
            </a:fld>
            <a:endParaRPr lang="it-IT">
              <a:solidFill>
                <a:srgbClr val="002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5066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B73A-C38A-4EF5-A1FA-069666DEE039}" type="datetimeFigureOut">
              <a:rPr lang="it-IT" smtClean="0">
                <a:solidFill>
                  <a:srgbClr val="002060">
                    <a:tint val="75000"/>
                  </a:srgbClr>
                </a:solidFill>
              </a:rPr>
              <a:pPr/>
              <a:t>17/05/2018</a:t>
            </a:fld>
            <a:endParaRPr lang="it-IT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C37C-8D17-4F99-8B8B-15767F2CFD7F}" type="slidenum">
              <a:rPr lang="it-IT" smtClean="0">
                <a:solidFill>
                  <a:srgbClr val="002060">
                    <a:tint val="75000"/>
                  </a:srgbClr>
                </a:solidFill>
              </a:rPr>
              <a:pPr/>
              <a:t>‹#›</a:t>
            </a:fld>
            <a:endParaRPr lang="it-IT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5" name="Rettangolo 4"/>
          <p:cNvSpPr/>
          <p:nvPr userDrawn="1"/>
        </p:nvSpPr>
        <p:spPr>
          <a:xfrm>
            <a:off x="251520" y="188640"/>
            <a:ext cx="936104" cy="6120680"/>
          </a:xfrm>
          <a:prstGeom prst="rect">
            <a:avLst/>
          </a:prstGeom>
          <a:solidFill>
            <a:srgbClr val="990033"/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6" name="Rettangolo 5"/>
          <p:cNvSpPr/>
          <p:nvPr userDrawn="1"/>
        </p:nvSpPr>
        <p:spPr>
          <a:xfrm>
            <a:off x="5868144" y="188640"/>
            <a:ext cx="3096344" cy="216024"/>
          </a:xfrm>
          <a:prstGeom prst="rect">
            <a:avLst/>
          </a:prstGeom>
          <a:solidFill>
            <a:srgbClr val="990033"/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9714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B73A-C38A-4EF5-A1FA-069666DEE039}" type="datetimeFigureOut">
              <a:rPr lang="it-IT" smtClean="0">
                <a:solidFill>
                  <a:srgbClr val="002060">
                    <a:tint val="75000"/>
                  </a:srgbClr>
                </a:solidFill>
              </a:rPr>
              <a:pPr/>
              <a:t>17/05/2018</a:t>
            </a:fld>
            <a:endParaRPr lang="it-IT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C37C-8D17-4F99-8B8B-15767F2CFD7F}" type="slidenum">
              <a:rPr lang="it-IT" smtClean="0">
                <a:solidFill>
                  <a:srgbClr val="002060">
                    <a:tint val="75000"/>
                  </a:srgbClr>
                </a:solidFill>
              </a:rPr>
              <a:pPr/>
              <a:t>‹#›</a:t>
            </a:fld>
            <a:endParaRPr lang="it-IT">
              <a:solidFill>
                <a:srgbClr val="002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4330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B73A-C38A-4EF5-A1FA-069666DEE039}" type="datetimeFigureOut">
              <a:rPr lang="it-IT" smtClean="0">
                <a:solidFill>
                  <a:srgbClr val="002060">
                    <a:tint val="75000"/>
                  </a:srgbClr>
                </a:solidFill>
              </a:rPr>
              <a:pPr/>
              <a:t>17/05/2018</a:t>
            </a:fld>
            <a:endParaRPr lang="it-IT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C37C-8D17-4F99-8B8B-15767F2CFD7F}" type="slidenum">
              <a:rPr lang="it-IT" smtClean="0">
                <a:solidFill>
                  <a:srgbClr val="002060">
                    <a:tint val="75000"/>
                  </a:srgbClr>
                </a:solidFill>
              </a:rPr>
              <a:pPr/>
              <a:t>‹#›</a:t>
            </a:fld>
            <a:endParaRPr lang="it-IT">
              <a:solidFill>
                <a:srgbClr val="002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9243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B73A-C38A-4EF5-A1FA-069666DEE039}" type="datetimeFigureOut">
              <a:rPr lang="it-IT" smtClean="0">
                <a:solidFill>
                  <a:srgbClr val="002060">
                    <a:tint val="75000"/>
                  </a:srgbClr>
                </a:solidFill>
              </a:rPr>
              <a:pPr/>
              <a:t>17/05/2018</a:t>
            </a:fld>
            <a:endParaRPr lang="it-IT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C37C-8D17-4F99-8B8B-15767F2CFD7F}" type="slidenum">
              <a:rPr lang="it-IT" smtClean="0">
                <a:solidFill>
                  <a:srgbClr val="002060">
                    <a:tint val="75000"/>
                  </a:srgbClr>
                </a:solidFill>
              </a:rPr>
              <a:pPr/>
              <a:t>‹#›</a:t>
            </a:fld>
            <a:endParaRPr lang="it-IT">
              <a:solidFill>
                <a:srgbClr val="002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7934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B73A-C38A-4EF5-A1FA-069666DEE039}" type="datetimeFigureOut">
              <a:rPr lang="it-IT" smtClean="0">
                <a:solidFill>
                  <a:srgbClr val="002060">
                    <a:tint val="75000"/>
                  </a:srgbClr>
                </a:solidFill>
              </a:rPr>
              <a:pPr/>
              <a:t>17/05/2018</a:t>
            </a:fld>
            <a:endParaRPr lang="it-IT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C37C-8D17-4F99-8B8B-15767F2CFD7F}" type="slidenum">
              <a:rPr lang="it-IT" smtClean="0">
                <a:solidFill>
                  <a:srgbClr val="002060">
                    <a:tint val="75000"/>
                  </a:srgbClr>
                </a:solidFill>
              </a:rPr>
              <a:pPr/>
              <a:t>‹#›</a:t>
            </a:fld>
            <a:endParaRPr lang="it-IT">
              <a:solidFill>
                <a:srgbClr val="002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031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17/05/2018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6234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17/05/2018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4393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17/05/2018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9952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17/05/2018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1625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DC8E9-5214-445A-B78E-49944BD84F41}" type="datetimeFigureOut">
              <a:rPr lang="it-IT" smtClean="0"/>
              <a:t>17/05/2018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A0BC9-E706-472A-879B-52EF9B2DE18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265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8650" y="1825627"/>
            <a:ext cx="78867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fld id="{645D538A-35A3-4829-AFD5-B6065290E0D5}" type="datetime1">
              <a:rPr lang="it-IT"/>
              <a:pPr/>
              <a:t>17/05/2018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028949" y="6356351"/>
            <a:ext cx="3086099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457949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fld id="{CE92C753-84AF-456E-9526-DCAB0D0D851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581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it-IT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it-IT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  <a:endParaRPr lang="en-US" altLang="it-IT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9877649-EF4B-489A-BDBF-C2750217D19D}" type="datetimeFigureOut">
              <a:rPr lang="it-IT"/>
              <a:pPr>
                <a:defRPr/>
              </a:pPr>
              <a:t>17/05/2018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464C655-14E8-4F78-A864-117164805C3F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0940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698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9" r:id="rId1"/>
    <p:sldLayoutId id="2147484290" r:id="rId2"/>
    <p:sldLayoutId id="2147484291" r:id="rId3"/>
    <p:sldLayoutId id="2147484292" r:id="rId4"/>
    <p:sldLayoutId id="2147484293" r:id="rId5"/>
    <p:sldLayoutId id="2147484294" r:id="rId6"/>
    <p:sldLayoutId id="2147484295" r:id="rId7"/>
    <p:sldLayoutId id="2147484296" r:id="rId8"/>
    <p:sldLayoutId id="2147484297" r:id="rId9"/>
    <p:sldLayoutId id="2147484298" r:id="rId10"/>
    <p:sldLayoutId id="21474842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5B73A-C38A-4EF5-A1FA-069666DEE039}" type="datetimeFigureOut">
              <a:rPr lang="it-IT" smtClean="0">
                <a:solidFill>
                  <a:srgbClr val="002060">
                    <a:tint val="75000"/>
                  </a:srgbClr>
                </a:solidFill>
              </a:rPr>
              <a:pPr/>
              <a:t>17/05/2018</a:t>
            </a:fld>
            <a:endParaRPr lang="it-IT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2C37C-8D17-4F99-8B8B-15767F2CFD7F}" type="slidenum">
              <a:rPr lang="it-IT" smtClean="0">
                <a:solidFill>
                  <a:srgbClr val="002060">
                    <a:tint val="75000"/>
                  </a:srgbClr>
                </a:solidFill>
              </a:rPr>
              <a:pPr/>
              <a:t>‹#›</a:t>
            </a:fld>
            <a:endParaRPr lang="it-IT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2050" name="Rectangle 2"/>
          <p:cNvSpPr>
            <a:spLocks noChangeArrowheads="1" noChangeShapeType="1"/>
          </p:cNvSpPr>
          <p:nvPr/>
        </p:nvSpPr>
        <p:spPr bwMode="auto">
          <a:xfrm>
            <a:off x="106860975" y="105289350"/>
            <a:ext cx="1343025" cy="7524750"/>
          </a:xfrm>
          <a:prstGeom prst="rect">
            <a:avLst/>
          </a:prstGeom>
          <a:solidFill>
            <a:srgbClr val="990033"/>
          </a:solidFill>
          <a:ln w="0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587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1" r:id="rId1"/>
    <p:sldLayoutId id="2147484302" r:id="rId2"/>
    <p:sldLayoutId id="2147484303" r:id="rId3"/>
    <p:sldLayoutId id="2147484304" r:id="rId4"/>
    <p:sldLayoutId id="2147484305" r:id="rId5"/>
    <p:sldLayoutId id="2147484306" r:id="rId6"/>
    <p:sldLayoutId id="2147484307" r:id="rId7"/>
    <p:sldLayoutId id="2147484308" r:id="rId8"/>
    <p:sldLayoutId id="2147484309" r:id="rId9"/>
    <p:sldLayoutId id="2147484310" r:id="rId10"/>
    <p:sldLayoutId id="21474843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Relationship Id="rId4" Type="http://schemas.openxmlformats.org/officeDocument/2006/relationships/hyperlink" Target="http://creativecommons.org/licenses/by-sa/4.0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olo 1"/>
          <p:cNvSpPr>
            <a:spLocks noGrp="1"/>
          </p:cNvSpPr>
          <p:nvPr>
            <p:ph type="ctrTitle"/>
          </p:nvPr>
        </p:nvSpPr>
        <p:spPr>
          <a:xfrm>
            <a:off x="522338" y="3235500"/>
            <a:ext cx="8099323" cy="1730011"/>
          </a:xfr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it-IT" altLang="it-IT" sz="4000" dirty="0"/>
              <a:t>From Open Access to Open Science?</a:t>
            </a:r>
            <a:br>
              <a:rPr lang="it-IT" altLang="it-IT" sz="4000" dirty="0"/>
            </a:br>
            <a:r>
              <a:rPr lang="it-IT" altLang="it-IT" sz="4000" dirty="0"/>
              <a:t>[</a:t>
            </a:r>
            <a:r>
              <a:rPr lang="it-IT" altLang="it-IT" sz="3600" dirty="0"/>
              <a:t>Torino, Italia, 2018]</a:t>
            </a:r>
            <a:r>
              <a:rPr lang="it-IT" altLang="it-IT" sz="4000" dirty="0"/>
              <a:t/>
            </a:r>
            <a:br>
              <a:rPr lang="it-IT" altLang="it-IT" sz="4000" dirty="0"/>
            </a:br>
            <a:r>
              <a:rPr lang="it-IT" altLang="it-IT" sz="1200" dirty="0"/>
              <a:t/>
            </a:r>
            <a:br>
              <a:rPr lang="it-IT" altLang="it-IT" sz="1200" dirty="0"/>
            </a:br>
            <a:r>
              <a:rPr lang="it-IT" altLang="it-IT" sz="3200" dirty="0"/>
              <a:t>Elena Giglia</a:t>
            </a:r>
          </a:p>
        </p:txBody>
      </p:sp>
      <p:sp>
        <p:nvSpPr>
          <p:cNvPr id="3" name="Rettangolo 2"/>
          <p:cNvSpPr/>
          <p:nvPr/>
        </p:nvSpPr>
        <p:spPr>
          <a:xfrm>
            <a:off x="6342078" y="6037263"/>
            <a:ext cx="2641586" cy="584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Roma, 17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maggio 2018</a:t>
            </a:r>
            <a:b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elena.giglia@unito.it</a:t>
            </a:r>
          </a:p>
        </p:txBody>
      </p:sp>
      <p:pic>
        <p:nvPicPr>
          <p:cNvPr id="58372" name="Immagine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6405563"/>
            <a:ext cx="804863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CasellaDiTesto 4"/>
          <p:cNvSpPr txBox="1">
            <a:spLocks noChangeArrowheads="1"/>
          </p:cNvSpPr>
          <p:nvPr/>
        </p:nvSpPr>
        <p:spPr bwMode="auto">
          <a:xfrm>
            <a:off x="2298700" y="6688138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This work is licensed under a </a:t>
            </a:r>
            <a:r>
              <a:rPr kumimoji="0" lang="en-US" altLang="it-IT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4"/>
              </a:rPr>
              <a:t>Creative Commons Attribution-ShareAlike 4.0 International License</a:t>
            </a:r>
            <a:r>
              <a:rPr kumimoji="0" lang="en-US" altLang="it-IT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</a:t>
            </a:r>
            <a:endParaRPr kumimoji="0" lang="it-IT" altLang="it-IT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514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>
                <a:solidFill>
                  <a:schemeClr val="bg1"/>
                </a:solidFill>
                <a:latin typeface="Calibri Light" panose="020F0302020204030204" pitchFamily="34" charset="0"/>
              </a:rPr>
              <a:t>University</a:t>
            </a:r>
            <a:r>
              <a:rPr lang="it-IT" dirty="0">
                <a:solidFill>
                  <a:schemeClr val="bg1"/>
                </a:solidFill>
                <a:latin typeface="Calibri Light" panose="020F0302020204030204" pitchFamily="34" charset="0"/>
              </a:rPr>
              <a:t> of </a:t>
            </a:r>
            <a:r>
              <a:rPr lang="it-IT" dirty="0" err="1">
                <a:solidFill>
                  <a:schemeClr val="bg1"/>
                </a:solidFill>
                <a:latin typeface="Calibri Light" panose="020F0302020204030204" pitchFamily="34" charset="0"/>
              </a:rPr>
              <a:t>Turin</a:t>
            </a:r>
            <a:r>
              <a:rPr lang="it-IT" dirty="0">
                <a:solidFill>
                  <a:schemeClr val="bg1"/>
                </a:solidFill>
                <a:latin typeface="Calibri Light" panose="020F0302020204030204" pitchFamily="34" charset="0"/>
              </a:rPr>
              <a:t> Open Access policy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908A4494-6166-481E-A0BB-A081985B0A49}"/>
              </a:ext>
            </a:extLst>
          </p:cNvPr>
          <p:cNvSpPr/>
          <p:nvPr/>
        </p:nvSpPr>
        <p:spPr>
          <a:xfrm>
            <a:off x="51274" y="2597025"/>
            <a:ext cx="2213361" cy="726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tx1"/>
                </a:solidFill>
                <a:latin typeface="Calibri Light" panose="020F0302020204030204" pitchFamily="34" charset="0"/>
              </a:rPr>
              <a:t>enacted</a:t>
            </a:r>
            <a:r>
              <a:rPr lang="it-IT" dirty="0">
                <a:solidFill>
                  <a:schemeClr val="tx1"/>
                </a:solidFill>
                <a:latin typeface="Calibri Light" panose="020F0302020204030204" pitchFamily="34" charset="0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alibri Light" panose="020F0302020204030204" pitchFamily="34" charset="0"/>
              </a:rPr>
              <a:t>June</a:t>
            </a:r>
            <a:r>
              <a:rPr lang="it-IT" dirty="0">
                <a:solidFill>
                  <a:schemeClr val="tx1"/>
                </a:solidFill>
                <a:latin typeface="Calibri Light" panose="020F0302020204030204" pitchFamily="34" charset="0"/>
              </a:rPr>
              <a:t> 2013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3FAAE29-CB6E-40C9-828E-6B28D4B40A81}"/>
              </a:ext>
            </a:extLst>
          </p:cNvPr>
          <p:cNvSpPr/>
          <p:nvPr/>
        </p:nvSpPr>
        <p:spPr>
          <a:xfrm>
            <a:off x="369604" y="4223801"/>
            <a:ext cx="2338699" cy="726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tx1"/>
                </a:solidFill>
                <a:latin typeface="Calibri Light" panose="020F0302020204030204" pitchFamily="34" charset="0"/>
              </a:rPr>
              <a:t>compliance</a:t>
            </a:r>
            <a:r>
              <a:rPr lang="it-IT" dirty="0">
                <a:solidFill>
                  <a:schemeClr val="tx1"/>
                </a:solidFill>
                <a:latin typeface="Calibri Light" panose="020F0302020204030204" pitchFamily="34" charset="0"/>
              </a:rPr>
              <a:t> 2016: 87%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A13093E-F5A9-4A9C-819C-339DEEA38126}"/>
              </a:ext>
            </a:extLst>
          </p:cNvPr>
          <p:cNvSpPr/>
          <p:nvPr/>
        </p:nvSpPr>
        <p:spPr>
          <a:xfrm>
            <a:off x="1736220" y="3349168"/>
            <a:ext cx="2213361" cy="848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tx1"/>
                </a:solidFill>
                <a:latin typeface="Calibri Light" panose="020F0302020204030204" pitchFamily="34" charset="0"/>
              </a:rPr>
              <a:t>Liège</a:t>
            </a:r>
            <a:r>
              <a:rPr lang="it-IT" dirty="0">
                <a:solidFill>
                  <a:schemeClr val="tx1"/>
                </a:solidFill>
                <a:latin typeface="Calibri Light" panose="020F0302020204030204" pitchFamily="34" charset="0"/>
              </a:rPr>
              <a:t> model</a:t>
            </a:r>
          </a:p>
          <a:p>
            <a:pPr algn="ctr"/>
            <a:r>
              <a:rPr lang="it-IT" dirty="0">
                <a:solidFill>
                  <a:schemeClr val="tx1"/>
                </a:solidFill>
                <a:latin typeface="Calibri Light" panose="020F0302020204030204" pitchFamily="34" charset="0"/>
              </a:rPr>
              <a:t>[</a:t>
            </a:r>
            <a:r>
              <a:rPr lang="it-IT" dirty="0" err="1">
                <a:solidFill>
                  <a:schemeClr val="tx1"/>
                </a:solidFill>
                <a:latin typeface="Calibri Light" panose="020F0302020204030204" pitchFamily="34" charset="0"/>
              </a:rPr>
              <a:t>green+link</a:t>
            </a:r>
            <a:r>
              <a:rPr lang="it-IT" dirty="0">
                <a:solidFill>
                  <a:schemeClr val="tx1"/>
                </a:solidFill>
                <a:latin typeface="Calibri Light" panose="020F0302020204030204" pitchFamily="34" charset="0"/>
              </a:rPr>
              <a:t> to </a:t>
            </a:r>
            <a:r>
              <a:rPr lang="it-IT" dirty="0" err="1">
                <a:solidFill>
                  <a:schemeClr val="tx1"/>
                </a:solidFill>
                <a:latin typeface="Calibri Light" panose="020F0302020204030204" pitchFamily="34" charset="0"/>
              </a:rPr>
              <a:t>internal</a:t>
            </a:r>
            <a:r>
              <a:rPr lang="it-IT" dirty="0">
                <a:solidFill>
                  <a:schemeClr val="tx1"/>
                </a:solidFill>
                <a:latin typeface="Calibri Light" panose="020F0302020204030204" pitchFamily="34" charset="0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alibri Light" panose="020F0302020204030204" pitchFamily="34" charset="0"/>
              </a:rPr>
              <a:t>evaluation</a:t>
            </a:r>
            <a:r>
              <a:rPr lang="it-IT" dirty="0">
                <a:solidFill>
                  <a:schemeClr val="tx1"/>
                </a:solidFill>
                <a:latin typeface="Calibri Light" panose="020F0302020204030204" pitchFamily="34" charset="0"/>
              </a:rPr>
              <a:t>]</a:t>
            </a:r>
          </a:p>
        </p:txBody>
      </p:sp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2448F17F-27D7-4ED1-9E3C-FFA274848E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907687"/>
              </p:ext>
            </p:extLst>
          </p:nvPr>
        </p:nvGraphicFramePr>
        <p:xfrm>
          <a:off x="755576" y="5229200"/>
          <a:ext cx="7848872" cy="1559058"/>
        </p:xfrm>
        <a:graphic>
          <a:graphicData uri="http://schemas.openxmlformats.org/drawingml/2006/table">
            <a:tbl>
              <a:tblPr/>
              <a:tblGrid>
                <a:gridCol w="58455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8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51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96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alibri Light" panose="020F0302020204030204" pitchFamily="34" charset="0"/>
                        </a:rPr>
                        <a:t>Open Access  files</a:t>
                      </a:r>
                      <a:endParaRPr lang="it-IT" sz="20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6694" marR="86694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latin typeface="Calibri Light" panose="020F0302020204030204" pitchFamily="34" charset="0"/>
                        </a:rPr>
                        <a:t>Items</a:t>
                      </a:r>
                      <a:endParaRPr lang="it-IT" sz="2000">
                        <a:solidFill>
                          <a:srgbClr val="002060"/>
                        </a:solidFill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6694" marR="86694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+</a:t>
                      </a:r>
                      <a:r>
                        <a:rPr lang="en-US" sz="2000" baseline="0" dirty="0">
                          <a:solidFill>
                            <a:srgbClr val="002060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 %</a:t>
                      </a:r>
                      <a:endParaRPr lang="it-IT" sz="2000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6694" marR="86694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96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Calibri Light" panose="020F0302020204030204" pitchFamily="34" charset="0"/>
                        </a:rPr>
                        <a:t>Nov. 8, 2008 -</a:t>
                      </a:r>
                      <a:r>
                        <a:rPr lang="en-US" sz="2000" baseline="0" dirty="0">
                          <a:solidFill>
                            <a:srgbClr val="002060"/>
                          </a:solidFill>
                          <a:latin typeface="Calibri Light" panose="020F0302020204030204" pitchFamily="34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Calibri Light" panose="020F0302020204030204" pitchFamily="34" charset="0"/>
                        </a:rPr>
                        <a:t>Nov. 1, 2013 (before the Policy)</a:t>
                      </a:r>
                      <a:endParaRPr lang="it-IT" sz="2000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6694" marR="86694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latin typeface="Calibri Light" panose="020F0302020204030204" pitchFamily="34" charset="0"/>
                        </a:rPr>
                        <a:t>3.430</a:t>
                      </a:r>
                      <a:endParaRPr lang="it-IT" sz="2000">
                        <a:solidFill>
                          <a:srgbClr val="002060"/>
                        </a:solidFill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6694" marR="86694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000">
                        <a:solidFill>
                          <a:srgbClr val="002060"/>
                        </a:solidFill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6694" marR="86694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96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Calibri Light" panose="020F0302020204030204" pitchFamily="34" charset="0"/>
                        </a:rPr>
                        <a:t>Nov. 2013 – May11, 2018 (after the Policy)</a:t>
                      </a:r>
                      <a:endParaRPr lang="it-IT" sz="2000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6694" marR="86694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26.363</a:t>
                      </a:r>
                      <a:endParaRPr lang="it-IT" sz="2000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6694" marR="86694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alibri Light" panose="020F0302020204030204" pitchFamily="34" charset="0"/>
                        </a:rPr>
                        <a:t>668%</a:t>
                      </a:r>
                      <a:endParaRPr lang="it-IT" sz="2000" b="1" dirty="0">
                        <a:solidFill>
                          <a:srgbClr val="002060"/>
                        </a:solidFill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6694" marR="86694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2" name="Gruppo 11">
            <a:extLst>
              <a:ext uri="{FF2B5EF4-FFF2-40B4-BE49-F238E27FC236}">
                <a16:creationId xmlns:a16="http://schemas.microsoft.com/office/drawing/2014/main" id="{7B406F0E-85B3-4F23-934B-A46DB70B5822}"/>
              </a:ext>
            </a:extLst>
          </p:cNvPr>
          <p:cNvGrpSpPr/>
          <p:nvPr/>
        </p:nvGrpSpPr>
        <p:grpSpPr>
          <a:xfrm>
            <a:off x="4425167" y="1610685"/>
            <a:ext cx="4734368" cy="3385402"/>
            <a:chOff x="4242987" y="1587692"/>
            <a:chExt cx="4734368" cy="3385402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048A6AC4-C168-43BC-AEF7-6018914BF8BF}"/>
                </a:ext>
              </a:extLst>
            </p:cNvPr>
            <p:cNvSpPr/>
            <p:nvPr/>
          </p:nvSpPr>
          <p:spPr>
            <a:xfrm>
              <a:off x="5230027" y="4246701"/>
              <a:ext cx="2785202" cy="7263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a booster: </a:t>
              </a:r>
              <a:r>
                <a:rPr lang="it-IT" b="1" dirty="0" err="1">
                  <a:solidFill>
                    <a:schemeClr val="tx1"/>
                  </a:solidFill>
                  <a:latin typeface="Calibri Light" panose="020F0302020204030204" pitchFamily="34" charset="0"/>
                </a:rPr>
                <a:t>PubMed</a:t>
              </a:r>
              <a:r>
                <a:rPr lang="it-IT" b="1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 </a:t>
              </a:r>
              <a:r>
                <a:rPr lang="it-IT" b="1" dirty="0" err="1">
                  <a:solidFill>
                    <a:schemeClr val="tx1"/>
                  </a:solidFill>
                  <a:latin typeface="Calibri Light" panose="020F0302020204030204" pitchFamily="34" charset="0"/>
                </a:rPr>
                <a:t>LinkOut</a:t>
              </a:r>
              <a:endParaRPr lang="it-IT" b="1" dirty="0">
                <a:solidFill>
                  <a:schemeClr val="tx1"/>
                </a:solidFill>
                <a:latin typeface="Calibri Light" panose="020F0302020204030204" pitchFamily="34" charset="0"/>
              </a:endParaRPr>
            </a:p>
          </p:txBody>
        </p:sp>
        <p:grpSp>
          <p:nvGrpSpPr>
            <p:cNvPr id="4" name="Gruppo 3">
              <a:extLst>
                <a:ext uri="{FF2B5EF4-FFF2-40B4-BE49-F238E27FC236}">
                  <a16:creationId xmlns:a16="http://schemas.microsoft.com/office/drawing/2014/main" id="{FFE038F2-E78C-48E2-B272-F25B3CAD03F4}"/>
                </a:ext>
              </a:extLst>
            </p:cNvPr>
            <p:cNvGrpSpPr/>
            <p:nvPr/>
          </p:nvGrpSpPr>
          <p:grpSpPr>
            <a:xfrm>
              <a:off x="4242987" y="1587692"/>
              <a:ext cx="4734368" cy="2809404"/>
              <a:chOff x="4242987" y="1587692"/>
              <a:chExt cx="4734368" cy="2809404"/>
            </a:xfrm>
          </p:grpSpPr>
          <p:graphicFrame>
            <p:nvGraphicFramePr>
              <p:cNvPr id="11" name="Grafico 10">
                <a:extLst>
                  <a:ext uri="{FF2B5EF4-FFF2-40B4-BE49-F238E27FC236}">
                    <a16:creationId xmlns:a16="http://schemas.microsoft.com/office/drawing/2014/main" id="{D6EBFA4E-7E3A-4A86-9C9F-90D5AB54D856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151637877"/>
                  </p:ext>
                </p:extLst>
              </p:nvPr>
            </p:nvGraphicFramePr>
            <p:xfrm>
              <a:off x="4242987" y="1587692"/>
              <a:ext cx="4572000" cy="27432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3" name="Rettangolo 2">
                <a:extLst>
                  <a:ext uri="{FF2B5EF4-FFF2-40B4-BE49-F238E27FC236}">
                    <a16:creationId xmlns:a16="http://schemas.microsoft.com/office/drawing/2014/main" id="{6ACA5708-B757-4514-9098-DF666DAFBAF1}"/>
                  </a:ext>
                </a:extLst>
              </p:cNvPr>
              <p:cNvSpPr/>
              <p:nvPr/>
            </p:nvSpPr>
            <p:spPr>
              <a:xfrm>
                <a:off x="4405355" y="4135486"/>
                <a:ext cx="4572000" cy="26161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it-IT" sz="1100" dirty="0"/>
                  <a:t>06/17 07/17 08/17 09/17 10/17 11/17 12/12 01/18 02/18 03/18  04/18</a:t>
                </a:r>
              </a:p>
            </p:txBody>
          </p:sp>
        </p:grpSp>
      </p:grpSp>
      <p:grpSp>
        <p:nvGrpSpPr>
          <p:cNvPr id="14" name="Gruppo 13"/>
          <p:cNvGrpSpPr/>
          <p:nvPr/>
        </p:nvGrpSpPr>
        <p:grpSpPr>
          <a:xfrm>
            <a:off x="2446611" y="1101818"/>
            <a:ext cx="2585762" cy="2157892"/>
            <a:chOff x="2446611" y="1101818"/>
            <a:chExt cx="2585762" cy="2157892"/>
          </a:xfrm>
        </p:grpSpPr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6611" y="1101818"/>
              <a:ext cx="2585762" cy="21571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Rettangolo 12"/>
            <p:cNvSpPr/>
            <p:nvPr/>
          </p:nvSpPr>
          <p:spPr>
            <a:xfrm>
              <a:off x="2623867" y="2448787"/>
              <a:ext cx="2231250" cy="8109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smtClean="0">
                  <a:solidFill>
                    <a:srgbClr val="0A276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2° booster: </a:t>
              </a:r>
              <a:r>
                <a:rPr lang="it-IT" dirty="0" err="1" smtClean="0">
                  <a:solidFill>
                    <a:srgbClr val="0A276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advertise</a:t>
              </a:r>
              <a:r>
                <a:rPr lang="it-IT" dirty="0" smtClean="0">
                  <a:solidFill>
                    <a:srgbClr val="0A276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it-IT" dirty="0" err="1" smtClean="0">
                  <a:solidFill>
                    <a:srgbClr val="0A276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unpaywall</a:t>
              </a:r>
              <a:r>
                <a:rPr lang="it-IT" dirty="0" smtClean="0">
                  <a:solidFill>
                    <a:srgbClr val="0A276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[</a:t>
              </a:r>
              <a:r>
                <a:rPr lang="it-IT" dirty="0" err="1" smtClean="0">
                  <a:solidFill>
                    <a:srgbClr val="0A276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works</a:t>
              </a:r>
              <a:r>
                <a:rPr lang="it-IT" dirty="0" smtClean="0">
                  <a:solidFill>
                    <a:srgbClr val="0A276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it-IT" dirty="0" err="1" smtClean="0">
                  <a:solidFill>
                    <a:srgbClr val="0A276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only</a:t>
              </a:r>
              <a:r>
                <a:rPr lang="it-IT" dirty="0" smtClean="0">
                  <a:solidFill>
                    <a:srgbClr val="0A276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IF </a:t>
              </a:r>
              <a:r>
                <a:rPr lang="it-IT" dirty="0" err="1" smtClean="0">
                  <a:solidFill>
                    <a:srgbClr val="0A276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they</a:t>
              </a:r>
              <a:r>
                <a:rPr lang="it-IT" dirty="0" smtClean="0">
                  <a:solidFill>
                    <a:srgbClr val="0A276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it-IT" dirty="0" err="1" smtClean="0">
                  <a:solidFill>
                    <a:srgbClr val="0A276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deposit</a:t>
              </a:r>
              <a:r>
                <a:rPr lang="it-IT" dirty="0" smtClean="0">
                  <a:solidFill>
                    <a:srgbClr val="0A276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]</a:t>
              </a:r>
              <a:endParaRPr lang="it-IT" dirty="0">
                <a:solidFill>
                  <a:srgbClr val="0A2767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179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9FA8F6-ACBE-4990-BDBA-853AE6C4B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58" y="-82950"/>
            <a:ext cx="7886700" cy="1325563"/>
          </a:xfrm>
        </p:spPr>
        <p:txBody>
          <a:bodyPr/>
          <a:lstStyle/>
          <a:p>
            <a:r>
              <a:rPr lang="it-IT" dirty="0" err="1">
                <a:solidFill>
                  <a:schemeClr val="bg1"/>
                </a:solidFill>
              </a:rPr>
              <a:t>What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worked</a:t>
            </a:r>
            <a:r>
              <a:rPr lang="it-IT" dirty="0">
                <a:solidFill>
                  <a:schemeClr val="bg1"/>
                </a:solidFill>
              </a:rPr>
              <a:t> (and </a:t>
            </a:r>
            <a:r>
              <a:rPr lang="it-IT" dirty="0" err="1">
                <a:solidFill>
                  <a:schemeClr val="bg1"/>
                </a:solidFill>
              </a:rPr>
              <a:t>what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not</a:t>
            </a:r>
            <a:r>
              <a:rPr lang="it-IT" dirty="0">
                <a:solidFill>
                  <a:schemeClr val="bg1"/>
                </a:solidFill>
              </a:rPr>
              <a:t>)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784B0565-83C3-4711-BC97-3FEC602C823C}"/>
              </a:ext>
            </a:extLst>
          </p:cNvPr>
          <p:cNvGrpSpPr/>
          <p:nvPr/>
        </p:nvGrpSpPr>
        <p:grpSpPr>
          <a:xfrm>
            <a:off x="3506791" y="2940339"/>
            <a:ext cx="1896589" cy="3917661"/>
            <a:chOff x="595619" y="1459684"/>
            <a:chExt cx="1896589" cy="3917661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9B70546B-3533-4913-9DB7-0A6092BA34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2660" t="622" r="33211" b="2498"/>
            <a:stretch/>
          </p:blipFill>
          <p:spPr>
            <a:xfrm>
              <a:off x="595619" y="1459684"/>
              <a:ext cx="1896589" cy="3028426"/>
            </a:xfrm>
            <a:prstGeom prst="rect">
              <a:avLst/>
            </a:prstGeom>
          </p:spPr>
        </p:pic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52EC145C-0721-45B4-93F7-B3BF795EEEA2}"/>
                </a:ext>
              </a:extLst>
            </p:cNvPr>
            <p:cNvSpPr/>
            <p:nvPr/>
          </p:nvSpPr>
          <p:spPr>
            <a:xfrm>
              <a:off x="595619" y="4488110"/>
              <a:ext cx="1896589" cy="88923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smtClean="0"/>
                <a:t>Institutional involvement/ </a:t>
              </a:r>
              <a:r>
                <a:rPr lang="it-IT" dirty="0"/>
                <a:t>commitment</a:t>
              </a:r>
            </a:p>
          </p:txBody>
        </p:sp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471742D1-C5D1-4A92-BE14-F7A9A88C4A51}"/>
              </a:ext>
            </a:extLst>
          </p:cNvPr>
          <p:cNvGrpSpPr/>
          <p:nvPr/>
        </p:nvGrpSpPr>
        <p:grpSpPr>
          <a:xfrm>
            <a:off x="5607792" y="891328"/>
            <a:ext cx="3398163" cy="2900493"/>
            <a:chOff x="2566719" y="1411447"/>
            <a:chExt cx="3398163" cy="2900493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B6AC0195-075A-467A-AB3A-220FD5978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110" t="3721" r="12844" b="2824"/>
            <a:stretch/>
          </p:blipFill>
          <p:spPr>
            <a:xfrm>
              <a:off x="2566719" y="1411447"/>
              <a:ext cx="3398163" cy="2380376"/>
            </a:xfrm>
            <a:prstGeom prst="rect">
              <a:avLst/>
            </a:prstGeom>
          </p:spPr>
        </p:pic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EE4C0879-6946-4ADD-A1B0-62B9CBCCCA0A}"/>
                </a:ext>
              </a:extLst>
            </p:cNvPr>
            <p:cNvSpPr/>
            <p:nvPr/>
          </p:nvSpPr>
          <p:spPr>
            <a:xfrm>
              <a:off x="2575420" y="3791823"/>
              <a:ext cx="3380763" cy="52011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err="1"/>
                <a:t>Providing</a:t>
              </a:r>
              <a:r>
                <a:rPr lang="it-IT" dirty="0"/>
                <a:t> </a:t>
              </a:r>
              <a:r>
                <a:rPr lang="it-IT" dirty="0" err="1"/>
                <a:t>all</a:t>
              </a:r>
              <a:r>
                <a:rPr lang="it-IT" dirty="0"/>
                <a:t> the </a:t>
              </a:r>
              <a:r>
                <a:rPr lang="it-IT" dirty="0" err="1"/>
                <a:t>operational</a:t>
              </a:r>
              <a:r>
                <a:rPr lang="it-IT" dirty="0"/>
                <a:t> support </a:t>
              </a:r>
              <a:r>
                <a:rPr lang="it-IT" dirty="0" err="1"/>
                <a:t>authors</a:t>
              </a:r>
              <a:r>
                <a:rPr lang="it-IT" dirty="0"/>
                <a:t> </a:t>
              </a:r>
              <a:r>
                <a:rPr lang="it-IT" dirty="0" err="1"/>
                <a:t>needed</a:t>
              </a:r>
              <a:endParaRPr lang="it-IT" dirty="0"/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7C1B9E2F-7D44-40C7-A72C-9D8B4FD7EA5C}"/>
              </a:ext>
            </a:extLst>
          </p:cNvPr>
          <p:cNvGrpSpPr/>
          <p:nvPr/>
        </p:nvGrpSpPr>
        <p:grpSpPr>
          <a:xfrm>
            <a:off x="138045" y="1584261"/>
            <a:ext cx="3187429" cy="3843415"/>
            <a:chOff x="119948" y="1777208"/>
            <a:chExt cx="3187429" cy="3843415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98C1F152-2CDB-4E10-9385-3E3426E2A4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2569" t="3883" r="12660" b="3802"/>
            <a:stretch/>
          </p:blipFill>
          <p:spPr>
            <a:xfrm>
              <a:off x="119948" y="1777208"/>
              <a:ext cx="3178731" cy="2207561"/>
            </a:xfrm>
            <a:prstGeom prst="rect">
              <a:avLst/>
            </a:prstGeom>
          </p:spPr>
        </p:pic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57D859F0-9C34-438C-A061-4BAFE62416D8}"/>
                </a:ext>
              </a:extLst>
            </p:cNvPr>
            <p:cNvSpPr/>
            <p:nvPr/>
          </p:nvSpPr>
          <p:spPr>
            <a:xfrm>
              <a:off x="128646" y="3984768"/>
              <a:ext cx="3178731" cy="163585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First steps:</a:t>
              </a:r>
            </a:p>
            <a:p>
              <a:pPr marL="285750" indent="-285750" algn="ctr">
                <a:buFontTx/>
                <a:buChar char="-"/>
              </a:pPr>
              <a:r>
                <a:rPr lang="it-IT" dirty="0" err="1"/>
                <a:t>working</a:t>
              </a:r>
              <a:r>
                <a:rPr lang="it-IT" dirty="0"/>
                <a:t> group on OA</a:t>
              </a:r>
            </a:p>
            <a:p>
              <a:pPr marL="285750" indent="-285750" algn="ctr">
                <a:buFontTx/>
                <a:buChar char="-"/>
              </a:pPr>
              <a:r>
                <a:rPr lang="it-IT" dirty="0" err="1"/>
                <a:t>raise</a:t>
              </a:r>
              <a:r>
                <a:rPr lang="it-IT" dirty="0"/>
                <a:t> </a:t>
              </a:r>
              <a:r>
                <a:rPr lang="it-IT" dirty="0" err="1"/>
                <a:t>awarenes</a:t>
              </a:r>
              <a:r>
                <a:rPr lang="it-IT" dirty="0"/>
                <a:t>: </a:t>
              </a:r>
              <a:r>
                <a:rPr lang="it-IT" dirty="0" err="1"/>
                <a:t>seminars</a:t>
              </a:r>
              <a:r>
                <a:rPr lang="it-IT" dirty="0"/>
                <a:t> in </a:t>
              </a:r>
              <a:r>
                <a:rPr lang="it-IT" dirty="0" err="1"/>
                <a:t>each</a:t>
              </a:r>
              <a:r>
                <a:rPr lang="it-IT" dirty="0"/>
                <a:t> </a:t>
              </a:r>
              <a:r>
                <a:rPr lang="it-IT" dirty="0" err="1"/>
                <a:t>Dept</a:t>
              </a:r>
              <a:r>
                <a:rPr lang="it-IT" dirty="0"/>
                <a:t>.</a:t>
              </a:r>
            </a:p>
            <a:p>
              <a:pPr marL="285750" indent="-285750" algn="ctr">
                <a:buFontTx/>
                <a:buChar char="-"/>
              </a:pPr>
              <a:r>
                <a:rPr lang="it-IT" dirty="0" err="1"/>
                <a:t>connecting</a:t>
              </a:r>
              <a:r>
                <a:rPr lang="it-IT" dirty="0"/>
                <a:t>: points of </a:t>
              </a:r>
              <a:r>
                <a:rPr lang="it-IT" dirty="0" err="1"/>
                <a:t>reference</a:t>
              </a:r>
              <a:r>
                <a:rPr lang="it-IT" dirty="0"/>
                <a:t> network in </a:t>
              </a:r>
              <a:r>
                <a:rPr lang="it-IT" dirty="0" err="1"/>
                <a:t>Dept</a:t>
              </a:r>
              <a:r>
                <a:rPr lang="it-IT" dirty="0"/>
                <a:t>.</a:t>
              </a:r>
            </a:p>
          </p:txBody>
        </p:sp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E3A6D9B3-02EB-42CD-BC22-63FEA7D196FA}"/>
              </a:ext>
            </a:extLst>
          </p:cNvPr>
          <p:cNvGrpSpPr/>
          <p:nvPr/>
        </p:nvGrpSpPr>
        <p:grpSpPr>
          <a:xfrm>
            <a:off x="5625191" y="4123623"/>
            <a:ext cx="3380764" cy="2414238"/>
            <a:chOff x="5625191" y="4123623"/>
            <a:chExt cx="3380764" cy="2414238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04534B4E-8321-4E6E-B3A2-1C5E60C1E3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2660" t="4373" r="12569" b="703"/>
            <a:stretch/>
          </p:blipFill>
          <p:spPr>
            <a:xfrm>
              <a:off x="5625191" y="4123623"/>
              <a:ext cx="3380764" cy="2414238"/>
            </a:xfrm>
            <a:prstGeom prst="rect">
              <a:avLst/>
            </a:prstGeom>
          </p:spPr>
        </p:pic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72F5B641-1E21-4C42-BA33-CEAFC70914C8}"/>
                </a:ext>
              </a:extLst>
            </p:cNvPr>
            <p:cNvSpPr/>
            <p:nvPr/>
          </p:nvSpPr>
          <p:spPr>
            <a:xfrm>
              <a:off x="5687735" y="4198687"/>
              <a:ext cx="2130803" cy="822121"/>
            </a:xfrm>
            <a:prstGeom prst="rect">
              <a:avLst/>
            </a:prstGeom>
            <a:solidFill>
              <a:srgbClr val="D0C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 algn="ctr">
                <a:buFontTx/>
                <a:buChar char="-"/>
              </a:pPr>
              <a:r>
                <a:rPr lang="it-IT" sz="1200" dirty="0" err="1">
                  <a:solidFill>
                    <a:schemeClr val="tx1"/>
                  </a:solidFill>
                </a:rPr>
                <a:t>lack</a:t>
              </a:r>
              <a:r>
                <a:rPr lang="it-IT" sz="1200" dirty="0">
                  <a:solidFill>
                    <a:schemeClr val="tx1"/>
                  </a:solidFill>
                </a:rPr>
                <a:t> of a global </a:t>
              </a:r>
              <a:r>
                <a:rPr lang="it-IT" sz="1200" dirty="0" err="1">
                  <a:solidFill>
                    <a:schemeClr val="tx1"/>
                  </a:solidFill>
                </a:rPr>
                <a:t>vision</a:t>
              </a:r>
              <a:endParaRPr lang="it-IT" sz="1200" dirty="0">
                <a:solidFill>
                  <a:schemeClr val="tx1"/>
                </a:solidFill>
              </a:endParaRPr>
            </a:p>
            <a:p>
              <a:pPr marL="171450" indent="-171450" algn="ctr">
                <a:buFontTx/>
                <a:buChar char="-"/>
              </a:pPr>
              <a:r>
                <a:rPr lang="it-IT" sz="1200" dirty="0" err="1">
                  <a:solidFill>
                    <a:schemeClr val="tx1"/>
                  </a:solidFill>
                </a:rPr>
                <a:t>lack</a:t>
              </a:r>
              <a:r>
                <a:rPr lang="it-IT" sz="1200" dirty="0">
                  <a:solidFill>
                    <a:schemeClr val="tx1"/>
                  </a:solidFill>
                </a:rPr>
                <a:t> of </a:t>
              </a:r>
              <a:r>
                <a:rPr lang="it-IT" sz="1200" dirty="0" err="1">
                  <a:solidFill>
                    <a:schemeClr val="tx1"/>
                  </a:solidFill>
                </a:rPr>
                <a:t>synergies</a:t>
              </a:r>
              <a:endParaRPr lang="it-IT" sz="1200" dirty="0">
                <a:solidFill>
                  <a:schemeClr val="tx1"/>
                </a:solidFill>
              </a:endParaRPr>
            </a:p>
            <a:p>
              <a:pPr marL="171450" indent="-171450" algn="ctr">
                <a:buFontTx/>
                <a:buChar char="-"/>
              </a:pPr>
              <a:r>
                <a:rPr lang="it-IT" sz="1200" dirty="0" err="1">
                  <a:solidFill>
                    <a:schemeClr val="tx1"/>
                  </a:solidFill>
                </a:rPr>
                <a:t>lack</a:t>
              </a:r>
              <a:r>
                <a:rPr lang="it-IT" sz="1200" dirty="0">
                  <a:solidFill>
                    <a:schemeClr val="tx1"/>
                  </a:solidFill>
                </a:rPr>
                <a:t> of human </a:t>
              </a:r>
              <a:r>
                <a:rPr lang="it-IT" sz="1200" dirty="0" err="1">
                  <a:solidFill>
                    <a:schemeClr val="tx1"/>
                  </a:solidFill>
                </a:rPr>
                <a:t>resources</a:t>
              </a:r>
              <a:endParaRPr lang="it-IT" sz="1200" dirty="0">
                <a:solidFill>
                  <a:schemeClr val="tx1"/>
                </a:solidFill>
              </a:endParaRPr>
            </a:p>
            <a:p>
              <a:pPr marL="171450" indent="-171450" algn="ctr">
                <a:buFontTx/>
                <a:buChar char="-"/>
              </a:pPr>
              <a:r>
                <a:rPr lang="it-IT" sz="1200" dirty="0" err="1">
                  <a:solidFill>
                    <a:schemeClr val="tx1"/>
                  </a:solidFill>
                </a:rPr>
                <a:t>bibliometric</a:t>
              </a:r>
              <a:r>
                <a:rPr lang="it-IT" sz="1200" dirty="0">
                  <a:solidFill>
                    <a:schemeClr val="tx1"/>
                  </a:solidFill>
                </a:rPr>
                <a:t> </a:t>
              </a:r>
              <a:r>
                <a:rPr lang="it-IT" sz="1200" dirty="0" err="1">
                  <a:solidFill>
                    <a:schemeClr val="tx1"/>
                  </a:solidFill>
                </a:rPr>
                <a:t>tide</a:t>
              </a:r>
              <a:endParaRPr lang="it-IT" sz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6" name="Immagine 15">
            <a:extLst>
              <a:ext uri="{FF2B5EF4-FFF2-40B4-BE49-F238E27FC236}">
                <a16:creationId xmlns:a16="http://schemas.microsoft.com/office/drawing/2014/main" id="{F227E7FB-4BC6-4BB9-B893-937E1C502C0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871" t="6004" r="20276" b="10000"/>
          <a:stretch/>
        </p:blipFill>
        <p:spPr>
          <a:xfrm>
            <a:off x="6333069" y="1754651"/>
            <a:ext cx="1762308" cy="1304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977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7E35112-BE39-4FD8-B87A-05BFAD1C7F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27" t="26065" r="57104" b="27778"/>
          <a:stretch/>
        </p:blipFill>
        <p:spPr>
          <a:xfrm>
            <a:off x="6324776" y="423356"/>
            <a:ext cx="2819224" cy="3490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C192F50D-EAE1-44BE-AFBE-9C31CD20D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757" y="-126262"/>
            <a:ext cx="7886700" cy="1325563"/>
          </a:xfrm>
        </p:spPr>
        <p:txBody>
          <a:bodyPr/>
          <a:lstStyle/>
          <a:p>
            <a:r>
              <a:rPr lang="it-IT" dirty="0" err="1">
                <a:solidFill>
                  <a:schemeClr val="bg1"/>
                </a:solidFill>
              </a:rPr>
              <a:t>UniTO</a:t>
            </a:r>
            <a:r>
              <a:rPr lang="it-IT" dirty="0">
                <a:solidFill>
                  <a:schemeClr val="bg1"/>
                </a:solidFill>
              </a:rPr>
              <a:t> on the </a:t>
            </a:r>
            <a:r>
              <a:rPr lang="it-IT" dirty="0" err="1">
                <a:solidFill>
                  <a:schemeClr val="bg1"/>
                </a:solidFill>
              </a:rPr>
              <a:t>move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443B697-C0CD-4773-9790-2976A0CD7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47" y="2015204"/>
            <a:ext cx="2962913" cy="4438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8DF8449-3CD1-4656-BDD8-0EDB8942AC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858" y="1062372"/>
            <a:ext cx="3520849" cy="284997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1415F18-7394-4E02-96FD-664CE2AD18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6246" y="3136405"/>
            <a:ext cx="3469916" cy="3646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392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FB12F5-EAF2-4788-B7CC-FFFA64659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535" y="172179"/>
            <a:ext cx="7886700" cy="1325563"/>
          </a:xfrm>
        </p:spPr>
        <p:txBody>
          <a:bodyPr/>
          <a:lstStyle/>
          <a:p>
            <a:r>
              <a:rPr lang="it-IT" dirty="0"/>
              <a:t>… Data policy?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D4A2D8DC-4E3D-4BD7-B5CA-DBD199CD1443}"/>
              </a:ext>
            </a:extLst>
          </p:cNvPr>
          <p:cNvSpPr/>
          <p:nvPr/>
        </p:nvSpPr>
        <p:spPr>
          <a:xfrm>
            <a:off x="1308683" y="5226342"/>
            <a:ext cx="6165909" cy="1535186"/>
          </a:xfrm>
          <a:prstGeom prst="rect">
            <a:avLst/>
          </a:prstGeom>
          <a:solidFill>
            <a:srgbClr val="060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«just an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administrative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burden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prstClr val="white"/>
                </a:solidFill>
                <a:latin typeface="Calibri" panose="020F0502020204030204"/>
              </a:rPr>
              <a:t>«I </a:t>
            </a:r>
            <a:r>
              <a:rPr lang="it-IT" dirty="0" err="1">
                <a:solidFill>
                  <a:prstClr val="white"/>
                </a:solidFill>
                <a:latin typeface="Calibri" panose="020F0502020204030204"/>
              </a:rPr>
              <a:t>have</a:t>
            </a:r>
            <a:r>
              <a:rPr lang="it-IT" dirty="0">
                <a:solidFill>
                  <a:prstClr val="white"/>
                </a:solidFill>
                <a:latin typeface="Calibri" panose="020F0502020204030204"/>
              </a:rPr>
              <a:t> no time to </a:t>
            </a:r>
            <a:r>
              <a:rPr lang="it-IT" dirty="0" err="1">
                <a:solidFill>
                  <a:prstClr val="white"/>
                </a:solidFill>
                <a:latin typeface="Calibri" panose="020F0502020204030204"/>
              </a:rPr>
              <a:t>add</a:t>
            </a:r>
            <a:r>
              <a:rPr lang="it-IT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it-IT" dirty="0" err="1">
                <a:solidFill>
                  <a:prstClr val="white"/>
                </a:solidFill>
                <a:latin typeface="Calibri" panose="020F0502020204030204"/>
              </a:rPr>
              <a:t>documentation</a:t>
            </a:r>
            <a:r>
              <a:rPr lang="it-IT" dirty="0">
                <a:solidFill>
                  <a:prstClr val="white"/>
                </a:solidFill>
                <a:latin typeface="Calibri" panose="020F0502020204030204"/>
              </a:rPr>
              <a:t> to </a:t>
            </a:r>
            <a:r>
              <a:rPr lang="it-IT" dirty="0" err="1">
                <a:solidFill>
                  <a:prstClr val="white"/>
                </a:solidFill>
                <a:latin typeface="Calibri" panose="020F0502020204030204"/>
              </a:rPr>
              <a:t>my</a:t>
            </a:r>
            <a:r>
              <a:rPr lang="it-IT" dirty="0">
                <a:solidFill>
                  <a:prstClr val="white"/>
                </a:solidFill>
                <a:latin typeface="Calibri" panose="020F0502020204030204"/>
              </a:rPr>
              <a:t> data»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nobody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cares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about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data»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7E2A37F5-BFD0-4A0B-AEE9-789B8CD40E23}"/>
              </a:ext>
            </a:extLst>
          </p:cNvPr>
          <p:cNvGrpSpPr/>
          <p:nvPr/>
        </p:nvGrpSpPr>
        <p:grpSpPr>
          <a:xfrm>
            <a:off x="6467522" y="4169329"/>
            <a:ext cx="1367795" cy="1652630"/>
            <a:chOff x="6459132" y="4009939"/>
            <a:chExt cx="1367795" cy="1652630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52A7193A-4956-4099-8684-628A7A101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6514" t="32100" r="21468" b="45719"/>
            <a:stretch/>
          </p:blipFill>
          <p:spPr>
            <a:xfrm>
              <a:off x="6593745" y="4521666"/>
              <a:ext cx="1098958" cy="11409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2AEC6F79-92D3-4E5E-9544-FFDC09AABF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266" t="7798" r="59816" b="78175"/>
            <a:stretch/>
          </p:blipFill>
          <p:spPr>
            <a:xfrm>
              <a:off x="6459132" y="4009939"/>
              <a:ext cx="1367795" cy="51592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05890E1E-FBF7-4E1C-9646-42846D5C64C5}"/>
              </a:ext>
            </a:extLst>
          </p:cNvPr>
          <p:cNvGrpSpPr/>
          <p:nvPr/>
        </p:nvGrpSpPr>
        <p:grpSpPr>
          <a:xfrm>
            <a:off x="553674" y="845313"/>
            <a:ext cx="8372212" cy="3678267"/>
            <a:chOff x="553674" y="845313"/>
            <a:chExt cx="8372212" cy="3678267"/>
          </a:xfrm>
        </p:grpSpPr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0F674BFF-B0A5-4913-A755-67C7DDDACBA9}"/>
                </a:ext>
              </a:extLst>
            </p:cNvPr>
            <p:cNvGrpSpPr/>
            <p:nvPr/>
          </p:nvGrpSpPr>
          <p:grpSpPr>
            <a:xfrm>
              <a:off x="553674" y="1548075"/>
              <a:ext cx="8372212" cy="2975505"/>
              <a:chOff x="553674" y="1548075"/>
              <a:chExt cx="8372212" cy="2975505"/>
            </a:xfrm>
          </p:grpSpPr>
          <p:pic>
            <p:nvPicPr>
              <p:cNvPr id="11" name="Immagine 10">
                <a:extLst>
                  <a:ext uri="{FF2B5EF4-FFF2-40B4-BE49-F238E27FC236}">
                    <a16:creationId xmlns:a16="http://schemas.microsoft.com/office/drawing/2014/main" id="{08D18121-AC2C-48F5-9CA8-FA4C4D5993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486" t="8939" r="23303" b="16361"/>
              <a:stretch/>
            </p:blipFill>
            <p:spPr>
              <a:xfrm>
                <a:off x="553674" y="1548075"/>
                <a:ext cx="5184395" cy="297550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05975499-8955-4B96-AD98-89BD52590A38}"/>
                  </a:ext>
                </a:extLst>
              </p:cNvPr>
              <p:cNvSpPr/>
              <p:nvPr/>
            </p:nvSpPr>
            <p:spPr>
              <a:xfrm>
                <a:off x="5125673" y="2354885"/>
                <a:ext cx="3800213" cy="135547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/>
                  <a:t>…so, LET’S CREATE AWARENESS [</a:t>
                </a:r>
                <a:r>
                  <a:rPr lang="it-IT" dirty="0" err="1"/>
                  <a:t>again</a:t>
                </a:r>
                <a:r>
                  <a:rPr lang="it-IT" dirty="0"/>
                  <a:t>]</a:t>
                </a: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it-IT" sz="1400" dirty="0" err="1"/>
                  <a:t>courses</a:t>
                </a:r>
                <a:r>
                  <a:rPr lang="it-IT" sz="1400" dirty="0"/>
                  <a:t> for </a:t>
                </a:r>
                <a:r>
                  <a:rPr lang="it-IT" sz="1400" dirty="0" err="1"/>
                  <a:t>PhD</a:t>
                </a:r>
                <a:r>
                  <a:rPr lang="it-IT" sz="1400" dirty="0"/>
                  <a:t> and </a:t>
                </a:r>
                <a:r>
                  <a:rPr lang="it-IT" sz="1400" dirty="0" err="1"/>
                  <a:t>researchers</a:t>
                </a:r>
                <a:r>
                  <a:rPr lang="it-IT" sz="1400" dirty="0"/>
                  <a:t> (</a:t>
                </a:r>
                <a:r>
                  <a:rPr lang="it-IT" sz="1400" dirty="0" err="1"/>
                  <a:t>June</a:t>
                </a:r>
                <a:r>
                  <a:rPr lang="it-IT" sz="1400" dirty="0"/>
                  <a:t>)</a:t>
                </a: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it-IT" sz="1400" dirty="0"/>
                  <a:t> training for </a:t>
                </a:r>
                <a:r>
                  <a:rPr lang="it-IT" sz="1400" dirty="0" err="1"/>
                  <a:t>librarians</a:t>
                </a:r>
                <a:r>
                  <a:rPr lang="it-IT" sz="1400" dirty="0"/>
                  <a:t> (</a:t>
                </a:r>
                <a:r>
                  <a:rPr lang="it-IT" sz="1400" dirty="0" err="1"/>
                  <a:t>May</a:t>
                </a:r>
                <a:r>
                  <a:rPr lang="it-IT" sz="1400" dirty="0"/>
                  <a:t>)</a:t>
                </a: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it-IT" sz="1400" dirty="0" err="1"/>
                  <a:t>Bianca&amp;Jeroen</a:t>
                </a:r>
                <a:r>
                  <a:rPr lang="it-IT" sz="1400" dirty="0"/>
                  <a:t> (March)</a:t>
                </a:r>
              </a:p>
            </p:txBody>
          </p:sp>
        </p:grpSp>
        <p:grpSp>
          <p:nvGrpSpPr>
            <p:cNvPr id="14" name="Gruppo 13">
              <a:extLst>
                <a:ext uri="{FF2B5EF4-FFF2-40B4-BE49-F238E27FC236}">
                  <a16:creationId xmlns:a16="http://schemas.microsoft.com/office/drawing/2014/main" id="{3F5212A1-E674-4690-BD81-B712E6C76B87}"/>
                </a:ext>
              </a:extLst>
            </p:cNvPr>
            <p:cNvGrpSpPr/>
            <p:nvPr/>
          </p:nvGrpSpPr>
          <p:grpSpPr>
            <a:xfrm>
              <a:off x="5427251" y="845313"/>
              <a:ext cx="2718984" cy="1513912"/>
              <a:chOff x="95726" y="4008286"/>
              <a:chExt cx="2718984" cy="1513912"/>
            </a:xfrm>
          </p:grpSpPr>
          <p:pic>
            <p:nvPicPr>
              <p:cNvPr id="15" name="Immagine 14">
                <a:extLst>
                  <a:ext uri="{FF2B5EF4-FFF2-40B4-BE49-F238E27FC236}">
                    <a16:creationId xmlns:a16="http://schemas.microsoft.com/office/drawing/2014/main" id="{DF0D488E-6273-4AA6-B4AE-8667CB9547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7616" t="42048" r="73944" b="42294"/>
              <a:stretch/>
            </p:blipFill>
            <p:spPr>
              <a:xfrm>
                <a:off x="137801" y="4008286"/>
                <a:ext cx="771788" cy="805344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16" name="Immagine 15">
                <a:extLst>
                  <a:ext uri="{FF2B5EF4-FFF2-40B4-BE49-F238E27FC236}">
                    <a16:creationId xmlns:a16="http://schemas.microsoft.com/office/drawing/2014/main" id="{1D0DD7C9-F801-4A64-A1CC-D8BB224F87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5596" t="61459" r="35963" b="24553"/>
              <a:stretch/>
            </p:blipFill>
            <p:spPr>
              <a:xfrm>
                <a:off x="785193" y="4570376"/>
                <a:ext cx="771788" cy="71947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17" name="Immagine 16">
                <a:extLst>
                  <a:ext uri="{FF2B5EF4-FFF2-40B4-BE49-F238E27FC236}">
                    <a16:creationId xmlns:a16="http://schemas.microsoft.com/office/drawing/2014/main" id="{6A3122BB-E125-49B1-B407-23D23571B3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7027" t="23916" r="45982" b="70644"/>
              <a:stretch/>
            </p:blipFill>
            <p:spPr>
              <a:xfrm>
                <a:off x="95726" y="5297282"/>
                <a:ext cx="2718984" cy="224916"/>
              </a:xfrm>
              <a:prstGeom prst="rect">
                <a:avLst/>
              </a:prstGeom>
            </p:spPr>
          </p:pic>
        </p:grpSp>
      </p:grpSp>
      <p:pic>
        <p:nvPicPr>
          <p:cNvPr id="19" name="Immagine 15">
            <a:extLst>
              <a:ext uri="{FF2B5EF4-FFF2-40B4-BE49-F238E27FC236}">
                <a16:creationId xmlns:a16="http://schemas.microsoft.com/office/drawing/2014/main" id="{2CE0834D-6726-446E-A6AD-37E549466E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18" y="4975760"/>
            <a:ext cx="1818027" cy="1800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544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345" y="-61868"/>
            <a:ext cx="7886700" cy="1325559"/>
          </a:xfrm>
        </p:spPr>
        <p:txBody>
          <a:bodyPr/>
          <a:lstStyle/>
          <a:p>
            <a:r>
              <a:rPr lang="it-IT" dirty="0" err="1">
                <a:solidFill>
                  <a:schemeClr val="bg1"/>
                </a:solidFill>
              </a:rPr>
              <a:t>Coming</a:t>
            </a:r>
            <a:r>
              <a:rPr lang="it-IT" dirty="0">
                <a:solidFill>
                  <a:schemeClr val="bg1"/>
                </a:solidFill>
              </a:rPr>
              <a:t> to </a:t>
            </a:r>
            <a:r>
              <a:rPr lang="it-IT" dirty="0" err="1">
                <a:solidFill>
                  <a:schemeClr val="bg1"/>
                </a:solidFill>
              </a:rPr>
              <a:t>Italy</a:t>
            </a:r>
            <a:r>
              <a:rPr lang="it-IT" dirty="0">
                <a:solidFill>
                  <a:schemeClr val="bg1"/>
                </a:solidFill>
              </a:rPr>
              <a:t>…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358F7B25-535A-4F86-A130-6D82D45DD3BE}"/>
              </a:ext>
            </a:extLst>
          </p:cNvPr>
          <p:cNvGrpSpPr/>
          <p:nvPr/>
        </p:nvGrpSpPr>
        <p:grpSpPr>
          <a:xfrm>
            <a:off x="6018747" y="108385"/>
            <a:ext cx="2759978" cy="2509482"/>
            <a:chOff x="5670958" y="250496"/>
            <a:chExt cx="2759978" cy="2509482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08E29037-AB10-4CFB-B4BB-B92372DE18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936" t="3884" r="12478" b="1682"/>
            <a:stretch/>
          </p:blipFill>
          <p:spPr>
            <a:xfrm>
              <a:off x="5670958" y="250496"/>
              <a:ext cx="2758017" cy="1964197"/>
            </a:xfrm>
            <a:prstGeom prst="rect">
              <a:avLst/>
            </a:prstGeom>
          </p:spPr>
        </p:pic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7AB2C276-71DA-4BFE-850F-19DE4F5179C4}"/>
                </a:ext>
              </a:extLst>
            </p:cNvPr>
            <p:cNvSpPr/>
            <p:nvPr/>
          </p:nvSpPr>
          <p:spPr>
            <a:xfrm>
              <a:off x="5670958" y="2206305"/>
              <a:ext cx="2759978" cy="553673"/>
            </a:xfrm>
            <a:prstGeom prst="rect">
              <a:avLst/>
            </a:prstGeom>
            <a:solidFill>
              <a:srgbClr val="0A2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Hello?</a:t>
              </a:r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D71CEC43-FBFA-44FB-88BB-F2C7B214C9BB}"/>
              </a:ext>
            </a:extLst>
          </p:cNvPr>
          <p:cNvGrpSpPr/>
          <p:nvPr/>
        </p:nvGrpSpPr>
        <p:grpSpPr>
          <a:xfrm>
            <a:off x="129551" y="1064220"/>
            <a:ext cx="2839029" cy="2508308"/>
            <a:chOff x="352535" y="1411288"/>
            <a:chExt cx="3283105" cy="2900653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8AE7939F-D245-4F56-AE83-446DE18C2C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844" t="1111" r="12293" b="2497"/>
            <a:stretch/>
          </p:blipFill>
          <p:spPr>
            <a:xfrm>
              <a:off x="357717" y="1411288"/>
              <a:ext cx="3277923" cy="2374084"/>
            </a:xfrm>
            <a:prstGeom prst="rect">
              <a:avLst/>
            </a:prstGeom>
          </p:spPr>
        </p:pic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23DD98B4-DDC4-48D6-8FCB-D62CC008CF03}"/>
                </a:ext>
              </a:extLst>
            </p:cNvPr>
            <p:cNvSpPr/>
            <p:nvPr/>
          </p:nvSpPr>
          <p:spPr>
            <a:xfrm>
              <a:off x="352535" y="3783435"/>
              <a:ext cx="3283105" cy="528506"/>
            </a:xfrm>
            <a:prstGeom prst="rect">
              <a:avLst/>
            </a:prstGeom>
            <a:solidFill>
              <a:srgbClr val="2327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/>
                <a:t>… a </a:t>
              </a:r>
              <a:r>
                <a:rPr lang="it-IT" sz="1400" dirty="0" err="1"/>
                <a:t>lot</a:t>
              </a:r>
              <a:r>
                <a:rPr lang="it-IT" sz="1400" dirty="0"/>
                <a:t> of </a:t>
              </a:r>
              <a:r>
                <a:rPr lang="it-IT" sz="1400" dirty="0" err="1"/>
                <a:t>initiatives</a:t>
              </a:r>
              <a:r>
                <a:rPr lang="it-IT" sz="1400" dirty="0"/>
                <a:t> / </a:t>
              </a:r>
              <a:r>
                <a:rPr lang="it-IT" sz="1400" dirty="0" err="1"/>
                <a:t>lack</a:t>
              </a:r>
              <a:r>
                <a:rPr lang="it-IT" sz="1400" dirty="0"/>
                <a:t> of </a:t>
              </a:r>
              <a:r>
                <a:rPr lang="it-IT" sz="1400" dirty="0" err="1"/>
                <a:t>coordination</a:t>
              </a:r>
              <a:r>
                <a:rPr lang="it-IT" sz="1400" dirty="0"/>
                <a:t> / </a:t>
              </a:r>
              <a:r>
                <a:rPr lang="it-IT" sz="1400" dirty="0" err="1"/>
                <a:t>lack</a:t>
              </a:r>
              <a:r>
                <a:rPr lang="it-IT" sz="1400" dirty="0"/>
                <a:t> of </a:t>
              </a:r>
              <a:r>
                <a:rPr lang="it-IT" sz="1400" dirty="0" err="1"/>
                <a:t>central</a:t>
              </a:r>
              <a:r>
                <a:rPr lang="it-IT" sz="1400" dirty="0"/>
                <a:t> input</a:t>
              </a:r>
            </a:p>
          </p:txBody>
        </p:sp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059D8D79-7815-4462-9BB8-0FFA8E5E883E}"/>
              </a:ext>
            </a:extLst>
          </p:cNvPr>
          <p:cNvGrpSpPr/>
          <p:nvPr/>
        </p:nvGrpSpPr>
        <p:grpSpPr>
          <a:xfrm>
            <a:off x="3841326" y="3001126"/>
            <a:ext cx="2893494" cy="3623349"/>
            <a:chOff x="5705222" y="3304090"/>
            <a:chExt cx="2893494" cy="3633295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8F63B2D9-5C6A-4D74-9CAB-B9A7F6AE45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6881" t="2253" r="23669" b="6086"/>
            <a:stretch/>
          </p:blipFill>
          <p:spPr>
            <a:xfrm>
              <a:off x="5705222" y="3304090"/>
              <a:ext cx="2893494" cy="2509481"/>
            </a:xfrm>
            <a:prstGeom prst="rect">
              <a:avLst/>
            </a:prstGeom>
          </p:spPr>
        </p:pic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E9048DAE-5429-4946-9537-C759E7C279C7}"/>
                </a:ext>
              </a:extLst>
            </p:cNvPr>
            <p:cNvSpPr/>
            <p:nvPr/>
          </p:nvSpPr>
          <p:spPr>
            <a:xfrm>
              <a:off x="5705222" y="5813571"/>
              <a:ext cx="2893494" cy="1123814"/>
            </a:xfrm>
            <a:prstGeom prst="rect">
              <a:avLst/>
            </a:prstGeom>
            <a:solidFill>
              <a:srgbClr val="8C0D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A call: </a:t>
              </a:r>
              <a:r>
                <a:rPr lang="it-IT" dirty="0" err="1"/>
                <a:t>let’s</a:t>
              </a:r>
              <a:r>
                <a:rPr lang="it-IT" dirty="0"/>
                <a:t> join </a:t>
              </a:r>
              <a:r>
                <a:rPr lang="it-IT" dirty="0" smtClean="0"/>
                <a:t>Europe.</a:t>
              </a:r>
              <a:r>
                <a:rPr lang="it-IT" dirty="0"/>
                <a:t/>
              </a:r>
              <a:br>
                <a:rPr lang="it-IT" dirty="0"/>
              </a:br>
              <a:r>
                <a:rPr lang="it-IT" dirty="0" err="1"/>
                <a:t>D</a:t>
              </a:r>
              <a:r>
                <a:rPr lang="it-IT" dirty="0" err="1" smtClean="0"/>
                <a:t>on’t</a:t>
              </a:r>
              <a:r>
                <a:rPr lang="it-IT" dirty="0" smtClean="0"/>
                <a:t> </a:t>
              </a:r>
              <a:r>
                <a:rPr lang="it-IT" dirty="0"/>
                <a:t>miss the EOSC!</a:t>
              </a:r>
            </a:p>
            <a:p>
              <a:pPr algn="ctr"/>
              <a:r>
                <a:rPr lang="it-IT" dirty="0" err="1"/>
                <a:t>There</a:t>
              </a:r>
              <a:r>
                <a:rPr lang="it-IT" dirty="0"/>
                <a:t> </a:t>
              </a:r>
              <a:r>
                <a:rPr lang="it-IT" dirty="0" err="1"/>
                <a:t>is</a:t>
              </a:r>
              <a:r>
                <a:rPr lang="it-IT" dirty="0"/>
                <a:t> life (and Open Science) </a:t>
              </a:r>
              <a:r>
                <a:rPr lang="it-IT" dirty="0" err="1"/>
                <a:t>outside</a:t>
              </a:r>
              <a:r>
                <a:rPr lang="it-IT" dirty="0"/>
                <a:t> ANVUR</a:t>
              </a:r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DCC026DA-341E-462C-B481-4659803E3117}"/>
              </a:ext>
            </a:extLst>
          </p:cNvPr>
          <p:cNvGrpSpPr/>
          <p:nvPr/>
        </p:nvGrpSpPr>
        <p:grpSpPr>
          <a:xfrm>
            <a:off x="3212383" y="85729"/>
            <a:ext cx="2506526" cy="2707846"/>
            <a:chOff x="3320079" y="1019123"/>
            <a:chExt cx="2745161" cy="2965648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9BBCE3BE-44DF-477B-9870-66B9CFE9CB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4954" t="8940" r="22936" b="8369"/>
            <a:stretch/>
          </p:blipFill>
          <p:spPr>
            <a:xfrm>
              <a:off x="3320079" y="1019123"/>
              <a:ext cx="2737438" cy="2443453"/>
            </a:xfrm>
            <a:prstGeom prst="rect">
              <a:avLst/>
            </a:prstGeom>
          </p:spPr>
        </p:pic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F061FB15-28AF-40B5-B909-A947D5E0193F}"/>
                </a:ext>
              </a:extLst>
            </p:cNvPr>
            <p:cNvSpPr/>
            <p:nvPr/>
          </p:nvSpPr>
          <p:spPr>
            <a:xfrm>
              <a:off x="3322040" y="3462576"/>
              <a:ext cx="2743200" cy="52219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err="1"/>
                <a:t>obsessed</a:t>
              </a:r>
              <a:r>
                <a:rPr lang="it-IT" dirty="0"/>
                <a:t> by </a:t>
              </a:r>
              <a:r>
                <a:rPr lang="it-IT" dirty="0" err="1"/>
                <a:t>research</a:t>
              </a:r>
              <a:r>
                <a:rPr lang="it-IT" dirty="0"/>
                <a:t> </a:t>
              </a:r>
              <a:r>
                <a:rPr lang="it-IT" dirty="0" err="1"/>
                <a:t>evaluation</a:t>
              </a:r>
              <a:r>
                <a:rPr lang="it-IT" dirty="0"/>
                <a:t> (ANVUR) </a:t>
              </a:r>
            </a:p>
          </p:txBody>
        </p:sp>
      </p:grp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5727C03D-88E3-4B66-B231-C94D96BC641B}"/>
              </a:ext>
            </a:extLst>
          </p:cNvPr>
          <p:cNvGrpSpPr/>
          <p:nvPr/>
        </p:nvGrpSpPr>
        <p:grpSpPr>
          <a:xfrm>
            <a:off x="6971269" y="2690131"/>
            <a:ext cx="2172731" cy="1847933"/>
            <a:chOff x="508291" y="4387442"/>
            <a:chExt cx="2712910" cy="2612552"/>
          </a:xfrm>
        </p:grpSpPr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0E1B48DE-9D31-48A2-BDAB-255F484F26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2661" t="784" r="12202" b="1846"/>
            <a:stretch/>
          </p:blipFill>
          <p:spPr>
            <a:xfrm>
              <a:off x="508291" y="4387442"/>
              <a:ext cx="2712910" cy="1977543"/>
            </a:xfrm>
            <a:prstGeom prst="rect">
              <a:avLst/>
            </a:prstGeom>
          </p:spPr>
        </p:pic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872879D9-EC13-458E-B3DE-78E46F67C6C9}"/>
                </a:ext>
              </a:extLst>
            </p:cNvPr>
            <p:cNvSpPr/>
            <p:nvPr/>
          </p:nvSpPr>
          <p:spPr>
            <a:xfrm>
              <a:off x="511728" y="6342076"/>
              <a:ext cx="2701255" cy="657918"/>
            </a:xfrm>
            <a:prstGeom prst="rect">
              <a:avLst/>
            </a:prstGeom>
            <a:solidFill>
              <a:srgbClr val="2C2D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 err="1"/>
                <a:t>Prehistoric</a:t>
              </a:r>
              <a:r>
                <a:rPr lang="it-IT" sz="1400" dirty="0"/>
                <a:t> </a:t>
              </a:r>
              <a:r>
                <a:rPr lang="it-IT" sz="1400" dirty="0" err="1"/>
                <a:t>publishers</a:t>
              </a:r>
              <a:r>
                <a:rPr lang="it-IT" sz="1400" dirty="0"/>
                <a:t> </a:t>
              </a:r>
              <a:r>
                <a:rPr lang="it-IT" sz="1400" dirty="0" err="1"/>
                <a:t>afraid</a:t>
              </a:r>
              <a:r>
                <a:rPr lang="it-IT" sz="1400" dirty="0"/>
                <a:t> of OA – no policy</a:t>
              </a:r>
            </a:p>
          </p:txBody>
        </p:sp>
      </p:grp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19C7B354-DB41-451D-985C-4356BD7B20AA}"/>
              </a:ext>
            </a:extLst>
          </p:cNvPr>
          <p:cNvGrpSpPr/>
          <p:nvPr/>
        </p:nvGrpSpPr>
        <p:grpSpPr>
          <a:xfrm>
            <a:off x="93656" y="3675671"/>
            <a:ext cx="1905821" cy="3053363"/>
            <a:chOff x="3042937" y="1853488"/>
            <a:chExt cx="2076499" cy="3326811"/>
          </a:xfrm>
        </p:grpSpPr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80804C46-AB0B-45AD-B3BB-C167EF9F1D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2019" t="16154" r="37981" b="9348"/>
            <a:stretch/>
          </p:blipFill>
          <p:spPr>
            <a:xfrm>
              <a:off x="3111917" y="1853488"/>
              <a:ext cx="1938541" cy="2707846"/>
            </a:xfrm>
            <a:prstGeom prst="rect">
              <a:avLst/>
            </a:prstGeom>
          </p:spPr>
        </p:pic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FD7D85F3-809C-4070-8EA2-6761C6352401}"/>
                </a:ext>
              </a:extLst>
            </p:cNvPr>
            <p:cNvSpPr/>
            <p:nvPr/>
          </p:nvSpPr>
          <p:spPr>
            <a:xfrm>
              <a:off x="3042937" y="4561334"/>
              <a:ext cx="2076499" cy="61896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/>
                <a:t>IRIS: a </a:t>
              </a:r>
              <a:r>
                <a:rPr lang="it-IT" sz="1400" dirty="0" err="1"/>
                <a:t>lost</a:t>
              </a:r>
              <a:r>
                <a:rPr lang="it-IT" sz="1400" dirty="0"/>
                <a:t> </a:t>
              </a:r>
              <a:r>
                <a:rPr lang="it-IT" sz="1400" dirty="0" err="1" smtClean="0"/>
                <a:t>opportunity</a:t>
              </a:r>
              <a:r>
                <a:rPr lang="it-IT" sz="1400" dirty="0" smtClean="0"/>
                <a:t>. Just a CRIS </a:t>
              </a:r>
              <a:r>
                <a:rPr lang="it-IT" sz="1400" dirty="0" err="1" smtClean="0"/>
                <a:t>as</a:t>
              </a:r>
              <a:r>
                <a:rPr lang="it-IT" sz="1400" dirty="0" smtClean="0"/>
                <a:t> OA </a:t>
              </a:r>
              <a:r>
                <a:rPr lang="it-IT" sz="1400" dirty="0" err="1" smtClean="0"/>
                <a:t>not</a:t>
              </a:r>
              <a:r>
                <a:rPr lang="it-IT" sz="1400" dirty="0" smtClean="0"/>
                <a:t> </a:t>
              </a:r>
              <a:r>
                <a:rPr lang="it-IT" sz="1400" dirty="0" err="1" smtClean="0"/>
                <a:t>explained</a:t>
              </a:r>
              <a:r>
                <a:rPr lang="it-IT" sz="1400" dirty="0" smtClean="0"/>
                <a:t>/</a:t>
              </a:r>
              <a:r>
                <a:rPr lang="it-IT" sz="1400" dirty="0" err="1" smtClean="0"/>
                <a:t>understood</a:t>
              </a:r>
              <a:endParaRPr lang="it-IT" sz="1400" dirty="0"/>
            </a:p>
          </p:txBody>
        </p:sp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38FBC94A-7878-4729-AE5D-F9A652AF4F89}"/>
              </a:ext>
            </a:extLst>
          </p:cNvPr>
          <p:cNvGrpSpPr/>
          <p:nvPr/>
        </p:nvGrpSpPr>
        <p:grpSpPr>
          <a:xfrm>
            <a:off x="6827933" y="4706453"/>
            <a:ext cx="2276224" cy="2079826"/>
            <a:chOff x="3562474" y="2901476"/>
            <a:chExt cx="2276224" cy="2079826"/>
          </a:xfrm>
        </p:grpSpPr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8865086D-B33C-4916-AC6C-FF3C66907C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30647" t="17095" r="19175" b="14078"/>
            <a:stretch/>
          </p:blipFill>
          <p:spPr>
            <a:xfrm>
              <a:off x="3562474" y="2901476"/>
              <a:ext cx="2276224" cy="1756218"/>
            </a:xfrm>
            <a:prstGeom prst="rect">
              <a:avLst/>
            </a:prstGeom>
          </p:spPr>
        </p:pic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782CFA6C-45C0-4390-8339-2226BDC02BAD}"/>
                </a:ext>
              </a:extLst>
            </p:cNvPr>
            <p:cNvSpPr/>
            <p:nvPr/>
          </p:nvSpPr>
          <p:spPr>
            <a:xfrm>
              <a:off x="3565321" y="4657694"/>
              <a:ext cx="2265028" cy="323608"/>
            </a:xfrm>
            <a:prstGeom prst="rect">
              <a:avLst/>
            </a:prstGeom>
            <a:solidFill>
              <a:srgbClr val="284B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/>
                <a:t>In EU: </a:t>
              </a:r>
              <a:r>
                <a:rPr lang="it-IT" sz="1400" dirty="0" err="1"/>
                <a:t>missing</a:t>
              </a:r>
              <a:r>
                <a:rPr lang="it-IT" sz="1400" dirty="0"/>
                <a:t> in </a:t>
              </a:r>
              <a:r>
                <a:rPr lang="it-IT" sz="1400" dirty="0" err="1"/>
                <a:t>action</a:t>
              </a:r>
              <a:endParaRPr lang="it-IT" sz="1400" dirty="0"/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2035677" y="3813389"/>
            <a:ext cx="1733097" cy="2631600"/>
            <a:chOff x="1999477" y="3984689"/>
            <a:chExt cx="1733097" cy="2631600"/>
          </a:xfrm>
        </p:grpSpPr>
        <p:pic>
          <p:nvPicPr>
            <p:cNvPr id="27" name="Immagine 26"/>
            <p:cNvPicPr/>
            <p:nvPr/>
          </p:nvPicPr>
          <p:blipFill rotWithShape="1">
            <a:blip r:embed="rId10"/>
            <a:srcRect l="41959" t="19480" r="22432" b="11899"/>
            <a:stretch/>
          </p:blipFill>
          <p:spPr bwMode="auto">
            <a:xfrm>
              <a:off x="1999477" y="3984689"/>
              <a:ext cx="1698475" cy="18410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Rettangolo 5"/>
            <p:cNvSpPr/>
            <p:nvPr/>
          </p:nvSpPr>
          <p:spPr>
            <a:xfrm>
              <a:off x="1999477" y="5837336"/>
              <a:ext cx="1733097" cy="778953"/>
            </a:xfrm>
            <a:prstGeom prst="rect">
              <a:avLst/>
            </a:prstGeom>
            <a:solidFill>
              <a:srgbClr val="C6AD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dirty="0" err="1" smtClean="0"/>
                <a:t>Lack</a:t>
              </a:r>
              <a:r>
                <a:rPr lang="it-IT" sz="1600" dirty="0" smtClean="0"/>
                <a:t> of training and </a:t>
              </a:r>
              <a:r>
                <a:rPr lang="it-IT" sz="1600" dirty="0" err="1" smtClean="0"/>
                <a:t>awareness</a:t>
              </a:r>
              <a:r>
                <a:rPr lang="it-IT" sz="1600" dirty="0" smtClean="0"/>
                <a:t> on benefits</a:t>
              </a:r>
              <a:endParaRPr lang="it-IT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6379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93F1A0-A520-4F37-8379-3C564B990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…</a:t>
            </a:r>
            <a:r>
              <a:rPr lang="it-IT" dirty="0" err="1">
                <a:solidFill>
                  <a:schemeClr val="bg1"/>
                </a:solidFill>
              </a:rPr>
              <a:t>whose</a:t>
            </a:r>
            <a:r>
              <a:rPr lang="it-IT" dirty="0">
                <a:solidFill>
                  <a:schemeClr val="bg1"/>
                </a:solidFill>
              </a:rPr>
              <a:t> side are </a:t>
            </a:r>
            <a:r>
              <a:rPr lang="it-IT" dirty="0" err="1">
                <a:solidFill>
                  <a:schemeClr val="bg1"/>
                </a:solidFill>
              </a:rPr>
              <a:t>you</a:t>
            </a:r>
            <a:r>
              <a:rPr lang="it-IT" dirty="0">
                <a:solidFill>
                  <a:schemeClr val="bg1"/>
                </a:solidFill>
              </a:rPr>
              <a:t> on?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0A339CC4-01DB-4108-B60D-D96306F3D6EF}"/>
              </a:ext>
            </a:extLst>
          </p:cNvPr>
          <p:cNvGrpSpPr/>
          <p:nvPr/>
        </p:nvGrpSpPr>
        <p:grpSpPr>
          <a:xfrm>
            <a:off x="1921078" y="1524841"/>
            <a:ext cx="5880683" cy="4462659"/>
            <a:chOff x="1921078" y="1524841"/>
            <a:chExt cx="5880683" cy="4462659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C68D52C8-8519-4B97-A654-7F211FF2C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39018" y="1524841"/>
              <a:ext cx="5401524" cy="4462659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9EAF4A54-2939-4E74-8912-438309698158}"/>
                </a:ext>
              </a:extLst>
            </p:cNvPr>
            <p:cNvSpPr txBox="1"/>
            <p:nvPr/>
          </p:nvSpPr>
          <p:spPr>
            <a:xfrm>
              <a:off x="1921078" y="3756170"/>
              <a:ext cx="58806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rgbClr val="B72136"/>
                  </a:solidFill>
                </a:rPr>
                <a:t>[</a:t>
              </a:r>
              <a:r>
                <a:rPr lang="it-IT" sz="1200" dirty="0" err="1">
                  <a:solidFill>
                    <a:srgbClr val="B72136"/>
                  </a:solidFill>
                </a:rPr>
                <a:t>when</a:t>
              </a:r>
              <a:r>
                <a:rPr lang="it-IT" sz="1200" dirty="0">
                  <a:solidFill>
                    <a:srgbClr val="B72136"/>
                  </a:solidFill>
                </a:rPr>
                <a:t> the </a:t>
              </a:r>
              <a:r>
                <a:rPr lang="it-IT" sz="1200" dirty="0" err="1">
                  <a:solidFill>
                    <a:srgbClr val="B72136"/>
                  </a:solidFill>
                </a:rPr>
                <a:t>wind</a:t>
              </a:r>
              <a:r>
                <a:rPr lang="it-IT" sz="1200" dirty="0">
                  <a:solidFill>
                    <a:srgbClr val="B72136"/>
                  </a:solidFill>
                </a:rPr>
                <a:t> of </a:t>
              </a:r>
              <a:r>
                <a:rPr lang="it-IT" sz="1200" dirty="0" err="1">
                  <a:solidFill>
                    <a:srgbClr val="B72136"/>
                  </a:solidFill>
                </a:rPr>
                <a:t>changes</a:t>
              </a:r>
              <a:r>
                <a:rPr lang="it-IT" sz="1200" dirty="0">
                  <a:solidFill>
                    <a:srgbClr val="B72136"/>
                  </a:solidFill>
                </a:rPr>
                <a:t> </a:t>
              </a:r>
              <a:r>
                <a:rPr lang="it-IT" sz="1200" dirty="0" err="1">
                  <a:solidFill>
                    <a:srgbClr val="B72136"/>
                  </a:solidFill>
                </a:rPr>
                <a:t>blows</a:t>
              </a:r>
              <a:r>
                <a:rPr lang="it-IT" sz="1200" dirty="0">
                  <a:solidFill>
                    <a:srgbClr val="B72136"/>
                  </a:solidFill>
                </a:rPr>
                <a:t>, some </a:t>
              </a:r>
              <a:r>
                <a:rPr lang="it-IT" sz="1200" dirty="0" err="1">
                  <a:solidFill>
                    <a:srgbClr val="B72136"/>
                  </a:solidFill>
                </a:rPr>
                <a:t>people</a:t>
              </a:r>
              <a:r>
                <a:rPr lang="it-IT" sz="1200" dirty="0">
                  <a:solidFill>
                    <a:srgbClr val="B72136"/>
                  </a:solidFill>
                </a:rPr>
                <a:t> </a:t>
              </a:r>
              <a:r>
                <a:rPr lang="it-IT" sz="1200" dirty="0" err="1">
                  <a:solidFill>
                    <a:srgbClr val="B72136"/>
                  </a:solidFill>
                </a:rPr>
                <a:t>build</a:t>
              </a:r>
              <a:r>
                <a:rPr lang="it-IT" sz="1200" dirty="0">
                  <a:solidFill>
                    <a:srgbClr val="B72136"/>
                  </a:solidFill>
                </a:rPr>
                <a:t> </a:t>
              </a:r>
              <a:r>
                <a:rPr lang="it-IT" sz="1200" dirty="0" err="1">
                  <a:solidFill>
                    <a:srgbClr val="B72136"/>
                  </a:solidFill>
                </a:rPr>
                <a:t>walls</a:t>
              </a:r>
              <a:r>
                <a:rPr lang="it-IT" sz="1200" dirty="0">
                  <a:solidFill>
                    <a:srgbClr val="B72136"/>
                  </a:solidFill>
                </a:rPr>
                <a:t>, some </a:t>
              </a:r>
              <a:r>
                <a:rPr lang="it-IT" sz="1200" dirty="0" err="1">
                  <a:solidFill>
                    <a:srgbClr val="B72136"/>
                  </a:solidFill>
                </a:rPr>
                <a:t>people</a:t>
              </a:r>
              <a:r>
                <a:rPr lang="it-IT" sz="1200" dirty="0">
                  <a:solidFill>
                    <a:srgbClr val="B72136"/>
                  </a:solidFill>
                </a:rPr>
                <a:t> </a:t>
              </a:r>
              <a:r>
                <a:rPr lang="it-IT" sz="1200" dirty="0" err="1">
                  <a:solidFill>
                    <a:srgbClr val="B72136"/>
                  </a:solidFill>
                </a:rPr>
                <a:t>build</a:t>
              </a:r>
              <a:r>
                <a:rPr lang="it-IT" sz="1200" dirty="0">
                  <a:solidFill>
                    <a:srgbClr val="B72136"/>
                  </a:solidFill>
                </a:rPr>
                <a:t> </a:t>
              </a:r>
              <a:r>
                <a:rPr lang="it-IT" sz="1200" dirty="0" err="1">
                  <a:solidFill>
                    <a:srgbClr val="B72136"/>
                  </a:solidFill>
                </a:rPr>
                <a:t>windmills</a:t>
              </a:r>
              <a:r>
                <a:rPr lang="it-IT" sz="1200" dirty="0">
                  <a:solidFill>
                    <a:srgbClr val="B72136"/>
                  </a:solidFill>
                </a:rPr>
                <a:t>]</a:t>
              </a:r>
            </a:p>
          </p:txBody>
        </p:sp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8E8A775-C9E9-44A6-A04A-B31B286FE940}"/>
              </a:ext>
            </a:extLst>
          </p:cNvPr>
          <p:cNvSpPr txBox="1"/>
          <p:nvPr/>
        </p:nvSpPr>
        <p:spPr>
          <a:xfrm>
            <a:off x="5645790" y="6308208"/>
            <a:ext cx="3028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chemeClr val="bg1"/>
                </a:solidFill>
              </a:rPr>
              <a:t>…</a:t>
            </a:r>
            <a:r>
              <a:rPr lang="it-IT" dirty="0" err="1">
                <a:solidFill>
                  <a:schemeClr val="bg1"/>
                </a:solidFill>
              </a:rPr>
              <a:t>thank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you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85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Personalizzato 19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Personalizzato 2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Tema di Office">
  <a:themeElements>
    <a:clrScheme name="Personalizzato 19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Tema di Office">
  <a:themeElements>
    <a:clrScheme name="Personalizzato 2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000000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4_Tema di Office">
  <a:themeElements>
    <a:clrScheme name="Personalizzato 29">
      <a:dk1>
        <a:srgbClr val="00206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70C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4524</TotalTime>
  <Words>329</Words>
  <Application>Microsoft Office PowerPoint</Application>
  <PresentationFormat>On-screen Show (4:3)</PresentationFormat>
  <Paragraphs>53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Wingdings 2</vt:lpstr>
      <vt:lpstr>Tema di Office</vt:lpstr>
      <vt:lpstr>5_Office Theme</vt:lpstr>
      <vt:lpstr>4_Tema di Office</vt:lpstr>
      <vt:lpstr>6_Tema di Office</vt:lpstr>
      <vt:lpstr>24_Tema di Office</vt:lpstr>
      <vt:lpstr>From Open Access to Open Science? [Torino, Italia, 2018]  Elena Giglia</vt:lpstr>
      <vt:lpstr>University of Turin Open Access policy</vt:lpstr>
      <vt:lpstr>What worked (and what not)</vt:lpstr>
      <vt:lpstr>UniTO on the move</vt:lpstr>
      <vt:lpstr>… Data policy?</vt:lpstr>
      <vt:lpstr>Coming to Italy…</vt:lpstr>
      <vt:lpstr>…whose side are you on?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gallo</dc:creator>
  <cp:lastModifiedBy>Ilaria Fava</cp:lastModifiedBy>
  <cp:revision>238</cp:revision>
  <dcterms:created xsi:type="dcterms:W3CDTF">2016-09-25T07:18:00Z</dcterms:created>
  <dcterms:modified xsi:type="dcterms:W3CDTF">2018-05-17T10:28:58Z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iveCommonsLicenseID">
    <vt:lpwstr>standard&amp;commercial=y&amp;derivatives=sa&amp;jurisdiction=</vt:lpwstr>
  </property>
  <property fmtid="{D5CDD505-2E9C-101B-9397-08002B2CF9AE}" pid="3" name="CreativeCommonsLicenseURL">
    <vt:lpwstr>http://creativecommons.org/licenses/by-sa/4.0/</vt:lpwstr>
  </property>
  <property fmtid="{D5CDD505-2E9C-101B-9397-08002B2CF9AE}" pid="4" name="CreativeCommonsLicenseXml">
    <vt:lpwstr>&lt;?xml version="1.0" encoding="utf-8"?&gt;&lt;result&gt;&lt;license-uri&gt;http://creativecommons.org/licenses/by-sa/4.0/&lt;/license-uri&gt;&lt;license-name&gt;Attribution-ShareAlike 4.0 International&lt;/license-name&gt;&lt;deprecated&gt;false&lt;/deprecated&gt;&lt;rdf&gt;&lt;rdf:RDF xmlns="http://creativec</vt:lpwstr>
  </property>
</Properties>
</file>