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96" r:id="rId2"/>
    <p:sldMasterId id="2147484020" r:id="rId3"/>
    <p:sldMasterId id="2147484032" r:id="rId4"/>
    <p:sldMasterId id="2147484236" r:id="rId5"/>
    <p:sldMasterId id="2147484260" r:id="rId6"/>
    <p:sldMasterId id="2147484296" r:id="rId7"/>
    <p:sldMasterId id="2147484333" r:id="rId8"/>
    <p:sldMasterId id="2147484345" r:id="rId9"/>
    <p:sldMasterId id="2147484357" r:id="rId10"/>
    <p:sldMasterId id="2147484369" r:id="rId11"/>
    <p:sldMasterId id="2147484393" r:id="rId12"/>
    <p:sldMasterId id="2147484405" r:id="rId13"/>
    <p:sldMasterId id="2147484417" r:id="rId14"/>
    <p:sldMasterId id="2147484429" r:id="rId15"/>
    <p:sldMasterId id="2147484441" r:id="rId16"/>
    <p:sldMasterId id="2147484453" r:id="rId17"/>
  </p:sldMasterIdLst>
  <p:notesMasterIdLst>
    <p:notesMasterId r:id="rId42"/>
  </p:notesMasterIdLst>
  <p:sldIdLst>
    <p:sldId id="705" r:id="rId18"/>
    <p:sldId id="544" r:id="rId19"/>
    <p:sldId id="728" r:id="rId20"/>
    <p:sldId id="737" r:id="rId21"/>
    <p:sldId id="710" r:id="rId22"/>
    <p:sldId id="709" r:id="rId23"/>
    <p:sldId id="723" r:id="rId24"/>
    <p:sldId id="712" r:id="rId25"/>
    <p:sldId id="713" r:id="rId26"/>
    <p:sldId id="714" r:id="rId27"/>
    <p:sldId id="718" r:id="rId28"/>
    <p:sldId id="725" r:id="rId29"/>
    <p:sldId id="732" r:id="rId30"/>
    <p:sldId id="733" r:id="rId31"/>
    <p:sldId id="734" r:id="rId32"/>
    <p:sldId id="735" r:id="rId33"/>
    <p:sldId id="736" r:id="rId34"/>
    <p:sldId id="731" r:id="rId35"/>
    <p:sldId id="724" r:id="rId36"/>
    <p:sldId id="296" r:id="rId37"/>
    <p:sldId id="721" r:id="rId38"/>
    <p:sldId id="727" r:id="rId39"/>
    <p:sldId id="730" r:id="rId40"/>
    <p:sldId id="442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C66"/>
    <a:srgbClr val="004494"/>
    <a:srgbClr val="D85C4A"/>
    <a:srgbClr val="BE263A"/>
    <a:srgbClr val="0FA5C1"/>
    <a:srgbClr val="2DA7AA"/>
    <a:srgbClr val="FFE49D"/>
    <a:srgbClr val="F2D052"/>
    <a:srgbClr val="ED732A"/>
    <a:srgbClr val="E84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/>
              <a:t>PubMed</a:t>
            </a:r>
            <a:r>
              <a:rPr lang="it-IT" baseline="0" dirty="0"/>
              <a:t> </a:t>
            </a:r>
            <a:r>
              <a:rPr lang="it-IT" baseline="0" dirty="0" err="1"/>
              <a:t>downloads</a:t>
            </a:r>
            <a:endParaRPr lang="it-IT" dirty="0"/>
          </a:p>
        </c:rich>
      </c:tx>
      <c:layout>
        <c:manualLayout>
          <c:xMode val="edge"/>
          <c:yMode val="edge"/>
          <c:x val="0.30887489063867024"/>
          <c:y val="7.407407407407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</c:f>
              <c:numCache>
                <c:formatCode>General</c:formatCode>
                <c:ptCount val="1"/>
                <c:pt idx="0">
                  <c:v>4515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6-47EF-B0B9-69E794FAC384}"/>
            </c:ext>
          </c:extLst>
        </c:ser>
        <c:ser>
          <c:idx val="1"/>
          <c:order val="1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Foglio1!$E$2</c:f>
              <c:numCache>
                <c:formatCode>General</c:formatCode>
                <c:ptCount val="1"/>
                <c:pt idx="0">
                  <c:v>7380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26-47EF-B0B9-69E794FAC384}"/>
            </c:ext>
          </c:extLst>
        </c:ser>
        <c:ser>
          <c:idx val="2"/>
          <c:order val="2"/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Foglio1!$E$3</c:f>
              <c:numCache>
                <c:formatCode>General</c:formatCode>
                <c:ptCount val="1"/>
                <c:pt idx="0">
                  <c:v>7306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6-47EF-B0B9-69E794FAC384}"/>
            </c:ext>
          </c:extLst>
        </c:ser>
        <c:ser>
          <c:idx val="3"/>
          <c:order val="3"/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Foglio1!$E$4</c:f>
              <c:numCache>
                <c:formatCode>General</c:formatCode>
                <c:ptCount val="1"/>
                <c:pt idx="0">
                  <c:v>7816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26-47EF-B0B9-69E794FAC384}"/>
            </c:ext>
          </c:extLst>
        </c:ser>
        <c:ser>
          <c:idx val="4"/>
          <c:order val="4"/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Foglio1!$E$5</c:f>
              <c:numCache>
                <c:formatCode>General</c:formatCode>
                <c:ptCount val="1"/>
                <c:pt idx="0">
                  <c:v>9237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26-47EF-B0B9-69E794FAC384}"/>
            </c:ext>
          </c:extLst>
        </c:ser>
        <c:ser>
          <c:idx val="5"/>
          <c:order val="5"/>
          <c:spPr>
            <a:solidFill>
              <a:schemeClr val="accent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Foglio1!$E$6</c:f>
              <c:numCache>
                <c:formatCode>General</c:formatCode>
                <c:ptCount val="1"/>
                <c:pt idx="0">
                  <c:v>8672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26-47EF-B0B9-69E794FAC384}"/>
            </c:ext>
          </c:extLst>
        </c:ser>
        <c:ser>
          <c:idx val="6"/>
          <c:order val="6"/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Foglio1!$E$7</c:f>
              <c:numCache>
                <c:formatCode>General</c:formatCode>
                <c:ptCount val="1"/>
                <c:pt idx="0">
                  <c:v>6392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26-47EF-B0B9-69E794FAC384}"/>
            </c:ext>
          </c:extLst>
        </c:ser>
        <c:ser>
          <c:idx val="7"/>
          <c:order val="7"/>
          <c:spPr>
            <a:solidFill>
              <a:srgbClr val="00206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Foglio1!$E$8</c:f>
              <c:numCache>
                <c:formatCode>General</c:formatCode>
                <c:ptCount val="1"/>
                <c:pt idx="0">
                  <c:v>7908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26-47EF-B0B9-69E794FAC384}"/>
            </c:ext>
          </c:extLst>
        </c:ser>
        <c:ser>
          <c:idx val="8"/>
          <c:order val="8"/>
          <c:spPr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Foglio1!$E$9</c:f>
              <c:numCache>
                <c:formatCode>General</c:formatCode>
                <c:ptCount val="1"/>
                <c:pt idx="0">
                  <c:v>7279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26-47EF-B0B9-69E794FAC384}"/>
            </c:ext>
          </c:extLst>
        </c:ser>
        <c:ser>
          <c:idx val="9"/>
          <c:order val="9"/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Foglio1!$E$10</c:f>
              <c:numCache>
                <c:formatCode>General</c:formatCode>
                <c:ptCount val="1"/>
                <c:pt idx="0">
                  <c:v>8028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26-47EF-B0B9-69E794FAC384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Foglio1!$E$11</c:f>
              <c:numCache>
                <c:formatCode>General</c:formatCode>
                <c:ptCount val="1"/>
                <c:pt idx="0">
                  <c:v>7414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26-47EF-B0B9-69E794FAC38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6725736"/>
        <c:axId val="396730656"/>
      </c:barChart>
      <c:catAx>
        <c:axId val="396725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6730656"/>
        <c:crosses val="autoZero"/>
        <c:auto val="1"/>
        <c:lblAlgn val="ctr"/>
        <c:lblOffset val="100"/>
        <c:noMultiLvlLbl val="0"/>
      </c:catAx>
      <c:valAx>
        <c:axId val="3967306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6725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A187E-0E36-48EE-BD6A-5F7684EC84DB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DFDC-CAB2-4D64-97DB-C84C98C1A0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56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40EC1F-FCA7-49BE-9759-2047EF4FA4E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327993"/>
      </p:ext>
    </p:extLst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EA5BAA-635A-4267-AB22-185F86320E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6234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915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E4B1-CDA3-4E81-81E5-7E39CF0FD25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6750-A114-4D45-B964-11A7B6CD322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FEE64-39BA-427E-8F1E-2A49328F4DB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0D61-9150-4378-BA24-5428862D0F3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766022"/>
      </p:ext>
    </p:extLst>
  </p:cSld>
  <p:clrMapOvr>
    <a:masterClrMapping/>
  </p:clrMapOvr>
  <p:transition spd="slow"/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2647-2BF7-410D-B3DD-31FF7059C2B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DFB57-3C0F-46EA-9600-844FDB8F56A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78C68-8A63-4CA2-89A4-0607E8118F3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E934-EACD-4083-A559-F9341046F82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143252"/>
      </p:ext>
    </p:extLst>
  </p:cSld>
  <p:clrMapOvr>
    <a:masterClrMapping/>
  </p:clrMapOvr>
  <p:transition spd="slow"/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0B86-6FAA-4C73-A31E-FBA8C58464F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BB706-E2EC-4AE4-BF45-74B0A105230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6FE38-ADEB-49B1-BBD5-8BC402C29CF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2B7D-4FCD-4462-9BD9-9D15A812532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41148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78926-2026-4D7F-89A6-25EF8EC10EC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BF53-70C8-4412-95F8-FFFAF9CADDC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6C559-5605-49E8-B69E-54888417542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B457-439B-4AFB-B181-DBA15C9CD40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02331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2C69C-B38F-4EE2-889A-3334C84136E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29445-B155-4465-91F9-883D3567BE6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A4F04-E4D5-4149-9628-9AEF0FB379E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FC24-1404-49A3-B33E-76AA2257658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798467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67626-560A-4C46-9E55-A1C9FB5C2D8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F78C8-16EE-4C86-8B0B-9BA22728AFB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6CA4A-7925-41AF-B0C4-54B02D8EDC6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619A-5B9B-40E7-8CBA-BCBE7D77EFA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317663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5763F-DBCE-4678-83DB-0C5DD5B7E69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886EA-895E-426B-8BBE-96489EBE90E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4DA94-A1E9-4346-B27B-779BD31D39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115F0-10ED-45EC-9CE3-D1337A34F8F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442481"/>
      </p:ext>
    </p:extLst>
  </p:cSld>
  <p:clrMapOvr>
    <a:masterClrMapping/>
  </p:clrMapOvr>
  <p:transition spd="slow"/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6FA6-8949-48BF-815B-EE507499B40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378E5-B743-4F4D-8839-79932C6F34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AA70F-38E7-446C-B032-94E3B28947E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A4265-8542-4965-BD2B-0125C5C36BA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319126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2AAC7-B586-44D1-BF25-2B6C4E5300D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E608E-9921-4332-9D68-D4427D13740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75650-F1C9-4563-9DB4-D8A71E26C0A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F7B8-5462-45DF-82FD-C8D6421E150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43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649934-ACAA-42E4-BDC0-F522383B693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2877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ACFD-F6C1-47B1-8DDA-C66E145C8DF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CE29E-1358-4516-A380-812AD10292D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44DDD-3FCB-41D0-8284-19B401E39E7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04DE-625E-4EAD-BA4F-BFFED7E23AC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599017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1695-FEC8-40A3-9D83-D6F3FFE8805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DFA4F-A2BE-41EE-97CA-EDDE34840D7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85FA5-45FE-4323-ABD5-A4982EC2C8D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FFFA-BB3E-456B-9772-A272A83E07C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38914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3874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4444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8148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3793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8215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408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0863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14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1310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226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6697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9275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8134672" cy="2016224"/>
          </a:xfrm>
          <a:ln>
            <a:solidFill>
              <a:srgbClr val="54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6400800" cy="1152128"/>
          </a:xfrm>
          <a:solidFill>
            <a:schemeClr val="bg1"/>
          </a:solidFill>
          <a:ln>
            <a:solidFill>
              <a:srgbClr val="54000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54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3" name="Rettangolo 12"/>
          <p:cNvSpPr/>
          <p:nvPr userDrawn="1"/>
        </p:nvSpPr>
        <p:spPr>
          <a:xfrm>
            <a:off x="755576" y="6021288"/>
            <a:ext cx="6408712" cy="216024"/>
          </a:xfrm>
          <a:prstGeom prst="rect">
            <a:avLst/>
          </a:prstGeom>
          <a:solidFill>
            <a:srgbClr val="54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827584" y="1772816"/>
            <a:ext cx="8136904" cy="216024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54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1268758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163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000" b="1" cap="none" spc="0">
                <a:ln w="10541" cmpd="sng">
                  <a:solidFill>
                    <a:srgbClr val="680000"/>
                  </a:solidFill>
                  <a:prstDash val="solid"/>
                </a:ln>
                <a:solidFill>
                  <a:srgbClr val="54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3304" y="1916832"/>
            <a:ext cx="7571184" cy="452596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b="1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971600" y="1844824"/>
            <a:ext cx="8064896" cy="4824536"/>
          </a:xfrm>
          <a:prstGeom prst="rect">
            <a:avLst/>
          </a:prstGeom>
          <a:solidFill>
            <a:schemeClr val="bg1"/>
          </a:solidFill>
          <a:ln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5508104" y="1772816"/>
            <a:ext cx="3456384" cy="144016"/>
          </a:xfrm>
          <a:prstGeom prst="rect">
            <a:avLst/>
          </a:prstGeom>
          <a:solidFill>
            <a:srgbClr val="540000"/>
          </a:solidFill>
          <a:ln>
            <a:solidFill>
              <a:srgbClr val="68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1340768"/>
            <a:ext cx="720080" cy="720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0663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205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444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052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64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410860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50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774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2876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80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127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310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383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708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827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00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4870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948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172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010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4211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2089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53AA615-7963-47F0-83CA-BF6F71300A4B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80BD02C-BCAC-4D39-B731-B743761B996F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91B2B0D-710B-4F16-8873-694FF279E544}"/>
              </a:ext>
            </a:extLst>
          </p:cNvPr>
          <p:cNvSpPr/>
          <p:nvPr userDrawn="1"/>
        </p:nvSpPr>
        <p:spPr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F8C3DDF-3788-4E35-8DAC-3DFEE4A86CD4}"/>
              </a:ext>
            </a:extLst>
          </p:cNvPr>
          <p:cNvSpPr/>
          <p:nvPr userDrawn="1"/>
        </p:nvSpPr>
        <p:spPr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5A983AD-213F-456A-85C8-4B95B9796553}"/>
              </a:ext>
            </a:extLst>
          </p:cNvPr>
          <p:cNvSpPr/>
          <p:nvPr userDrawn="1"/>
        </p:nvSpPr>
        <p:spPr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8476D4-4867-4B78-BC07-E6BD6C4C2976}"/>
              </a:ext>
            </a:extLst>
          </p:cNvPr>
          <p:cNvSpPr/>
          <p:nvPr userDrawn="1"/>
        </p:nvSpPr>
        <p:spPr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51E07E9F-D1AB-4D23-A670-6B603116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1BC39-57C1-4368-BE20-0F790D20E4A2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62D2B313-6996-4566-82BF-9C733942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B6B58E5B-6905-4F54-AE16-2D5215C6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6F1C2-55DC-432B-BE9E-CFA0B8874D9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16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DEA27CB-47F8-4FE3-A696-7C33E58468CB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5FD2DA-7DDE-49D0-8E97-AF1FB31237F8}"/>
              </a:ext>
            </a:extLst>
          </p:cNvPr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978B48-767F-49F2-8CB9-868F8CF729FF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o 12">
            <a:extLst>
              <a:ext uri="{FF2B5EF4-FFF2-40B4-BE49-F238E27FC236}">
                <a16:creationId xmlns:a16="http://schemas.microsoft.com/office/drawing/2014/main" id="{5C979018-E362-40E1-97D6-7EA3DC75B3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71550" y="1412875"/>
            <a:ext cx="7704138" cy="5256213"/>
            <a:chOff x="971600" y="1412776"/>
            <a:chExt cx="7704856" cy="5256584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0D246C4-1FE0-46D3-8EBE-1C91B6C39040}"/>
                </a:ext>
              </a:extLst>
            </p:cNvPr>
            <p:cNvSpPr/>
            <p:nvPr userDrawn="1"/>
          </p:nvSpPr>
          <p:spPr>
            <a:xfrm>
              <a:off x="971600" y="1412776"/>
              <a:ext cx="7704856" cy="21591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03BD647-76FE-4F48-A4F2-4A471E23D6D7}"/>
                </a:ext>
              </a:extLst>
            </p:cNvPr>
            <p:cNvSpPr/>
            <p:nvPr userDrawn="1"/>
          </p:nvSpPr>
          <p:spPr>
            <a:xfrm>
              <a:off x="971600" y="1628691"/>
              <a:ext cx="7704856" cy="50406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>
            <a:extLst>
              <a:ext uri="{FF2B5EF4-FFF2-40B4-BE49-F238E27FC236}">
                <a16:creationId xmlns:a16="http://schemas.microsoft.com/office/drawing/2014/main" id="{BD43B50A-47C8-478F-BD93-27859DE1E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45F0C956-2A25-41F0-9ADA-2D1EF9F3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2DB25-0D21-47D1-BD59-6F7E7808AC4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B5966AFD-9D4D-48FE-81B5-C19FEF0B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FED4BF3-E078-44A8-AA33-1E758D12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A2D62-A275-4F0C-9F86-A0841898D45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103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75E18-107D-4C8C-8E97-05BA4F5B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FB4DD-0D14-445D-BF2A-246850710F3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C6A95A-95D4-473C-ABA8-9AA667CB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826AC2-DAD6-4873-84B1-E74EBA72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4DD64-7B4C-4686-A336-478700F9AFE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086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6774E31-3540-45E0-AC0F-FE73DB2A0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F3951-293A-4358-B2CB-C964DD316E9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41A7DDB-C9E1-4C88-B189-CABBF953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3655E27-2F33-49C2-A20F-1FA143CB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54FF6-4A03-4C69-A0A0-A13BB640CD7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335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1D55AEA-E6AB-41AF-B66C-D37760A6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4D03D0-5713-4154-85CC-4487A7479D5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F1283AF7-F8DB-4CD3-A8D3-F1B2C564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FEDE51B4-DC89-4D61-995D-2AD2B283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3AE0B-3E51-4410-9956-3DC3A5AAA90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1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26/06/2018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0808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C7AEA60-F2C2-490A-A060-54927D61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7F0E0-E875-45C1-8421-3673FEE0BB76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063F678C-CC64-45E6-A645-48EF4695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DA57AD4-6128-443A-B5BD-7F6ABE89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BABAA-587D-48FC-9393-13C26EBB3AD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553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99A713-8E7B-49BF-AEFD-17F9431DE5A7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20C90D3-03D8-4234-9C62-916EFAD1B7A6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B12E401C-F4AC-443D-954A-98C16BD0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5544-00B1-46ED-9D30-5C14190E1D15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383688EF-1F02-42F1-940C-CD9729A8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25186697-EDFE-4523-B5EF-02CB69F7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FF7BC-827B-4C41-A2F8-D5DC9D2C1AC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516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5D71ED6-F7AC-4847-ADDD-52CF91BB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51E40-E751-40DC-BB20-F6B34AF75E6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495C6EB-0A22-429A-832F-6F5D2728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CF51CA8-4A69-496F-973B-518E3DE9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F02EE-CF56-41C1-A5D2-AE1D1FCCDEE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56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D78E736-0DB1-450F-8E7C-2769ECEB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04693-5BBF-4BB1-8A94-252CCE0D9A57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6975582-C918-4B03-AB4C-B220138B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9479305-54E0-4536-8530-126A70BA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75C7C-9C70-4514-87AA-4894FEF0AA5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485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C772EB-3991-45FA-8B41-1FC3BB1A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452BB-863B-4967-9D11-696F2A66AF5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8F3354-15B4-4B92-806B-FA9AC640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A6D6FD-F46F-4B28-B476-23509FC9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8E51F-3F09-47C6-B59A-DECC99490C3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199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BBA6E9-5333-45D1-A459-2133A8B9C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F7B06-73ED-477F-B8A1-327D2B50D00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E0F499-F0C9-4A7E-9A7D-C696474C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B4A0AB-A2DF-40EC-B3D8-6B61119A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A4F26-6979-4859-A7B7-D07FFFB7218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7734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588498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3356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932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0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26/06/2018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6199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062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33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233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068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2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450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020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ttangolo 10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ttangolo 12"/>
          <p:cNvSpPr>
            <a:spLocks noChangeArrowheads="1"/>
          </p:cNvSpPr>
          <p:nvPr/>
        </p:nvSpPr>
        <p:spPr bwMode="auto"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A28B5-61F4-4FB4-AAC0-811F456561BD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F1139-85F8-40AA-B14B-C286424FC69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8253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2C408-FA20-476F-B30C-4D2247E52243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F66F-E5EA-467D-AE9C-6CB21E8F279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46664"/>
      </p:ext>
    </p:extLst>
  </p:cSld>
  <p:clrMapOvr>
    <a:masterClrMapping/>
  </p:clrMapOvr>
  <p:transition spd="slow"/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00547-61DF-48A2-B565-00B4766C281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9637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26/06/2018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2797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7C21F-8658-48F3-8E9A-C43D2D7EAE1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54965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F3841-8184-4BF9-9AB7-D33280DAE54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88179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88057-B31D-4710-A42C-B7ADC41837C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80801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A49BF8-AA72-4A9F-842E-57D67D641315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2ABE2-917E-4C30-AF07-308B1A354F1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82888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C6E1E-2BB2-4C88-8A08-64F193F9C92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51665"/>
      </p:ext>
    </p:extLst>
  </p:cSld>
  <p:clrMapOvr>
    <a:masterClrMapping/>
  </p:clrMapOvr>
  <p:transition spd="slow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9A6FC-041F-46AC-AC36-59788B48DCF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46073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88591-B40B-4831-A091-06372F65578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56138"/>
      </p:ext>
    </p:extLst>
  </p:cSld>
  <p:clrMapOvr>
    <a:masterClrMapping/>
  </p:clrMapOvr>
  <p:transition spd="slow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FCDAB-B3C6-4F51-852F-3AA94A8604B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89853"/>
      </p:ext>
    </p:extLst>
  </p:cSld>
  <p:clrMapOvr>
    <a:masterClrMapping/>
  </p:clrMapOvr>
  <p:transition spd="slow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484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4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26/06/2018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65923"/>
      </p:ext>
    </p:extLst>
  </p:cSld>
  <p:clrMapOvr>
    <a:masterClrMapping/>
  </p:clrMapOvr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165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932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806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165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084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100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4769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147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83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26/06/2018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13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4C82CB3-9303-4E23-B679-0AF90F9BCEE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62248"/>
      </p:ext>
    </p:extLst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26/06/2018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8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65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54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379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6521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0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244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37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28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7399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ABB8F6-F077-4686-AC24-B271112FAFC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801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26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358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05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614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9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6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45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6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D67A0-BCD5-45A3-9CA4-C9B9A78846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6123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50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48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8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0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68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2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58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A91FAC-307B-4AA4-A2AD-4DBB95B016E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6591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02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33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5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3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0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93968E-EC09-4603-B6E1-569AB498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99CE9-DDD4-4A70-883D-1D46E4A8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F6FD54-70B7-4086-8155-726046DA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1B91-5EEE-4C74-944D-BD9C9AFC45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343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542F05-AFC4-458C-BEF2-94753EA7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27F36658-E3E2-4425-A799-2AD3321D8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95F25-908A-4E00-8AC4-FF76DD8EB7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104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3052D-C599-4B08-9DAC-980E37E3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759E5-94DA-41D9-BFC4-40A1CD61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B415AD-23D2-4308-9C32-F67498E0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B0235-31F3-4DE1-B97B-AAD9C333E6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326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3FC742F-290D-4699-B9E8-04DA123C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62189F4-0EA7-4118-869C-F0F540AE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C60C94F-0C54-4E81-8C3E-0ED4B2A4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5085-4501-4675-898A-44F4AAFE3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2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562687-55DF-4422-BA03-950CBE4AA85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096619"/>
      </p:ext>
    </p:extLst>
  </p:cSld>
  <p:clrMapOvr>
    <a:masterClrMapping/>
  </p:clrMapOvr>
  <p:transition/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749BAE04-37B4-450F-B295-0E7CEFC7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ED45F27D-41FC-4832-AA6D-D444C343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B1BAA7A-E68E-4FC5-9D15-4ADC6398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DD08-5A26-44C2-A596-60DE17B956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551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3D9BD0CC-3D3B-48A1-A57F-A24E1E02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20B98F4-8153-45E4-A4E2-1DF0DE4D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1AA158ED-FEF4-4FBF-8446-4E0CA0BC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A6896-96D4-400A-8F94-2368C7E4C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65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EB5C3460-9AD8-46CA-9BDF-60997209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6ECCEC3-A75C-4597-9250-AAC38011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35DAC53-98E8-4496-B9C6-D2287D55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E6A8-6F5F-4605-A6E4-78C985D97C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609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785ED9C-A746-4AC8-9B0B-173E4CF3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8E54FF0-758C-4F30-B928-25E631C5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D239784-9045-417D-BC2C-C0AD8388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F14C-5EDA-4FF7-BCED-2DCE5624A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292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CA130A3-B6C8-4798-AEA9-049D05A7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0C150DF-4EFC-43A5-81CB-212D212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8D6931E-D622-45DE-8E2B-3411DA2A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3A797-7699-4795-9B99-D0D246281B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581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1704C0-E825-4325-8EB9-BB39B1CF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A26BC6-8969-4F42-A8CF-86429911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F22F20-1841-43E4-87B2-22D1758F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0C202-5D66-42AC-A2C2-AFBC1CD6A9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8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F69B9-32A8-49FF-B500-66998D70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C51E41-4B76-4C27-A268-4DB405EB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93EE77-C14A-4F3A-BE08-5BEB4F3F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C856-7271-47B6-8162-89BE148F28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500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ttangolo 10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ttangolo 12"/>
          <p:cNvSpPr>
            <a:spLocks noChangeArrowheads="1"/>
          </p:cNvSpPr>
          <p:nvPr/>
        </p:nvSpPr>
        <p:spPr bwMode="auto"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54938-0CD3-42D6-B263-0E545A43857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B6093-2B7B-4B9F-9273-D622FD7C1A1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06907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D1268-F528-4045-83E5-5CF45B508789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D5484-50FA-483B-8F7B-88816790BCE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5830"/>
      </p:ext>
    </p:extLst>
  </p:cSld>
  <p:clrMapOvr>
    <a:masterClrMapping/>
  </p:clrMapOvr>
  <p:transition spd="slow"/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1A5FD-765F-46F4-B198-86DEF8007CF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3748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16CE5E3-C2C7-44DE-8F67-25BEDF2215F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32775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E0D0A-5DBF-4F8F-8167-20DF0B354C2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1010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24F73-8C7A-42D3-A69A-CACBF56193A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06821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D2C8E-8A92-4565-9221-71D517B7E9D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76149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12AB-D690-43E5-9C9B-600BC30DCC1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3A908-6463-467B-90F8-2BECAD0D978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1401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DC551-F9E1-4AC7-9932-709FD2BF276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69601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7F212-53CA-40E8-AB40-87497E28D27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61996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C3B89-26E8-42D6-9869-38317C7DC1B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8704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E809A-7E83-4330-8958-9D20613396E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2687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9862C-992D-4493-9FC8-BEF6FF6A0EF1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0535-9216-40CE-BA12-4AF8A5BAE00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73824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A461C34-A52B-4C7C-B2C6-053F446716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11860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08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13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96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40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51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37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686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824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834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2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3C3D65-1046-493D-93A8-15452D2BB8C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5719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11128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5471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63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107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668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0901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721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819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77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A3A6CF72-A5F3-4AC9-82F9-B983A518F1AC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00C15F5-E6E2-428C-BC8F-A0CAC2BDBFC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70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ED7D850-946A-47F8-A122-0162AAE660D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C2D15C30-B68C-401C-832E-C7E47CC23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7A07F-7671-4041-A3FF-D721A121401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645D538A-35A3-4829-AFD5-B6065290E0D5}" type="datetime1">
              <a:rPr lang="it-IT"/>
              <a:pPr>
                <a:defRPr/>
              </a:pPr>
              <a:t>26/06/2018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93A8-01BE-49B1-9AFF-081DB64F16B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0C6F-D879-4132-B5C6-385270CAAA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3D8EF7D9-E10A-4104-B8F8-55B8E67FC87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26/06/2018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99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23528" y="188640"/>
            <a:ext cx="1008112" cy="6336704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40871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32" y="1916832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899DF-CC72-48A0-B0BF-0C618B35044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38514-50C1-4030-997C-2C53B0B5A6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9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cap="none" spc="0">
          <a:ln w="10541" cmpd="sng">
            <a:solidFill>
              <a:srgbClr val="680000"/>
            </a:solidFill>
            <a:prstDash val="solid"/>
          </a:ln>
          <a:solidFill>
            <a:srgbClr val="54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54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4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4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4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4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7A3E-2795-413A-8C6E-941ECE092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0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>
            <a:extLst>
              <a:ext uri="{FF2B5EF4-FFF2-40B4-BE49-F238E27FC236}">
                <a16:creationId xmlns:a16="http://schemas.microsoft.com/office/drawing/2014/main" id="{806FB42A-61A4-4EA5-B73E-8CA065DF37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6147" name="Segnaposto testo 2">
            <a:extLst>
              <a:ext uri="{FF2B5EF4-FFF2-40B4-BE49-F238E27FC236}">
                <a16:creationId xmlns:a16="http://schemas.microsoft.com/office/drawing/2014/main" id="{0DBB9284-6D8C-4E9E-A49A-6CA25A73E9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EE22E1-AE8B-4D06-8863-13D890362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CC438-780A-47EF-BFB6-E2102C6E52C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23F641-B83E-48C6-A57E-F5E5ECAFD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58003B-96D7-4544-B342-EF17368F2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CA414-D25C-4006-B066-FEF0EB30203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E975A070-89C2-461C-8F6E-CA612F47381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6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9219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C549F-548E-4504-8128-69384863119C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2C2EA-5AC0-4D7B-978B-42A0B9D40BA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17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ransition spd="slow"/>
  <p:txStyles>
    <p:titleStyle>
      <a:lvl1pPr algn="ctr" rtl="0" eaLnBrk="0" fontAlgn="base"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"/>
        </a:defRPr>
      </a:lvl1pPr>
      <a:lvl2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26/06/2018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46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26/06/2018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4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>
            <a:extLst>
              <a:ext uri="{FF2B5EF4-FFF2-40B4-BE49-F238E27FC236}">
                <a16:creationId xmlns:a16="http://schemas.microsoft.com/office/drawing/2014/main" id="{7601E26C-768D-417A-B576-D59019F75D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Segnaposto testo 2">
            <a:extLst>
              <a:ext uri="{FF2B5EF4-FFF2-40B4-BE49-F238E27FC236}">
                <a16:creationId xmlns:a16="http://schemas.microsoft.com/office/drawing/2014/main" id="{61E41576-F48F-421A-81DC-BF173447E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47CDC7-DEE5-4617-B525-126FAB937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24BCF-239D-4D87-A616-C67CD9BAF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F79717-5819-471D-985E-ADDBB6FC8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4435C8E-0234-4B10-B4BE-A93130FE50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A683E-2434-44B2-BAA2-5A1300B1FC0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4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ransition spd="slow"/>
  <p:txStyles>
    <p:titleStyle>
      <a:lvl1pPr algn="ctr" rtl="0" eaLnBrk="0" fontAlgn="base"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"/>
        </a:defRPr>
      </a:lvl1pPr>
      <a:lvl2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2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26/06/2018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4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ww.leru.org/files/LERU-AP24-Open-Science-full-paper.pdf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5" Type="http://schemas.openxmlformats.org/officeDocument/2006/relationships/hyperlink" Target="https://www.slideshare.net/UKSG/uksg-2018-breakout-setting-your-cites-to-open-i4oc-maccallum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wvanwezenbeek/status/973491971288391680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2.png"/><Relationship Id="rId11" Type="http://schemas.openxmlformats.org/officeDocument/2006/relationships/hyperlink" Target="https://horizon.scienceblog.com/203/open-access-to-scientific-publications-must-become-a-reality-by-2020-robert-jan-smits/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hyperlink" Target="http://ec.europa.eu/newsroom/dae/document.cfm?doc_id=51636" TargetMode="External"/><Relationship Id="rId12" Type="http://schemas.openxmlformats.org/officeDocument/2006/relationships/hyperlink" Target="http://english.eu2016.nl/documents/reports/2016/04/04/amsterdam-call-for-action-on-open-science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hyperlink" Target="http://ec.europa.eu/research/openscience/pdf/os_skills_wgreport_final.pdf" TargetMode="Externa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hyperlink" Target="May%2029,%20201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www.bepress.com/portfolio_dc/impact-open-access-framewor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2.xml"/><Relationship Id="rId6" Type="http://schemas.openxmlformats.org/officeDocument/2006/relationships/chart" Target="../charts/chart1.xml"/><Relationship Id="rId5" Type="http://schemas.openxmlformats.org/officeDocument/2006/relationships/image" Target="../media/image74.png"/><Relationship Id="rId4" Type="http://schemas.openxmlformats.org/officeDocument/2006/relationships/hyperlink" Target="http://unpaywall.or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image" Target="../media/image77.png"/><Relationship Id="rId21" Type="http://schemas.openxmlformats.org/officeDocument/2006/relationships/hyperlink" Target="http://jupyter.org/index.html" TargetMode="External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hyperlink" Target="https://www.overleaf.com/" TargetMode="External"/><Relationship Id="rId2" Type="http://schemas.openxmlformats.org/officeDocument/2006/relationships/image" Target="../media/image76.pn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35.xml"/><Relationship Id="rId6" Type="http://schemas.openxmlformats.org/officeDocument/2006/relationships/hyperlink" Target="https://zenodo.org/" TargetMode="External"/><Relationship Id="rId11" Type="http://schemas.openxmlformats.org/officeDocument/2006/relationships/hyperlink" Target="https://cos.io/prereg/" TargetMode="External"/><Relationship Id="rId5" Type="http://schemas.openxmlformats.org/officeDocument/2006/relationships/image" Target="../media/image78.png"/><Relationship Id="rId15" Type="http://schemas.openxmlformats.org/officeDocument/2006/relationships/hyperlink" Target="https://www.authorea.com/" TargetMode="External"/><Relationship Id="rId23" Type="http://schemas.openxmlformats.org/officeDocument/2006/relationships/hyperlink" Target="https://youtu.be/2zMgY8Dx9co" TargetMode="External"/><Relationship Id="rId10" Type="http://schemas.openxmlformats.org/officeDocument/2006/relationships/image" Target="../media/image81.png"/><Relationship Id="rId19" Type="http://schemas.openxmlformats.org/officeDocument/2006/relationships/image" Target="../media/image87.png"/><Relationship Id="rId4" Type="http://schemas.openxmlformats.org/officeDocument/2006/relationships/hyperlink" Target="https://github.com/" TargetMode="External"/><Relationship Id="rId9" Type="http://schemas.openxmlformats.org/officeDocument/2006/relationships/hyperlink" Target="https://www.protocols.io/" TargetMode="External"/><Relationship Id="rId14" Type="http://schemas.openxmlformats.org/officeDocument/2006/relationships/image" Target="../media/image84.png"/><Relationship Id="rId22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84.xml"/><Relationship Id="rId6" Type="http://schemas.openxmlformats.org/officeDocument/2006/relationships/hyperlink" Target="https://twitter.com/wvanwezenbeek/status/973491971288391680" TargetMode="External"/><Relationship Id="rId5" Type="http://schemas.openxmlformats.org/officeDocument/2006/relationships/image" Target="../media/image57.pn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hyperlink" Target="http://ec.europa.eu/newsroom/dae/document.cfm?doc_id=5163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youtube.com/watch?v=N2zK3sAtr-4&amp;ecver=2" TargetMode="Externa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15.png"/><Relationship Id="rId4" Type="http://schemas.openxmlformats.org/officeDocument/2006/relationships/hyperlink" Target="https://www.nature.com/articles/sdata20161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hyperlink" Target="http://www.economist.com/news/science-and-technology/21577035-open-access-scientific-publishing-gaining-ground-free-all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11" Type="http://schemas.openxmlformats.org/officeDocument/2006/relationships/hyperlink" Target="https://figshare.com/articles/Barriers_to_Open_Science_for_junior_researchers/5383711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hyperlink" Target="https://t.co/elpG4zFGnK" TargetMode="External"/><Relationship Id="rId9" Type="http://schemas.openxmlformats.org/officeDocument/2006/relationships/hyperlink" Target="https://twitter.com/Protohedgehog/status/985439318897410048" TargetMode="External"/><Relationship Id="rId14" Type="http://schemas.openxmlformats.org/officeDocument/2006/relationships/hyperlink" Target="http://www.sciencemag.org/news/2016/04/whos-downloading-pirated-papers-everyon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twitter.com/MCPievatolo/status/977928844580655104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iai.asm.org/content/79/10/3855.full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19.jpeg"/><Relationship Id="rId16" Type="http://schemas.openxmlformats.org/officeDocument/2006/relationships/hyperlink" Target="https://twitter.com/HansenJen/status/1000771695026700288" TargetMode="Externa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hyperlink" Target="doi:10.1016/j.joi.2013.09.001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sJbi2eaPXc&amp;list=PL579F6BE69794EAEF&amp;index=1&amp;feature=plpp_video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opendefinition.org/" TargetMode="External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hyperlink" Target="https://fc.cab.unipd.it/fedora/get/o:307440/bdef:Content/get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429692" y="1841861"/>
            <a:ext cx="4445726" cy="1972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OPEN ACCESS,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OPEN SCIENCE</a:t>
            </a:r>
          </a:p>
          <a:p>
            <a:pPr algn="ctr"/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CHE PUNTO È L’ITALIA</a:t>
            </a:r>
            <a:b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Elena Giglia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264331" y="5947954"/>
            <a:ext cx="3635829" cy="70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Roma, Tor Vergata, 26 giugno 2018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elena.giglia@unito.it</a:t>
            </a:r>
          </a:p>
        </p:txBody>
      </p:sp>
      <p:pic>
        <p:nvPicPr>
          <p:cNvPr id="14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05563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4"/>
          <p:cNvSpPr txBox="1">
            <a:spLocks noChangeArrowheads="1"/>
          </p:cNvSpPr>
          <p:nvPr/>
        </p:nvSpPr>
        <p:spPr bwMode="auto">
          <a:xfrm>
            <a:off x="1147763" y="654539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Attribution-ShareAlike 4.0 International License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it-IT" alt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5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73" y="77744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AEB65F-342A-46A6-BE03-D3C377AF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7" t="21988" r="21009" b="28329"/>
          <a:stretch/>
        </p:blipFill>
        <p:spPr>
          <a:xfrm>
            <a:off x="1550913" y="1665096"/>
            <a:ext cx="6042173" cy="285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C256D46-5BFA-49E4-890C-0CDE765FB094}"/>
              </a:ext>
            </a:extLst>
          </p:cNvPr>
          <p:cNvSpPr/>
          <p:nvPr/>
        </p:nvSpPr>
        <p:spPr>
          <a:xfrm>
            <a:off x="348140" y="6297766"/>
            <a:ext cx="8502245" cy="503339"/>
          </a:xfrm>
          <a:prstGeom prst="rect">
            <a:avLst/>
          </a:prstGeom>
          <a:solidFill>
            <a:srgbClr val="0FA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Science: risultati aperti + infrastruttura aperta x cambiamento culturale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827111" y="4169146"/>
            <a:ext cx="7425621" cy="2097133"/>
            <a:chOff x="827111" y="4169146"/>
            <a:chExt cx="7425621" cy="2097133"/>
          </a:xfrm>
        </p:grpSpPr>
        <p:pic>
          <p:nvPicPr>
            <p:cNvPr id="12" name="Immagine 11"/>
            <p:cNvPicPr/>
            <p:nvPr/>
          </p:nvPicPr>
          <p:blipFill rotWithShape="1">
            <a:blip r:embed="rId4"/>
            <a:srcRect l="15066" t="59989" r="18821" b="7028"/>
            <a:stretch/>
          </p:blipFill>
          <p:spPr bwMode="auto">
            <a:xfrm>
              <a:off x="891268" y="4169146"/>
              <a:ext cx="7361464" cy="20656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827111" y="6020058"/>
              <a:ext cx="18998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C. Mac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Callum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, UKSG, April 2018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5895348" y="240640"/>
            <a:ext cx="2871448" cy="2157576"/>
            <a:chOff x="5894477" y="213704"/>
            <a:chExt cx="2871448" cy="215757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6"/>
            <a:srcRect l="30673" t="20052" r="32577" b="24479"/>
            <a:stretch/>
          </p:blipFill>
          <p:spPr>
            <a:xfrm>
              <a:off x="5894477" y="213704"/>
              <a:ext cx="2542496" cy="2157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ttangolo 2"/>
            <p:cNvSpPr/>
            <p:nvPr/>
          </p:nvSpPr>
          <p:spPr>
            <a:xfrm>
              <a:off x="7165725" y="617414"/>
              <a:ext cx="1600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>
                  <a:hlinkClick r:id="rId7"/>
                </a:rPr>
                <a:t>27 </a:t>
              </a:r>
              <a:r>
                <a:rPr lang="it-IT" sz="1000" dirty="0" err="1">
                  <a:hlinkClick r:id="rId7"/>
                </a:rPr>
                <a:t>May</a:t>
              </a:r>
              <a:r>
                <a:rPr lang="it-IT" sz="1000" dirty="0">
                  <a:hlinkClick r:id="rId7"/>
                </a:rPr>
                <a:t> 2018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4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0E961797-6021-4649-BE49-E1063439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75" y="277396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Aprire la scienza…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5D22A5A-5AF8-4FAA-81B3-6261A559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7" t="10826" r="9566" b="7227"/>
          <a:stretch/>
        </p:blipFill>
        <p:spPr>
          <a:xfrm>
            <a:off x="901669" y="1382521"/>
            <a:ext cx="7359670" cy="421491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F41C0403-9DB0-4CC3-901D-33302EB99479}"/>
              </a:ext>
            </a:extLst>
          </p:cNvPr>
          <p:cNvGrpSpPr/>
          <p:nvPr/>
        </p:nvGrpSpPr>
        <p:grpSpPr>
          <a:xfrm>
            <a:off x="-108524" y="4371703"/>
            <a:ext cx="4706650" cy="2898244"/>
            <a:chOff x="152733" y="2756731"/>
            <a:chExt cx="6619428" cy="419099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0DA55E2-3F62-488A-9F5F-2BB892F1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33" y="2756731"/>
              <a:ext cx="6619428" cy="419099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2CAFCC5-79CB-4F53-8AD0-8EA270BDB1D1}"/>
                </a:ext>
              </a:extLst>
            </p:cNvPr>
            <p:cNvSpPr/>
            <p:nvPr/>
          </p:nvSpPr>
          <p:spPr>
            <a:xfrm>
              <a:off x="2409914" y="5067656"/>
              <a:ext cx="3324314" cy="282011"/>
            </a:xfrm>
            <a:prstGeom prst="rect">
              <a:avLst/>
            </a:prstGeom>
            <a:solidFill>
              <a:srgbClr val="009999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462ED6A-6855-4BDA-979F-68BF15CB1C01}"/>
                </a:ext>
              </a:extLst>
            </p:cNvPr>
            <p:cNvSpPr/>
            <p:nvPr/>
          </p:nvSpPr>
          <p:spPr>
            <a:xfrm>
              <a:off x="637563" y="5349667"/>
              <a:ext cx="1233182" cy="282011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5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Si – può – fare!!!!!!!</a:t>
            </a:r>
          </a:p>
        </p:txBody>
      </p:sp>
      <p:sp>
        <p:nvSpPr>
          <p:cNvPr id="4" name="Rettangolo 3"/>
          <p:cNvSpPr/>
          <p:nvPr/>
        </p:nvSpPr>
        <p:spPr>
          <a:xfrm>
            <a:off x="359228" y="5538652"/>
            <a:ext cx="4016829" cy="1175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SI PUÒ FARE OPEN SCIENCE</a:t>
            </a:r>
          </a:p>
          <a:p>
            <a:pPr algn="ctr"/>
            <a:r>
              <a:rPr lang="it-IT" sz="2400" dirty="0"/>
              <a:t>CONTEMPORANEAMENTE</a:t>
            </a:r>
          </a:p>
          <a:p>
            <a:pPr algn="ctr"/>
            <a:r>
              <a:rPr lang="it-IT" sz="2400" dirty="0"/>
              <a:t>A VQR, ASN, SUA-RD…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4913811" y="5538651"/>
            <a:ext cx="4016829" cy="1175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NON SONO INCOMPATIBILI!!!</a:t>
            </a:r>
          </a:p>
        </p:txBody>
      </p:sp>
    </p:spTree>
    <p:extLst>
      <p:ext uri="{BB962C8B-B14F-4D97-AF65-F5344CB8AC3E}">
        <p14:creationId xmlns:p14="http://schemas.microsoft.com/office/powerpoint/2010/main" val="13409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95536" y="-99392"/>
            <a:ext cx="8424936" cy="1325559"/>
          </a:xfrm>
        </p:spPr>
        <p:txBody>
          <a:bodyPr/>
          <a:lstStyle/>
          <a:p>
            <a:pPr lvl="0"/>
            <a:r>
              <a:rPr lang="it-IT" dirty="0">
                <a:solidFill>
                  <a:srgbClr val="FFFFFF"/>
                </a:solidFill>
              </a:rPr>
              <a:t>Come funziona</a:t>
            </a:r>
          </a:p>
        </p:txBody>
      </p:sp>
      <p:sp>
        <p:nvSpPr>
          <p:cNvPr id="3" name="Rettangolo 2"/>
          <p:cNvSpPr/>
          <p:nvPr/>
        </p:nvSpPr>
        <p:spPr>
          <a:xfrm>
            <a:off x="849087" y="1658983"/>
            <a:ext cx="3043644" cy="1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DEPOSITO: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PUBBLICATE DOVE VOLETE, POI DEPOSITATE LA VERSIONE CONSENTITA (POSTPRINT)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49087" y="4097383"/>
            <a:ext cx="3043644" cy="1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PUBBLICAZIONE: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RIVISTE OPEN, NESSUNA CESSIONE DI DIRITTI, 23% FA PAGARE APC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34751E-6B87-43DD-B6C0-15FBF220A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0" y="248011"/>
            <a:ext cx="3892842" cy="63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2" descr="Risultati immagini per moedas ue">
            <a:extLst>
              <a:ext uri="{FF2B5EF4-FFF2-40B4-BE49-F238E27FC236}">
                <a16:creationId xmlns:a16="http://schemas.microsoft.com/office/drawing/2014/main" id="{10E9A73F-47F7-4668-B5D3-621DF2295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4" name="AutoShape 4" descr="Risultati immagini per moedas ue">
            <a:extLst>
              <a:ext uri="{FF2B5EF4-FFF2-40B4-BE49-F238E27FC236}">
                <a16:creationId xmlns:a16="http://schemas.microsoft.com/office/drawing/2014/main" id="{CECDF3C6-8CD7-4F21-A577-C49BB5FB6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5" name="Titolo 4">
            <a:extLst>
              <a:ext uri="{FF2B5EF4-FFF2-40B4-BE49-F238E27FC236}">
                <a16:creationId xmlns:a16="http://schemas.microsoft.com/office/drawing/2014/main" id="{50796A32-D104-4986-83ED-9F264AC3E26E}"/>
              </a:ext>
            </a:extLst>
          </p:cNvPr>
          <p:cNvSpPr txBox="1">
            <a:spLocks/>
          </p:cNvSpPr>
          <p:nvPr/>
        </p:nvSpPr>
        <p:spPr bwMode="auto">
          <a:xfrm>
            <a:off x="74656" y="-301132"/>
            <a:ext cx="88931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… «core </a:t>
            </a:r>
            <a:r>
              <a:rPr kumimoji="0" lang="it-IT" alt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strategy</a:t>
            </a:r>
            <a:r>
              <a:rPr kumimoji="0" lang="it-IT" alt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»…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660324" y="7937"/>
            <a:ext cx="4473728" cy="2639103"/>
            <a:chOff x="4611067" y="7937"/>
            <a:chExt cx="4473728" cy="2639103"/>
          </a:xfrm>
        </p:grpSpPr>
        <p:grpSp>
          <p:nvGrpSpPr>
            <p:cNvPr id="6" name="Gruppo 5"/>
            <p:cNvGrpSpPr/>
            <p:nvPr/>
          </p:nvGrpSpPr>
          <p:grpSpPr>
            <a:xfrm>
              <a:off x="4611067" y="626652"/>
              <a:ext cx="4415246" cy="2020388"/>
              <a:chOff x="4632960" y="1776549"/>
              <a:chExt cx="4415246" cy="2020388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/>
              <a:srcRect l="30984" t="33786" r="1466" b="3894"/>
              <a:stretch/>
            </p:blipFill>
            <p:spPr>
              <a:xfrm>
                <a:off x="4632960" y="1776549"/>
                <a:ext cx="4415246" cy="2020388"/>
              </a:xfrm>
              <a:prstGeom prst="rect">
                <a:avLst/>
              </a:prstGeom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7566870" y="2994870"/>
                <a:ext cx="1015068" cy="184558"/>
              </a:xfrm>
              <a:prstGeom prst="rect">
                <a:avLst/>
              </a:prstGeom>
              <a:solidFill>
                <a:srgbClr val="0021A4">
                  <a:alpha val="49020"/>
                </a:srgbClr>
              </a:solidFill>
              <a:ln>
                <a:solidFill>
                  <a:srgbClr val="0021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AEC3C01-78C8-40E8-BDC1-49467DC1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7042" y="7937"/>
              <a:ext cx="2077753" cy="963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C148A2D1-29CE-45F8-878E-3FC27CAEEAC1}"/>
              </a:ext>
            </a:extLst>
          </p:cNvPr>
          <p:cNvPicPr/>
          <p:nvPr/>
        </p:nvPicPr>
        <p:blipFill rotWithShape="1">
          <a:blip r:embed="rId5"/>
          <a:srcRect l="23656" t="18539" r="24518" b="44660"/>
          <a:stretch/>
        </p:blipFill>
        <p:spPr bwMode="auto">
          <a:xfrm>
            <a:off x="245212" y="1024431"/>
            <a:ext cx="5056188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magine 37"/>
          <p:cNvPicPr/>
          <p:nvPr/>
        </p:nvPicPr>
        <p:blipFill rotWithShape="1">
          <a:blip r:embed="rId6"/>
          <a:srcRect l="18801" t="51577" r="15335" b="28279"/>
          <a:stretch/>
        </p:blipFill>
        <p:spPr bwMode="auto">
          <a:xfrm>
            <a:off x="1633401" y="2560320"/>
            <a:ext cx="7381411" cy="126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2682D441-1A19-4E55-B1EE-201E3BABB325}"/>
              </a:ext>
            </a:extLst>
          </p:cNvPr>
          <p:cNvGrpSpPr/>
          <p:nvPr/>
        </p:nvGrpSpPr>
        <p:grpSpPr>
          <a:xfrm>
            <a:off x="311955" y="3487178"/>
            <a:ext cx="5657555" cy="1497845"/>
            <a:chOff x="4666457" y="2116213"/>
            <a:chExt cx="5657555" cy="1497845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814D695-F875-42B2-93D8-AE08EA9B1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451" t="21661" r="21340" b="41096"/>
            <a:stretch/>
          </p:blipFill>
          <p:spPr>
            <a:xfrm>
              <a:off x="4666457" y="2116213"/>
              <a:ext cx="4233545" cy="1497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A6975FBD-E4A5-4970-9762-C88BA4D533EE}"/>
                </a:ext>
              </a:extLst>
            </p:cNvPr>
            <p:cNvSpPr/>
            <p:nvPr/>
          </p:nvSpPr>
          <p:spPr>
            <a:xfrm>
              <a:off x="5752012" y="3317518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71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  <a:hlinkClick r:id="rId8"/>
                </a:rPr>
                <a:t>https://twitter.com/wvanwezenbeek/status/973491971288391680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71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 </a:t>
              </a: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CF6294A8-94CA-4C6D-A60B-0E12BE9CEF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321" t="28431" r="41387" b="29436"/>
          <a:stretch/>
        </p:blipFill>
        <p:spPr>
          <a:xfrm>
            <a:off x="5129028" y="4688483"/>
            <a:ext cx="3885784" cy="212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266FB14A-F9D4-4E4F-8110-857F6DFB1F2A}"/>
              </a:ext>
            </a:extLst>
          </p:cNvPr>
          <p:cNvGrpSpPr/>
          <p:nvPr/>
        </p:nvGrpSpPr>
        <p:grpSpPr>
          <a:xfrm>
            <a:off x="4674820" y="3808375"/>
            <a:ext cx="2112005" cy="1943739"/>
            <a:chOff x="-4710607" y="6294776"/>
            <a:chExt cx="3071488" cy="2826779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006062AD-43F3-438B-92DF-0FE4B7C02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804" t="13406" r="38808" b="23785"/>
            <a:stretch/>
          </p:blipFill>
          <p:spPr>
            <a:xfrm>
              <a:off x="-4710607" y="6294776"/>
              <a:ext cx="3071488" cy="2826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0DBB88A-D741-45D1-9E67-4BF59E5BA39D}"/>
                </a:ext>
              </a:extLst>
            </p:cNvPr>
            <p:cNvSpPr/>
            <p:nvPr/>
          </p:nvSpPr>
          <p:spPr>
            <a:xfrm>
              <a:off x="-3058396" y="8866698"/>
              <a:ext cx="1217775" cy="254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March 23, 2018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2F4C5C24-F8BB-4957-BD8A-D6F8B45F7425}"/>
              </a:ext>
            </a:extLst>
          </p:cNvPr>
          <p:cNvSpPr/>
          <p:nvPr/>
        </p:nvSpPr>
        <p:spPr>
          <a:xfrm>
            <a:off x="611935" y="4985023"/>
            <a:ext cx="4289989" cy="1219877"/>
          </a:xfrm>
          <a:prstGeom prst="rect">
            <a:avLst/>
          </a:prstGeom>
          <a:solidFill>
            <a:srgbClr val="193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Stiamo spendendo tonnellate di denaro pubblico per gli abbonamenti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IMMAGINATE SE POTESSIMO DESTINARE QUESTI MILIARDI ALLA RICERCA, INVECE </a:t>
            </a:r>
          </a:p>
        </p:txBody>
      </p:sp>
    </p:spTree>
    <p:extLst>
      <p:ext uri="{BB962C8B-B14F-4D97-AF65-F5344CB8AC3E}">
        <p14:creationId xmlns:p14="http://schemas.microsoft.com/office/powerpoint/2010/main" val="37878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2125" y="266517"/>
            <a:ext cx="55404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Science in Europa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ED8E57-8609-4EE3-8373-847A47D8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11" y="3191448"/>
            <a:ext cx="3535986" cy="3353091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26C5E2C-420E-4885-92AD-198B50F855D2}"/>
              </a:ext>
            </a:extLst>
          </p:cNvPr>
          <p:cNvGrpSpPr/>
          <p:nvPr/>
        </p:nvGrpSpPr>
        <p:grpSpPr>
          <a:xfrm>
            <a:off x="6061100" y="266517"/>
            <a:ext cx="5075339" cy="2924931"/>
            <a:chOff x="2751589" y="2604768"/>
            <a:chExt cx="7256477" cy="418192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028D6DB-7A57-4F4D-905D-FB732DD5E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82" t="12772" r="26606" b="5923"/>
            <a:stretch/>
          </p:blipFill>
          <p:spPr>
            <a:xfrm>
              <a:off x="2751589" y="2604768"/>
              <a:ext cx="4152551" cy="4181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E15DA21-A97F-411A-B725-F604F4007773}"/>
                </a:ext>
              </a:extLst>
            </p:cNvPr>
            <p:cNvSpPr/>
            <p:nvPr/>
          </p:nvSpPr>
          <p:spPr>
            <a:xfrm>
              <a:off x="5436066" y="6453042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5"/>
                </a:rPr>
                <a:t>Report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Sept.2017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CB691A2-1C10-40FD-A148-329C0F0045E1}"/>
              </a:ext>
            </a:extLst>
          </p:cNvPr>
          <p:cNvGrpSpPr/>
          <p:nvPr/>
        </p:nvGrpSpPr>
        <p:grpSpPr>
          <a:xfrm>
            <a:off x="85009" y="3505859"/>
            <a:ext cx="4247261" cy="3187582"/>
            <a:chOff x="492611" y="1103184"/>
            <a:chExt cx="4247261" cy="318758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5AD6C9C-3903-42A6-B84B-FD38E0F04A56}"/>
                </a:ext>
              </a:extLst>
            </p:cNvPr>
            <p:cNvGrpSpPr/>
            <p:nvPr/>
          </p:nvGrpSpPr>
          <p:grpSpPr>
            <a:xfrm>
              <a:off x="492611" y="1103184"/>
              <a:ext cx="4247261" cy="3187582"/>
              <a:chOff x="188006" y="1044461"/>
              <a:chExt cx="4247261" cy="3187582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F3826DEA-8660-4DD4-9951-F614C3C77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5795" t="24206" r="31682" b="13821"/>
              <a:stretch/>
            </p:blipFill>
            <p:spPr>
              <a:xfrm>
                <a:off x="188006" y="1044461"/>
                <a:ext cx="3888337" cy="31875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0326E577-FA26-4768-A050-4EB1E0276275}"/>
                  </a:ext>
                </a:extLst>
              </p:cNvPr>
              <p:cNvSpPr/>
              <p:nvPr/>
            </p:nvSpPr>
            <p:spPr>
              <a:xfrm>
                <a:off x="3038030" y="1140639"/>
                <a:ext cx="139723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7"/>
                  </a:rPr>
                  <a:t>25 Apr. 2018</a:t>
                </a: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B05F453F-6711-4B9E-BF5F-DE6559DEDA7A}"/>
                </a:ext>
              </a:extLst>
            </p:cNvPr>
            <p:cNvSpPr/>
            <p:nvPr/>
          </p:nvSpPr>
          <p:spPr>
            <a:xfrm>
              <a:off x="583982" y="1929468"/>
              <a:ext cx="2159218" cy="1090568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Politiche nazionali e di ogni ateneo su Open Access e Open Data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07FFBC1-4B1D-48BF-AC1E-376A9FB65308}"/>
              </a:ext>
            </a:extLst>
          </p:cNvPr>
          <p:cNvGrpSpPr/>
          <p:nvPr/>
        </p:nvGrpSpPr>
        <p:grpSpPr>
          <a:xfrm>
            <a:off x="322125" y="1095340"/>
            <a:ext cx="5507907" cy="2256802"/>
            <a:chOff x="322125" y="1095340"/>
            <a:chExt cx="5507907" cy="2256802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26007E81-2704-43F3-A6CA-5EF73C935CBC}"/>
                </a:ext>
              </a:extLst>
            </p:cNvPr>
            <p:cNvGrpSpPr/>
            <p:nvPr/>
          </p:nvGrpSpPr>
          <p:grpSpPr>
            <a:xfrm>
              <a:off x="322125" y="1095340"/>
              <a:ext cx="5507907" cy="2256802"/>
              <a:chOff x="322125" y="1095340"/>
              <a:chExt cx="5507907" cy="2256802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53D1CF77-F6A7-439C-81A9-CA4FC9CC0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753" t="59337" r="60091" b="13751"/>
              <a:stretch/>
            </p:blipFill>
            <p:spPr>
              <a:xfrm>
                <a:off x="322125" y="1095340"/>
                <a:ext cx="3674470" cy="2048268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3C42731-CB21-4B45-AE10-7837B9E12C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2018" t="20846" r="42570" b="68389"/>
              <a:stretch/>
            </p:blipFill>
            <p:spPr>
              <a:xfrm>
                <a:off x="1677482" y="2798469"/>
                <a:ext cx="4152550" cy="553673"/>
              </a:xfrm>
              <a:prstGeom prst="rect">
                <a:avLst/>
              </a:prstGeom>
            </p:spPr>
          </p:pic>
        </p:grp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0C4BC0C1-6070-4FC3-9848-D1580837A390}"/>
                </a:ext>
              </a:extLst>
            </p:cNvPr>
            <p:cNvSpPr/>
            <p:nvPr/>
          </p:nvSpPr>
          <p:spPr>
            <a:xfrm>
              <a:off x="4446220" y="3040911"/>
              <a:ext cx="10288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 action="ppaction://hlinkfile"/>
                </a:rPr>
                <a:t>May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 action="ppaction://hlinkfile"/>
                </a:rPr>
                <a:t> 29, 2018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66951D03-28A5-42E8-8FA2-25285E1DD2BC}"/>
              </a:ext>
            </a:extLst>
          </p:cNvPr>
          <p:cNvGrpSpPr/>
          <p:nvPr/>
        </p:nvGrpSpPr>
        <p:grpSpPr>
          <a:xfrm>
            <a:off x="2476189" y="3380798"/>
            <a:ext cx="4144860" cy="3377544"/>
            <a:chOff x="2476189" y="3380798"/>
            <a:chExt cx="4144860" cy="3377544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48B6615B-C216-4A1D-82B7-068261C68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6189" y="3386050"/>
              <a:ext cx="3888337" cy="3372292"/>
              <a:chOff x="3148750" y="1639242"/>
              <a:chExt cx="5657578" cy="4907705"/>
            </a:xfrm>
          </p:grpSpPr>
          <p:pic>
            <p:nvPicPr>
              <p:cNvPr id="27" name="Immagine 5">
                <a:extLst>
                  <a:ext uri="{FF2B5EF4-FFF2-40B4-BE49-F238E27FC236}">
                    <a16:creationId xmlns:a16="http://schemas.microsoft.com/office/drawing/2014/main" id="{2EA52817-E175-4D75-BF8A-2CDB9E526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8750" y="1639242"/>
                <a:ext cx="5657578" cy="49077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631CA0E1-7D15-4483-90B6-3E34B86CD286}"/>
                  </a:ext>
                </a:extLst>
              </p:cNvPr>
              <p:cNvSpPr/>
              <p:nvPr/>
            </p:nvSpPr>
            <p:spPr>
              <a:xfrm>
                <a:off x="3556717" y="2031413"/>
                <a:ext cx="4038406" cy="220696"/>
              </a:xfrm>
              <a:prstGeom prst="rect">
                <a:avLst/>
              </a:prstGeom>
              <a:solidFill>
                <a:srgbClr val="4C73AC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8584310B-D45E-4872-A15C-A6356551B2B3}"/>
                  </a:ext>
                </a:extLst>
              </p:cNvPr>
              <p:cNvSpPr/>
              <p:nvPr/>
            </p:nvSpPr>
            <p:spPr>
              <a:xfrm>
                <a:off x="3496395" y="2818933"/>
                <a:ext cx="5013084" cy="306434"/>
              </a:xfrm>
              <a:prstGeom prst="rect">
                <a:avLst/>
              </a:prstGeom>
              <a:solidFill>
                <a:srgbClr val="4C73AC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6D76181C-DCEA-4EF9-B26F-ED65592728F8}"/>
                  </a:ext>
                </a:extLst>
              </p:cNvPr>
              <p:cNvSpPr/>
              <p:nvPr/>
            </p:nvSpPr>
            <p:spPr>
              <a:xfrm>
                <a:off x="3496395" y="3384168"/>
                <a:ext cx="2819264" cy="220696"/>
              </a:xfrm>
              <a:prstGeom prst="rect">
                <a:avLst/>
              </a:prstGeom>
              <a:solidFill>
                <a:srgbClr val="4C73AC">
                  <a:alpha val="5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0B29F6B8-C5DD-4B8E-8F75-EFC78556F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1691" y="3380798"/>
              <a:ext cx="869358" cy="588532"/>
              <a:chOff x="247684" y="5085184"/>
              <a:chExt cx="2160240" cy="1461763"/>
            </a:xfrm>
          </p:grpSpPr>
          <p:pic>
            <p:nvPicPr>
              <p:cNvPr id="32" name="Immagine 1">
                <a:extLst>
                  <a:ext uri="{FF2B5EF4-FFF2-40B4-BE49-F238E27FC236}">
                    <a16:creationId xmlns:a16="http://schemas.microsoft.com/office/drawing/2014/main" id="{64D271E9-76FA-41D6-86ED-884584FF2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684" y="5085184"/>
                <a:ext cx="2160240" cy="146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ttangolo 2">
                <a:extLst>
                  <a:ext uri="{FF2B5EF4-FFF2-40B4-BE49-F238E27FC236}">
                    <a16:creationId xmlns:a16="http://schemas.microsoft.com/office/drawing/2014/main" id="{80EB086D-496B-4AB7-BBE3-2D81447E7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286" y="6252725"/>
                <a:ext cx="388259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hlinkClick r:id="rId12"/>
                  </a:rPr>
                  <a:t>2016</a:t>
                </a:r>
                <a:r>
                  <a:rPr kumimoji="0" lang="it-IT" alt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536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10C28-A489-41B9-A181-56BB7E1A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8" y="490961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 vantaggi / vero impatto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20A9FF5-AE95-42E5-8FF1-CC2BB77133E7}"/>
              </a:ext>
            </a:extLst>
          </p:cNvPr>
          <p:cNvGrpSpPr/>
          <p:nvPr/>
        </p:nvGrpSpPr>
        <p:grpSpPr>
          <a:xfrm>
            <a:off x="227551" y="1925466"/>
            <a:ext cx="8480221" cy="4324913"/>
            <a:chOff x="227551" y="1925466"/>
            <a:chExt cx="8480221" cy="432491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DE44C18-D3DA-4163-84C3-82EA3390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551" y="1925466"/>
              <a:ext cx="8480221" cy="4324913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C7222BA-1529-4AAA-A104-92F021D15F85}"/>
                </a:ext>
              </a:extLst>
            </p:cNvPr>
            <p:cNvSpPr/>
            <p:nvPr/>
          </p:nvSpPr>
          <p:spPr>
            <a:xfrm>
              <a:off x="4039299" y="6004158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https://www.bepress.com/portfolio_dc/impact-open-access-framework/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94F33A5-6A0C-4E09-88E8-C8821C8B0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7" t="30851" r="15234" b="24123"/>
          <a:stretch/>
        </p:blipFill>
        <p:spPr>
          <a:xfrm>
            <a:off x="1528354" y="248854"/>
            <a:ext cx="7315200" cy="231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44B03AE-A2FF-4342-A717-254A4010AC70}"/>
              </a:ext>
            </a:extLst>
          </p:cNvPr>
          <p:cNvGrpSpPr/>
          <p:nvPr/>
        </p:nvGrpSpPr>
        <p:grpSpPr>
          <a:xfrm>
            <a:off x="3216339" y="1436162"/>
            <a:ext cx="5394960" cy="5303520"/>
            <a:chOff x="1647097" y="0"/>
            <a:chExt cx="7496903" cy="68580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F6D307F-E9BF-4898-9AD7-5C87BFC32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4016" y="0"/>
              <a:ext cx="5849984" cy="6858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6148542-6551-44A5-8C17-34BA40289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097" y="5400943"/>
              <a:ext cx="1872858" cy="124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3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 txBox="1">
            <a:spLocks noGrp="1"/>
          </p:cNvSpPr>
          <p:nvPr>
            <p:ph type="title"/>
          </p:nvPr>
        </p:nvSpPr>
        <p:spPr>
          <a:xfrm>
            <a:off x="-31805" y="-14596"/>
            <a:ext cx="6439219" cy="1143000"/>
          </a:xfrm>
        </p:spPr>
        <p:txBody>
          <a:bodyPr/>
          <a:lstStyle/>
          <a:p>
            <a:pPr algn="l" eaLnBrk="1"/>
            <a:r>
              <a:rPr altLang="it-IT" dirty="0">
                <a:solidFill>
                  <a:schemeClr val="bg1"/>
                </a:solidFill>
                <a:latin typeface="Calibri" panose="020F0502020204030204" pitchFamily="34" charset="0"/>
              </a:rPr>
              <a:t>I vantaggi / nuovi servizi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282575" y="1263491"/>
            <a:ext cx="5335285" cy="2695734"/>
            <a:chOff x="282708" y="1263291"/>
            <a:chExt cx="5334448" cy="2695839"/>
          </a:xfrm>
        </p:grpSpPr>
        <p:pic>
          <p:nvPicPr>
            <p:cNvPr id="81926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08" y="1288851"/>
              <a:ext cx="5212532" cy="267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7" name="Rettangolo 9"/>
            <p:cNvSpPr>
              <a:spLocks noChangeArrowheads="1"/>
            </p:cNvSpPr>
            <p:nvPr/>
          </p:nvSpPr>
          <p:spPr bwMode="auto">
            <a:xfrm>
              <a:off x="4264112" y="1263291"/>
              <a:ext cx="1353044" cy="24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hlinkClick r:id="rId4"/>
                </a:rPr>
                <a:t>http://unpaywall.org/</a:t>
              </a:r>
              <a:r>
                <a:rPr kumimoji="0" lang="it-IT" alt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282575" y="3714264"/>
            <a:ext cx="3692525" cy="811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SOLO SE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RICERCATORI DEPOSITANO IN OPEN ACCESS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2754" t="9337" r="16377" b="50450"/>
          <a:stretch/>
        </p:blipFill>
        <p:spPr>
          <a:xfrm>
            <a:off x="3489322" y="1995349"/>
            <a:ext cx="5287544" cy="147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7B406F0E-85B3-4F23-934B-A46DB70B5822}"/>
              </a:ext>
            </a:extLst>
          </p:cNvPr>
          <p:cNvGrpSpPr/>
          <p:nvPr/>
        </p:nvGrpSpPr>
        <p:grpSpPr>
          <a:xfrm>
            <a:off x="4425167" y="1610685"/>
            <a:ext cx="4734368" cy="3385402"/>
            <a:chOff x="4242987" y="1587692"/>
            <a:chExt cx="4734368" cy="338540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48A6AC4-C168-43BC-AEF7-6018914BF8BF}"/>
                </a:ext>
              </a:extLst>
            </p:cNvPr>
            <p:cNvSpPr/>
            <p:nvPr/>
          </p:nvSpPr>
          <p:spPr>
            <a:xfrm>
              <a:off x="5230027" y="4246701"/>
              <a:ext cx="2785202" cy="726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a booster: </a:t>
              </a:r>
              <a:r>
                <a:rPr lang="it-IT" b="1" dirty="0" err="1">
                  <a:solidFill>
                    <a:schemeClr val="tx1"/>
                  </a:solidFill>
                  <a:latin typeface="Calibri Light" panose="020F0302020204030204" pitchFamily="34" charset="0"/>
                </a:rPr>
                <a:t>PubMed</a:t>
              </a:r>
              <a:r>
                <a:rPr lang="it-IT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 </a:t>
              </a:r>
              <a:r>
                <a:rPr lang="it-IT" b="1" dirty="0" err="1">
                  <a:solidFill>
                    <a:schemeClr val="tx1"/>
                  </a:solidFill>
                  <a:latin typeface="Calibri Light" panose="020F0302020204030204" pitchFamily="34" charset="0"/>
                </a:rPr>
                <a:t>LinkOut</a:t>
              </a:r>
              <a:endParaRPr lang="it-IT" b="1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FE038F2-E78C-48E2-B272-F25B3CAD03F4}"/>
                </a:ext>
              </a:extLst>
            </p:cNvPr>
            <p:cNvGrpSpPr/>
            <p:nvPr/>
          </p:nvGrpSpPr>
          <p:grpSpPr>
            <a:xfrm>
              <a:off x="4242987" y="1587692"/>
              <a:ext cx="4734368" cy="2809404"/>
              <a:chOff x="4242987" y="1587692"/>
              <a:chExt cx="4734368" cy="2809404"/>
            </a:xfrm>
          </p:grpSpPr>
          <p:graphicFrame>
            <p:nvGraphicFramePr>
              <p:cNvPr id="13" name="Grafico 12">
                <a:extLst>
                  <a:ext uri="{FF2B5EF4-FFF2-40B4-BE49-F238E27FC236}">
                    <a16:creationId xmlns:a16="http://schemas.microsoft.com/office/drawing/2014/main" id="{D6EBFA4E-7E3A-4A86-9C9F-90D5AB54D85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71671236"/>
                  </p:ext>
                </p:extLst>
              </p:nvPr>
            </p:nvGraphicFramePr>
            <p:xfrm>
              <a:off x="4242987" y="1587692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ACA5708-B757-4514-9098-DF666DAFBAF1}"/>
                  </a:ext>
                </a:extLst>
              </p:cNvPr>
              <p:cNvSpPr/>
              <p:nvPr/>
            </p:nvSpPr>
            <p:spPr>
              <a:xfrm>
                <a:off x="4405355" y="4135486"/>
                <a:ext cx="4572000" cy="2616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sz="1100" dirty="0"/>
                  <a:t>06/17 07/17 08/17 09/17 10/17 11/17 12/12 01/18 02/18 03/18  04/18</a:t>
                </a:r>
              </a:p>
            </p:txBody>
          </p:sp>
        </p:grp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77" y="4724731"/>
            <a:ext cx="4439988" cy="18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917749" y="5300729"/>
            <a:ext cx="3400222" cy="1161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E DATA MINING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sono cruciali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 servono i testi e dati aperti</a:t>
            </a:r>
          </a:p>
        </p:txBody>
      </p:sp>
    </p:spTree>
    <p:extLst>
      <p:ext uri="{BB962C8B-B14F-4D97-AF65-F5344CB8AC3E}">
        <p14:creationId xmlns:p14="http://schemas.microsoft.com/office/powerpoint/2010/main" val="957322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9870" y="0"/>
            <a:ext cx="8011785" cy="1165879"/>
          </a:xfrm>
        </p:spPr>
        <p:txBody>
          <a:bodyPr>
            <a:normAutofit/>
          </a:bodyPr>
          <a:lstStyle/>
          <a:p>
            <a:pPr algn="l"/>
            <a:r>
              <a:rPr lang="it-IT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Vantaggi: molto più dell’articolo</a:t>
            </a:r>
            <a:endParaRPr 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DCCD4FE7-9BE1-412D-94BF-897433DB3FF5}"/>
              </a:ext>
            </a:extLst>
          </p:cNvPr>
          <p:cNvGrpSpPr/>
          <p:nvPr/>
        </p:nvGrpSpPr>
        <p:grpSpPr>
          <a:xfrm>
            <a:off x="251520" y="1628800"/>
            <a:ext cx="3145809" cy="2152075"/>
            <a:chOff x="5492575" y="2992915"/>
            <a:chExt cx="3145809" cy="2152075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7334B33-0557-4E05-966A-5EF87F5B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2575" y="2992915"/>
              <a:ext cx="3145809" cy="2152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E800D68-EF8B-4C7B-BA11-134BD25C0F47}"/>
                </a:ext>
              </a:extLst>
            </p:cNvPr>
            <p:cNvSpPr/>
            <p:nvPr/>
          </p:nvSpPr>
          <p:spPr>
            <a:xfrm>
              <a:off x="5492575" y="3280947"/>
              <a:ext cx="104547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https://github.com/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3" name="Gruppo 37">
            <a:extLst>
              <a:ext uri="{FF2B5EF4-FFF2-40B4-BE49-F238E27FC236}">
                <a16:creationId xmlns:a16="http://schemas.microsoft.com/office/drawing/2014/main" id="{64C27D6F-19E6-405A-9624-D18A67BF435A}"/>
              </a:ext>
            </a:extLst>
          </p:cNvPr>
          <p:cNvGrpSpPr/>
          <p:nvPr/>
        </p:nvGrpSpPr>
        <p:grpSpPr>
          <a:xfrm>
            <a:off x="362282" y="3617802"/>
            <a:ext cx="3423081" cy="2044687"/>
            <a:chOff x="10749" y="3270353"/>
            <a:chExt cx="3423081" cy="204468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E3CFB5C-3CC2-4643-882B-5F75A4E2D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9" y="3270353"/>
              <a:ext cx="3423081" cy="2044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3C87A07-EAC6-4C40-A8F6-750E843D11A8}"/>
                </a:ext>
              </a:extLst>
            </p:cNvPr>
            <p:cNvSpPr/>
            <p:nvPr/>
          </p:nvSpPr>
          <p:spPr>
            <a:xfrm>
              <a:off x="195728" y="3488206"/>
              <a:ext cx="10438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6"/>
                </a:rPr>
                <a:t>https://zenodo.org/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4B228B5-6C73-41BD-B9C3-DE0C5C8DE7D0}"/>
              </a:ext>
            </a:extLst>
          </p:cNvPr>
          <p:cNvGrpSpPr/>
          <p:nvPr/>
        </p:nvGrpSpPr>
        <p:grpSpPr>
          <a:xfrm>
            <a:off x="884983" y="4987356"/>
            <a:ext cx="2603079" cy="1759758"/>
            <a:chOff x="884983" y="4987356"/>
            <a:chExt cx="2603079" cy="1759758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B460FE2-4E9E-417D-A401-CDA04C76196A}"/>
                </a:ext>
              </a:extLst>
            </p:cNvPr>
            <p:cNvGrpSpPr/>
            <p:nvPr/>
          </p:nvGrpSpPr>
          <p:grpSpPr>
            <a:xfrm>
              <a:off x="884983" y="4987356"/>
              <a:ext cx="2603079" cy="1759758"/>
              <a:chOff x="884983" y="4987356"/>
              <a:chExt cx="2603079" cy="1759758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2286E78E-CB5A-4343-99F8-FDBF54298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7806" t="37980" r="30950" b="12893"/>
              <a:stretch/>
            </p:blipFill>
            <p:spPr>
              <a:xfrm>
                <a:off x="884983" y="5003059"/>
                <a:ext cx="2603079" cy="1744055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13CE039-62C0-4213-8DBD-EF1150109C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750" t="6570" r="82599" b="86065"/>
              <a:stretch/>
            </p:blipFill>
            <p:spPr>
              <a:xfrm>
                <a:off x="1506110" y="4987356"/>
                <a:ext cx="1339617" cy="378843"/>
              </a:xfrm>
              <a:prstGeom prst="rect">
                <a:avLst/>
              </a:prstGeom>
            </p:spPr>
          </p:pic>
        </p:grp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65B440D-6FAC-4DD4-A684-0AD04B34D642}"/>
                </a:ext>
              </a:extLst>
            </p:cNvPr>
            <p:cNvSpPr/>
            <p:nvPr/>
          </p:nvSpPr>
          <p:spPr>
            <a:xfrm>
              <a:off x="1609199" y="5276838"/>
              <a:ext cx="13163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9"/>
                </a:rPr>
                <a:t>https://www.protocols.io/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891F152-8DBB-4135-A573-C9A2C716CC86}"/>
              </a:ext>
            </a:extLst>
          </p:cNvPr>
          <p:cNvGrpSpPr/>
          <p:nvPr/>
        </p:nvGrpSpPr>
        <p:grpSpPr>
          <a:xfrm>
            <a:off x="1615397" y="1093486"/>
            <a:ext cx="4339931" cy="1862136"/>
            <a:chOff x="232069" y="4890269"/>
            <a:chExt cx="4339931" cy="1862136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F5B2B125-B946-4712-9EBD-3B3A75E06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807" t="5201" r="25053" b="51976"/>
            <a:stretch/>
          </p:blipFill>
          <p:spPr>
            <a:xfrm>
              <a:off x="232069" y="4890269"/>
              <a:ext cx="4339931" cy="1862136"/>
            </a:xfrm>
            <a:prstGeom prst="rect">
              <a:avLst/>
            </a:prstGeom>
          </p:spPr>
        </p:pic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72A48497-6337-400E-AB50-A3865F88F0C2}"/>
                </a:ext>
              </a:extLst>
            </p:cNvPr>
            <p:cNvSpPr/>
            <p:nvPr/>
          </p:nvSpPr>
          <p:spPr>
            <a:xfrm>
              <a:off x="977801" y="4930451"/>
              <a:ext cx="13628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https://cos.io/prereg/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EF005C81-633F-460E-BF30-E8BEF71413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127" y="4425350"/>
            <a:ext cx="2999148" cy="2381909"/>
          </a:xfrm>
          <a:prstGeom prst="rect">
            <a:avLst/>
          </a:prstGeom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B3E99B75-AC0D-402B-8DA1-98A47BF41C4B}"/>
              </a:ext>
            </a:extLst>
          </p:cNvPr>
          <p:cNvGrpSpPr/>
          <p:nvPr/>
        </p:nvGrpSpPr>
        <p:grpSpPr>
          <a:xfrm>
            <a:off x="3785362" y="839978"/>
            <a:ext cx="3574299" cy="2234002"/>
            <a:chOff x="6164546" y="47841"/>
            <a:chExt cx="3574299" cy="2234002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F181014C-5F84-45F2-B263-C91D3105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04072" y="127831"/>
              <a:ext cx="2934773" cy="2154012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FD3B4132-DC3E-43E4-B0CF-4D9718AE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64546" y="47841"/>
              <a:ext cx="1126003" cy="455764"/>
            </a:xfrm>
            <a:prstGeom prst="rect">
              <a:avLst/>
            </a:prstGeom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AE151E95-A9CD-4781-93CD-B9B599B9683A}"/>
                </a:ext>
              </a:extLst>
            </p:cNvPr>
            <p:cNvSpPr/>
            <p:nvPr/>
          </p:nvSpPr>
          <p:spPr>
            <a:xfrm>
              <a:off x="6164546" y="304377"/>
              <a:ext cx="1570593" cy="240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5"/>
                </a:rPr>
                <a:t>https://www.authorea.com/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A59D875-92B4-4C16-B127-8598A7024442}"/>
              </a:ext>
            </a:extLst>
          </p:cNvPr>
          <p:cNvGrpSpPr/>
          <p:nvPr/>
        </p:nvGrpSpPr>
        <p:grpSpPr>
          <a:xfrm>
            <a:off x="4708441" y="1492706"/>
            <a:ext cx="3262717" cy="1879887"/>
            <a:chOff x="4852480" y="1971103"/>
            <a:chExt cx="4039530" cy="2327465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0263CD57-91D6-44A8-8D44-36799118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52480" y="1971103"/>
              <a:ext cx="3900396" cy="2293433"/>
            </a:xfrm>
            <a:prstGeom prst="rect">
              <a:avLst/>
            </a:prstGeom>
          </p:spPr>
        </p:pic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00218A7-9FED-4A00-A4BD-51FB8310708D}"/>
                </a:ext>
              </a:extLst>
            </p:cNvPr>
            <p:cNvSpPr/>
            <p:nvPr/>
          </p:nvSpPr>
          <p:spPr>
            <a:xfrm>
              <a:off x="7524328" y="4083124"/>
              <a:ext cx="13676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7"/>
                </a:rPr>
                <a:t>https://www.overleaf.com/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65445B0-64FC-4A0E-A096-94EDDE15CB90}"/>
              </a:ext>
            </a:extLst>
          </p:cNvPr>
          <p:cNvGrpSpPr/>
          <p:nvPr/>
        </p:nvGrpSpPr>
        <p:grpSpPr>
          <a:xfrm>
            <a:off x="4195106" y="2562878"/>
            <a:ext cx="4096549" cy="1732244"/>
            <a:chOff x="3882900" y="4703187"/>
            <a:chExt cx="5261100" cy="2224679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92E61355-6D93-482E-ACAB-90991015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82900" y="4703187"/>
              <a:ext cx="5261100" cy="2156616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E8549C58-564D-41A8-A73F-C61F7ED14D19}"/>
                </a:ext>
              </a:extLst>
            </p:cNvPr>
            <p:cNvSpPr/>
            <p:nvPr/>
          </p:nvSpPr>
          <p:spPr>
            <a:xfrm>
              <a:off x="8082099" y="6712422"/>
              <a:ext cx="10278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https://hypothes.is/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51A443E-E38C-4886-9D87-26AB87CF266C}"/>
              </a:ext>
            </a:extLst>
          </p:cNvPr>
          <p:cNvGrpSpPr/>
          <p:nvPr/>
        </p:nvGrpSpPr>
        <p:grpSpPr>
          <a:xfrm>
            <a:off x="3038766" y="3294867"/>
            <a:ext cx="3443045" cy="3029802"/>
            <a:chOff x="3038766" y="3294867"/>
            <a:chExt cx="3443045" cy="3029802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C31212BA-9B05-4DAC-8861-08AFA39E4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8807" t="20991" r="12569" b="32345"/>
            <a:stretch/>
          </p:blipFill>
          <p:spPr>
            <a:xfrm>
              <a:off x="3038766" y="3294867"/>
              <a:ext cx="3443045" cy="1858678"/>
            </a:xfrm>
            <a:prstGeom prst="rect">
              <a:avLst/>
            </a:prstGeom>
          </p:spPr>
        </p:pic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6212244F-1CA5-48B2-84B6-B9FA20E77BFD}"/>
                </a:ext>
              </a:extLst>
            </p:cNvPr>
            <p:cNvGrpSpPr/>
            <p:nvPr/>
          </p:nvGrpSpPr>
          <p:grpSpPr>
            <a:xfrm>
              <a:off x="3203408" y="5111863"/>
              <a:ext cx="2961138" cy="1212806"/>
              <a:chOff x="4236440" y="1491143"/>
              <a:chExt cx="4731391" cy="1937857"/>
            </a:xfrm>
          </p:grpSpPr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6F417672-CE8F-44C5-8FA3-CDD5F173B9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20551" t="37482" r="27705" b="24842"/>
              <a:stretch/>
            </p:blipFill>
            <p:spPr>
              <a:xfrm>
                <a:off x="4236440" y="1491143"/>
                <a:ext cx="4731391" cy="1937857"/>
              </a:xfrm>
              <a:prstGeom prst="rect">
                <a:avLst/>
              </a:prstGeom>
            </p:spPr>
          </p:pic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508B7EB3-6A80-412B-B6AC-3E2423B7610A}"/>
                  </a:ext>
                </a:extLst>
              </p:cNvPr>
              <p:cNvSpPr/>
              <p:nvPr/>
            </p:nvSpPr>
            <p:spPr>
              <a:xfrm>
                <a:off x="6180830" y="1491143"/>
                <a:ext cx="17556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21"/>
                  </a:rPr>
                  <a:t>http://jupyter.org/index.html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0DD5B53E-8A37-4B8C-9F9E-5B3FFBFBAEE1}"/>
              </a:ext>
            </a:extLst>
          </p:cNvPr>
          <p:cNvSpPr/>
          <p:nvPr/>
        </p:nvSpPr>
        <p:spPr>
          <a:xfrm>
            <a:off x="3554083" y="6231127"/>
            <a:ext cx="2401245" cy="515987"/>
          </a:xfrm>
          <a:prstGeom prst="rect">
            <a:avLst/>
          </a:prstGeom>
          <a:solidFill>
            <a:srgbClr val="E36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giugno aula Grigia TO esposizioni</a:t>
            </a: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84DD1880-1109-472F-B4EB-3A6D7CFB4923}"/>
              </a:ext>
            </a:extLst>
          </p:cNvPr>
          <p:cNvGrpSpPr/>
          <p:nvPr/>
        </p:nvGrpSpPr>
        <p:grpSpPr>
          <a:xfrm>
            <a:off x="5417314" y="768880"/>
            <a:ext cx="3729855" cy="1869317"/>
            <a:chOff x="2239859" y="2414551"/>
            <a:chExt cx="4907561" cy="2780606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F9CB2903-6C2F-433F-BE71-B7D08087D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6973" t="14485" r="39633" b="41804"/>
            <a:stretch/>
          </p:blipFill>
          <p:spPr>
            <a:xfrm>
              <a:off x="2239859" y="2414551"/>
              <a:ext cx="4907561" cy="2780606"/>
            </a:xfrm>
            <a:prstGeom prst="rect">
              <a:avLst/>
            </a:prstGeom>
          </p:spPr>
        </p:pic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11CE3E4E-5033-4853-9043-EAE99FCB581B}"/>
                </a:ext>
              </a:extLst>
            </p:cNvPr>
            <p:cNvSpPr/>
            <p:nvPr/>
          </p:nvSpPr>
          <p:spPr>
            <a:xfrm>
              <a:off x="3438267" y="4948936"/>
              <a:ext cx="18710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23"/>
                </a:rPr>
                <a:t>https://youtu.be/2zMgY8Dx9co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345" y="-61868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 Italia…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58F7B25-535A-4F86-A130-6D82D45DD3BE}"/>
              </a:ext>
            </a:extLst>
          </p:cNvPr>
          <p:cNvGrpSpPr/>
          <p:nvPr/>
        </p:nvGrpSpPr>
        <p:grpSpPr>
          <a:xfrm>
            <a:off x="6018747" y="108385"/>
            <a:ext cx="2759978" cy="2509482"/>
            <a:chOff x="5670958" y="250496"/>
            <a:chExt cx="2759978" cy="250948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8E29037-AB10-4CFB-B4BB-B92372DE1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36" t="3884" r="12478" b="1682"/>
            <a:stretch/>
          </p:blipFill>
          <p:spPr>
            <a:xfrm>
              <a:off x="5670958" y="250496"/>
              <a:ext cx="2758017" cy="1964197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AB2C276-71DA-4BFE-850F-19DE4F5179C4}"/>
                </a:ext>
              </a:extLst>
            </p:cNvPr>
            <p:cNvSpPr/>
            <p:nvPr/>
          </p:nvSpPr>
          <p:spPr>
            <a:xfrm>
              <a:off x="5670958" y="2206305"/>
              <a:ext cx="2759978" cy="553673"/>
            </a:xfrm>
            <a:prstGeom prst="rect">
              <a:avLst/>
            </a:prstGeom>
            <a:solidFill>
              <a:srgbClr val="0A2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dirty="0">
                  <a:solidFill>
                    <a:prstClr val="white"/>
                  </a:solidFill>
                  <a:latin typeface="Calibri"/>
                </a:rPr>
                <a:t>Pronto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C’è nessuno?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1CEC43-FBFA-44FB-88BB-F2C7B214C9BB}"/>
              </a:ext>
            </a:extLst>
          </p:cNvPr>
          <p:cNvGrpSpPr/>
          <p:nvPr/>
        </p:nvGrpSpPr>
        <p:grpSpPr>
          <a:xfrm>
            <a:off x="129551" y="1064220"/>
            <a:ext cx="2839029" cy="2508308"/>
            <a:chOff x="352535" y="1411288"/>
            <a:chExt cx="3283105" cy="290065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AE7939F-D245-4F56-AE83-446DE18C2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44" t="1111" r="12293" b="2497"/>
            <a:stretch/>
          </p:blipFill>
          <p:spPr>
            <a:xfrm>
              <a:off x="357717" y="1411288"/>
              <a:ext cx="3277923" cy="2374084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3DD98B4-DDC4-48D6-8FCB-D62CC008CF03}"/>
                </a:ext>
              </a:extLst>
            </p:cNvPr>
            <p:cNvSpPr/>
            <p:nvPr/>
          </p:nvSpPr>
          <p:spPr>
            <a:xfrm>
              <a:off x="352535" y="3783435"/>
              <a:ext cx="3283105" cy="528506"/>
            </a:xfrm>
            <a:prstGeom prst="rect">
              <a:avLst/>
            </a:prstGeom>
            <a:solidFill>
              <a:srgbClr val="23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 </a:t>
              </a: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tante iniziative locali, mancanza assoluta di visione d’insieme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59D8D79-7815-4462-9BB8-0FFA8E5E883E}"/>
              </a:ext>
            </a:extLst>
          </p:cNvPr>
          <p:cNvGrpSpPr/>
          <p:nvPr/>
        </p:nvGrpSpPr>
        <p:grpSpPr>
          <a:xfrm>
            <a:off x="3841326" y="3001126"/>
            <a:ext cx="2893494" cy="3623349"/>
            <a:chOff x="5705222" y="3304090"/>
            <a:chExt cx="2893494" cy="363329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F63B2D9-5C6A-4D74-9CAB-B9A7F6AE4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881" t="2253" r="23669" b="6086"/>
            <a:stretch/>
          </p:blipFill>
          <p:spPr>
            <a:xfrm>
              <a:off x="5705222" y="3304090"/>
              <a:ext cx="2893494" cy="2509481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9048DAE-5429-4946-9537-C759E7C279C7}"/>
                </a:ext>
              </a:extLst>
            </p:cNvPr>
            <p:cNvSpPr/>
            <p:nvPr/>
          </p:nvSpPr>
          <p:spPr>
            <a:xfrm>
              <a:off x="5705222" y="5813571"/>
              <a:ext cx="2893494" cy="1123814"/>
            </a:xfrm>
            <a:prstGeom prst="rect">
              <a:avLst/>
            </a:prstGeom>
            <a:solidFill>
              <a:srgbClr val="8C0D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noProof="0" dirty="0">
                  <a:solidFill>
                    <a:prstClr val="white"/>
                  </a:solidFill>
                  <a:latin typeface="Calibri"/>
                </a:rPr>
                <a:t>…u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 chiamata: c’è vita fuori dall’ANVUR, e l’Europa ci aspetta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C026DA-341E-462C-B481-4659803E3117}"/>
              </a:ext>
            </a:extLst>
          </p:cNvPr>
          <p:cNvGrpSpPr/>
          <p:nvPr/>
        </p:nvGrpSpPr>
        <p:grpSpPr>
          <a:xfrm>
            <a:off x="3212383" y="85729"/>
            <a:ext cx="2506526" cy="2707846"/>
            <a:chOff x="3320079" y="1019123"/>
            <a:chExt cx="2745161" cy="296564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BBCE3BE-44DF-477B-9870-66B9CFE9C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954" t="8940" r="22936" b="8369"/>
            <a:stretch/>
          </p:blipFill>
          <p:spPr>
            <a:xfrm>
              <a:off x="3320079" y="1019123"/>
              <a:ext cx="2737438" cy="2443453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061FB15-28AF-40B5-B909-A947D5E0193F}"/>
                </a:ext>
              </a:extLst>
            </p:cNvPr>
            <p:cNvSpPr/>
            <p:nvPr/>
          </p:nvSpPr>
          <p:spPr>
            <a:xfrm>
              <a:off x="3322040" y="3462576"/>
              <a:ext cx="2743200" cy="5221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…ossessione per la valutazione(ANVUR) 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727C03D-88E3-4B66-B231-C94D96BC641B}"/>
              </a:ext>
            </a:extLst>
          </p:cNvPr>
          <p:cNvGrpSpPr/>
          <p:nvPr/>
        </p:nvGrpSpPr>
        <p:grpSpPr>
          <a:xfrm>
            <a:off x="6971269" y="2690131"/>
            <a:ext cx="2172731" cy="1847933"/>
            <a:chOff x="508291" y="4387442"/>
            <a:chExt cx="2712910" cy="2612552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0E1B48DE-9D31-48A2-BDAB-255F484F2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61" t="784" r="12202" b="1846"/>
            <a:stretch/>
          </p:blipFill>
          <p:spPr>
            <a:xfrm>
              <a:off x="508291" y="4387442"/>
              <a:ext cx="2712910" cy="1977543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72879D9-EC13-458E-B3DE-78E46F67C6C9}"/>
                </a:ext>
              </a:extLst>
            </p:cNvPr>
            <p:cNvSpPr/>
            <p:nvPr/>
          </p:nvSpPr>
          <p:spPr>
            <a:xfrm>
              <a:off x="511728" y="6342076"/>
              <a:ext cx="2701255" cy="657918"/>
            </a:xfrm>
            <a:prstGeom prst="rect">
              <a:avLst/>
            </a:prstGeom>
            <a:solidFill>
              <a:srgbClr val="2C2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…editoria preistorica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9C7B354-DB41-451D-985C-4356BD7B20AA}"/>
              </a:ext>
            </a:extLst>
          </p:cNvPr>
          <p:cNvGrpSpPr/>
          <p:nvPr/>
        </p:nvGrpSpPr>
        <p:grpSpPr>
          <a:xfrm>
            <a:off x="93656" y="3675671"/>
            <a:ext cx="1905821" cy="3053363"/>
            <a:chOff x="3042937" y="1853488"/>
            <a:chExt cx="2076499" cy="332681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80804C46-AB0B-45AD-B3BB-C167EF9F1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019" t="16154" r="37981" b="9348"/>
            <a:stretch/>
          </p:blipFill>
          <p:spPr>
            <a:xfrm>
              <a:off x="3111917" y="1853488"/>
              <a:ext cx="1938541" cy="2707846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D7D85F3-809C-4070-8EA2-6761C6352401}"/>
                </a:ext>
              </a:extLst>
            </p:cNvPr>
            <p:cNvSpPr/>
            <p:nvPr/>
          </p:nvSpPr>
          <p:spPr>
            <a:xfrm>
              <a:off x="3042937" y="4561334"/>
              <a:ext cx="2076499" cy="6189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IRIS: un’opportunità mancata. «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Ugovizzato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8FBC94A-7878-4729-AE5D-F9A652AF4F89}"/>
              </a:ext>
            </a:extLst>
          </p:cNvPr>
          <p:cNvGrpSpPr/>
          <p:nvPr/>
        </p:nvGrpSpPr>
        <p:grpSpPr>
          <a:xfrm>
            <a:off x="6827933" y="4706453"/>
            <a:ext cx="2276224" cy="2079826"/>
            <a:chOff x="3562474" y="2901476"/>
            <a:chExt cx="2276224" cy="2079826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865086D-B33C-4916-AC6C-FF3C66907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647" t="17095" r="19175" b="14078"/>
            <a:stretch/>
          </p:blipFill>
          <p:spPr>
            <a:xfrm>
              <a:off x="3562474" y="2901476"/>
              <a:ext cx="2276224" cy="1756218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82CFA6C-45C0-4390-8339-2226BDC02BAD}"/>
                </a:ext>
              </a:extLst>
            </p:cNvPr>
            <p:cNvSpPr/>
            <p:nvPr/>
          </p:nvSpPr>
          <p:spPr>
            <a:xfrm>
              <a:off x="3565321" y="4657694"/>
              <a:ext cx="2265028" cy="323608"/>
            </a:xfrm>
            <a:prstGeom prst="rect">
              <a:avLst/>
            </a:prstGeom>
            <a:solidFill>
              <a:srgbClr val="284B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…in EU: assenti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035677" y="3813389"/>
            <a:ext cx="1733097" cy="2631600"/>
            <a:chOff x="1999477" y="3984689"/>
            <a:chExt cx="1733097" cy="2631600"/>
          </a:xfrm>
        </p:grpSpPr>
        <p:pic>
          <p:nvPicPr>
            <p:cNvPr id="27" name="Immagine 26"/>
            <p:cNvPicPr/>
            <p:nvPr/>
          </p:nvPicPr>
          <p:blipFill rotWithShape="1">
            <a:blip r:embed="rId10"/>
            <a:srcRect l="41959" t="19480" r="22432" b="11899"/>
            <a:stretch/>
          </p:blipFill>
          <p:spPr bwMode="auto">
            <a:xfrm>
              <a:off x="1999477" y="3984689"/>
              <a:ext cx="1698475" cy="1841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1999477" y="5837336"/>
              <a:ext cx="1733097" cy="778953"/>
            </a:xfrm>
            <a:prstGeom prst="rect">
              <a:avLst/>
            </a:prstGeom>
            <a:solidFill>
              <a:srgbClr val="C6A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dirty="0">
                  <a:solidFill>
                    <a:prstClr val="white"/>
                  </a:solidFill>
                  <a:latin typeface="Calibri"/>
                </a:rPr>
                <a:t>…m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anca la formazione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3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525CD59D-2045-442E-9EAD-3595A163BAD2}"/>
              </a:ext>
            </a:extLst>
          </p:cNvPr>
          <p:cNvGrpSpPr>
            <a:grpSpLocks/>
          </p:cNvGrpSpPr>
          <p:nvPr/>
        </p:nvGrpSpPr>
        <p:grpSpPr bwMode="auto">
          <a:xfrm>
            <a:off x="372472" y="5233885"/>
            <a:ext cx="8595359" cy="1481138"/>
            <a:chOff x="-1073852" y="3169670"/>
            <a:chExt cx="8595956" cy="148089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0971EEF-1D62-4BCD-BCDA-801E8C9CC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4029" y="3169670"/>
              <a:ext cx="1948075" cy="148089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CasellaDiTesto 8">
              <a:extLst>
                <a:ext uri="{FF2B5EF4-FFF2-40B4-BE49-F238E27FC236}">
                  <a16:creationId xmlns:a16="http://schemas.microsoft.com/office/drawing/2014/main" id="{3231B6A7-00B4-479B-B997-A02FA3CFA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73852" y="3488478"/>
              <a:ext cx="7033208" cy="929376"/>
            </a:xfrm>
            <a:prstGeom prst="rect">
              <a:avLst/>
            </a:prstGeom>
            <a:solidFill>
              <a:sysClr val="window" lastClr="FFFFFF">
                <a:alpha val="58823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…il migliore esempio di Open Science?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789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580E91F-3E64-45A4-8276-239CC1DD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95" y="149465"/>
            <a:ext cx="7886700" cy="1325563"/>
          </a:xfrm>
        </p:spPr>
        <p:txBody>
          <a:bodyPr/>
          <a:lstStyle/>
          <a:p>
            <a:r>
              <a:rPr lang="it-IT" dirty="0"/>
              <a:t>[qualcosa di nuovo]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BA7F05-2AF6-4A93-885C-7BC80B5B4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22" t="19057" r="3869" b="14026"/>
          <a:stretch/>
        </p:blipFill>
        <p:spPr>
          <a:xfrm>
            <a:off x="129396" y="1224862"/>
            <a:ext cx="6081623" cy="344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D2FD51A3-A958-42FE-9173-B63A587F3DFF}"/>
              </a:ext>
            </a:extLst>
          </p:cNvPr>
          <p:cNvGrpSpPr/>
          <p:nvPr/>
        </p:nvGrpSpPr>
        <p:grpSpPr>
          <a:xfrm>
            <a:off x="6080544" y="232913"/>
            <a:ext cx="2934060" cy="3278038"/>
            <a:chOff x="6080544" y="232913"/>
            <a:chExt cx="2934060" cy="32780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A568B54-1651-4914-BB08-6E6228C1B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3" t="13354" r="63019" b="22914"/>
            <a:stretch/>
          </p:blipFill>
          <p:spPr>
            <a:xfrm>
              <a:off x="6080544" y="232913"/>
              <a:ext cx="2934060" cy="3278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87F2FC98-D4C6-48CE-A233-2135FAFEA4DB}"/>
                </a:ext>
              </a:extLst>
            </p:cNvPr>
            <p:cNvSpPr/>
            <p:nvPr/>
          </p:nvSpPr>
          <p:spPr>
            <a:xfrm>
              <a:off x="6996022" y="2128523"/>
              <a:ext cx="1794295" cy="728932"/>
            </a:xfrm>
            <a:prstGeom prst="rect">
              <a:avLst/>
            </a:prstGeom>
            <a:solidFill>
              <a:srgbClr val="200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Sta nascendo RDA </a:t>
              </a:r>
              <a:r>
                <a:rPr lang="it-IT" dirty="0" err="1"/>
                <a:t>Italy</a:t>
              </a:r>
              <a:endParaRPr lang="it-IT" dirty="0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274F0C85-0A2D-4871-A958-B72B67ECE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08" t="18050" r="2830" b="15031"/>
          <a:stretch/>
        </p:blipFill>
        <p:spPr>
          <a:xfrm>
            <a:off x="930613" y="4006266"/>
            <a:ext cx="4788701" cy="261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94212C4-0A06-4679-AC02-157E67C99A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8" t="7147" r="15095" b="19393"/>
          <a:stretch/>
        </p:blipFill>
        <p:spPr>
          <a:xfrm>
            <a:off x="4848045" y="2945832"/>
            <a:ext cx="4054415" cy="206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5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CEADE-60DF-461D-8566-BC2E7A54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95458"/>
            <a:ext cx="8271510" cy="1325563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Clouds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02AFB76-C625-410A-85C7-649FD404E292}"/>
              </a:ext>
            </a:extLst>
          </p:cNvPr>
          <p:cNvGrpSpPr/>
          <p:nvPr/>
        </p:nvGrpSpPr>
        <p:grpSpPr>
          <a:xfrm>
            <a:off x="2705938" y="385789"/>
            <a:ext cx="3916930" cy="4423855"/>
            <a:chOff x="2093078" y="1297282"/>
            <a:chExt cx="5175953" cy="534561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6BC71E40-E5F5-4E61-9E8D-82FA4118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3078" y="2966691"/>
              <a:ext cx="5175953" cy="3676207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7C758AA4-F083-443E-8CEA-FAD2E6B4C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9" t="27207" r="39541" b="40337"/>
            <a:stretch/>
          </p:blipFill>
          <p:spPr>
            <a:xfrm>
              <a:off x="2806114" y="1297282"/>
              <a:ext cx="3749879" cy="1669409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682D441-1A19-4E55-B1EE-201E3BABB325}"/>
              </a:ext>
            </a:extLst>
          </p:cNvPr>
          <p:cNvGrpSpPr/>
          <p:nvPr/>
        </p:nvGrpSpPr>
        <p:grpSpPr>
          <a:xfrm>
            <a:off x="175509" y="2346365"/>
            <a:ext cx="5657555" cy="1497845"/>
            <a:chOff x="4666457" y="2116213"/>
            <a:chExt cx="5657555" cy="1497845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814D695-F875-42B2-93D8-AE08EA9B1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51" t="21661" r="21340" b="41096"/>
            <a:stretch/>
          </p:blipFill>
          <p:spPr>
            <a:xfrm>
              <a:off x="4666457" y="2116213"/>
              <a:ext cx="4233545" cy="1497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6975FBD-E4A5-4970-9762-C88BA4D533EE}"/>
                </a:ext>
              </a:extLst>
            </p:cNvPr>
            <p:cNvSpPr/>
            <p:nvPr/>
          </p:nvSpPr>
          <p:spPr>
            <a:xfrm>
              <a:off x="5752012" y="3317518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  <a:hlinkClick r:id="rId6"/>
                </a:rPr>
                <a:t>https://twitter.com/wvanwezenbeek/status/973491971288391680</a:t>
              </a:r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</a:rPr>
                <a:t> </a:t>
              </a:r>
              <a:endParaRPr lang="it-IT" sz="800" dirty="0"/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E8EE3DE0-A671-4F6D-A927-8141851C99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27" t="33628" r="25321" b="18482"/>
          <a:stretch/>
        </p:blipFill>
        <p:spPr>
          <a:xfrm>
            <a:off x="4211033" y="4206389"/>
            <a:ext cx="4823670" cy="246327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243840" y="4073498"/>
            <a:ext cx="3967193" cy="2922980"/>
            <a:chOff x="243840" y="4222403"/>
            <a:chExt cx="3967193" cy="2922980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973AA548-5C51-4546-803D-01DB6EF7333A}"/>
                </a:ext>
              </a:extLst>
            </p:cNvPr>
            <p:cNvGrpSpPr/>
            <p:nvPr/>
          </p:nvGrpSpPr>
          <p:grpSpPr>
            <a:xfrm>
              <a:off x="676305" y="4222403"/>
              <a:ext cx="3534728" cy="2922980"/>
              <a:chOff x="188006" y="1044461"/>
              <a:chExt cx="4247261" cy="3187582"/>
            </a:xfrm>
          </p:grpSpPr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7ADCB531-4F67-4C88-87EE-1819C34B9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5795" t="24206" r="31682" b="13821"/>
              <a:stretch/>
            </p:blipFill>
            <p:spPr>
              <a:xfrm>
                <a:off x="188006" y="1044461"/>
                <a:ext cx="3888337" cy="31875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CD778E19-A667-4C13-B306-C8D720C7F7ED}"/>
                  </a:ext>
                </a:extLst>
              </p:cNvPr>
              <p:cNvSpPr/>
              <p:nvPr/>
            </p:nvSpPr>
            <p:spPr>
              <a:xfrm>
                <a:off x="3038030" y="1140639"/>
                <a:ext cx="139723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9"/>
                  </a:rPr>
                  <a:t>25 Apr. 2018</a:t>
                </a: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243840" y="4831861"/>
              <a:ext cx="2342606" cy="1212333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OGNI STATO E OGNI ATENEO:</a:t>
              </a:r>
            </a:p>
            <a:p>
              <a:pPr algn="ctr"/>
              <a:r>
                <a:rPr lang="it-IT" dirty="0"/>
                <a:t>- POLICY OPEN ACCESS</a:t>
              </a:r>
            </a:p>
            <a:p>
              <a:pPr algn="ctr"/>
              <a:r>
                <a:rPr lang="it-IT" dirty="0"/>
                <a:t>- POLICY OPEN DATA</a:t>
              </a:r>
            </a:p>
          </p:txBody>
        </p: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8BCB5DA7-0B80-4345-8C1E-E85307F15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7372" y="1622263"/>
            <a:ext cx="4789976" cy="229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8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50AF6-15FD-4B24-8602-2E1EA466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3" y="27695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 dati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CE7074C-79BD-4797-9631-D88F94D2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1" y="2981455"/>
            <a:ext cx="4909100" cy="336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043" y="3523199"/>
            <a:ext cx="3359187" cy="3334801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CA941E33-8263-4AE0-9A2F-CE30DB05679C}"/>
              </a:ext>
            </a:extLst>
          </p:cNvPr>
          <p:cNvGrpSpPr/>
          <p:nvPr/>
        </p:nvGrpSpPr>
        <p:grpSpPr>
          <a:xfrm>
            <a:off x="4215286" y="185639"/>
            <a:ext cx="7603210" cy="2637872"/>
            <a:chOff x="4215286" y="185639"/>
            <a:chExt cx="7603210" cy="2637872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92DAFA5-3A4A-42DA-BB15-9B0882DE9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154" t="13760" r="39230" b="42137"/>
            <a:stretch/>
          </p:blipFill>
          <p:spPr>
            <a:xfrm>
              <a:off x="4215286" y="185639"/>
              <a:ext cx="4744079" cy="2637872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87D81AA-9C93-47B3-9B16-6686987E48DB}"/>
                </a:ext>
              </a:extLst>
            </p:cNvPr>
            <p:cNvSpPr/>
            <p:nvPr/>
          </p:nvSpPr>
          <p:spPr>
            <a:xfrm>
              <a:off x="4215286" y="2591478"/>
              <a:ext cx="760321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6"/>
                </a:rPr>
                <a:t>https://www.youtube.com/watch?v=N2zK3sAtr-4&amp;ecver=2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7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91718E02-FEE0-4D93-8418-729562E343C9}"/>
              </a:ext>
            </a:extLst>
          </p:cNvPr>
          <p:cNvGrpSpPr/>
          <p:nvPr/>
        </p:nvGrpSpPr>
        <p:grpSpPr>
          <a:xfrm>
            <a:off x="5909058" y="219357"/>
            <a:ext cx="3114172" cy="2467683"/>
            <a:chOff x="5972962" y="2866161"/>
            <a:chExt cx="3114172" cy="2467683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FED7EF1-02D6-4A3A-BB10-57043FA9E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844" t="19541" r="43761" b="33323"/>
            <a:stretch/>
          </p:blipFill>
          <p:spPr>
            <a:xfrm>
              <a:off x="5972962" y="2866161"/>
              <a:ext cx="3053592" cy="2424418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67367AD-7BA2-4BB4-A2C1-E392F5327C11}"/>
                </a:ext>
              </a:extLst>
            </p:cNvPr>
            <p:cNvSpPr txBox="1"/>
            <p:nvPr/>
          </p:nvSpPr>
          <p:spPr>
            <a:xfrm>
              <a:off x="7236948" y="5087623"/>
              <a:ext cx="18501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FAIR guide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Nature, March 2016</a:t>
              </a:r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5720DCB4-72D3-4459-9406-019CAF44108E}"/>
              </a:ext>
            </a:extLst>
          </p:cNvPr>
          <p:cNvSpPr txBox="1">
            <a:spLocks/>
          </p:cNvSpPr>
          <p:nvPr/>
        </p:nvSpPr>
        <p:spPr>
          <a:xfrm>
            <a:off x="225007" y="-11407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FAIR data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8" y="1083474"/>
            <a:ext cx="6726396" cy="32071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DC82A1E-13AB-4616-B30E-385284F02255}"/>
              </a:ext>
            </a:extLst>
          </p:cNvPr>
          <p:cNvSpPr/>
          <p:nvPr/>
        </p:nvSpPr>
        <p:spPr>
          <a:xfrm>
            <a:off x="139306" y="4230828"/>
            <a:ext cx="3804249" cy="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F=METADATI, IDENTIFICATIVI PERSISTENTI…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C8967EC-4DDC-459C-8B0D-2059A4ADC768}"/>
              </a:ext>
            </a:extLst>
          </p:cNvPr>
          <p:cNvSpPr/>
          <p:nvPr/>
        </p:nvSpPr>
        <p:spPr>
          <a:xfrm>
            <a:off x="1654834" y="4870052"/>
            <a:ext cx="3804249" cy="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A= CONSERVAZIONE SUL LUNGO PERIODO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94C1721-9C88-4E4A-9A13-20DFF7E91410}"/>
              </a:ext>
            </a:extLst>
          </p:cNvPr>
          <p:cNvSpPr/>
          <p:nvPr/>
        </p:nvSpPr>
        <p:spPr>
          <a:xfrm>
            <a:off x="3375984" y="5509276"/>
            <a:ext cx="3804249" cy="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I=FORMATI APERTI, INTEROPERABILI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6EBE1EEF-B306-498D-9EC6-C06CE8771ADB}"/>
              </a:ext>
            </a:extLst>
          </p:cNvPr>
          <p:cNvSpPr/>
          <p:nvPr/>
        </p:nvSpPr>
        <p:spPr>
          <a:xfrm>
            <a:off x="4960189" y="6142008"/>
            <a:ext cx="3804249" cy="56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R=DOCUMENTAZIONE E LICENZE</a:t>
            </a:r>
          </a:p>
        </p:txBody>
      </p:sp>
      <p:sp>
        <p:nvSpPr>
          <p:cNvPr id="4" name="Rettangolo 3"/>
          <p:cNvSpPr/>
          <p:nvPr/>
        </p:nvSpPr>
        <p:spPr>
          <a:xfrm>
            <a:off x="5656217" y="3735977"/>
            <a:ext cx="3108221" cy="1502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…SERVONO 500.000 DATA STEWARDS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216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0" grpId="0" animBg="1"/>
      <p:bldP spid="41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1767824" y="1614064"/>
            <a:ext cx="5399345" cy="4736279"/>
            <a:chOff x="1767824" y="1614064"/>
            <a:chExt cx="5399345" cy="4736279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49094F1-E4E6-4726-A799-1E0FD6D1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824" y="1614064"/>
              <a:ext cx="5399345" cy="4461959"/>
            </a:xfrm>
            <a:prstGeom prst="rect">
              <a:avLst/>
            </a:prstGeom>
            <a:solidFill>
              <a:srgbClr val="BE263A"/>
            </a:solidFill>
            <a:ln>
              <a:noFill/>
            </a:ln>
          </p:spPr>
        </p:pic>
        <p:sp>
          <p:nvSpPr>
            <p:cNvPr id="22" name="Rettangolo 21"/>
            <p:cNvSpPr/>
            <p:nvPr/>
          </p:nvSpPr>
          <p:spPr>
            <a:xfrm>
              <a:off x="1959429" y="5801703"/>
              <a:ext cx="1802674" cy="548640"/>
            </a:xfrm>
            <a:prstGeom prst="rect">
              <a:avLst/>
            </a:prstGeom>
            <a:solidFill>
              <a:srgbClr val="BE26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 e voi? </a:t>
              </a: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6914605" y="6278880"/>
            <a:ext cx="1828800" cy="470262"/>
          </a:xfrm>
          <a:prstGeom prst="rect">
            <a:avLst/>
          </a:prstGeom>
          <a:solidFill>
            <a:srgbClr val="BE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…grazie!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6013AD22-6218-4C0F-BE0C-03C0011C9659}"/>
              </a:ext>
            </a:extLst>
          </p:cNvPr>
          <p:cNvSpPr txBox="1">
            <a:spLocks/>
          </p:cNvSpPr>
          <p:nvPr/>
        </p:nvSpPr>
        <p:spPr>
          <a:xfrm>
            <a:off x="454478" y="4791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Whose side are you on?</a:t>
            </a:r>
          </a:p>
        </p:txBody>
      </p:sp>
    </p:spTree>
    <p:extLst>
      <p:ext uri="{BB962C8B-B14F-4D97-AF65-F5344CB8AC3E}">
        <p14:creationId xmlns:p14="http://schemas.microsoft.com/office/powerpoint/2010/main" val="362898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3"/>
          <p:cNvSpPr>
            <a:spLocks noGrp="1"/>
          </p:cNvSpPr>
          <p:nvPr>
            <p:ph type="title"/>
          </p:nvPr>
        </p:nvSpPr>
        <p:spPr>
          <a:xfrm>
            <a:off x="112713" y="228600"/>
            <a:ext cx="6435725" cy="841375"/>
          </a:xfrm>
          <a:solidFill>
            <a:schemeClr val="bg1">
              <a:alpha val="58823"/>
            </a:schemeClr>
          </a:solidFill>
        </p:spPr>
        <p:txBody>
          <a:bodyPr/>
          <a:lstStyle/>
          <a:p>
            <a:r>
              <a:rPr lang="it-IT" altLang="it-IT"/>
              <a:t>Qualcosa da portare via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85738" y="1289553"/>
            <a:ext cx="6802291" cy="70167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Access/Open Science è un’opportunità,</a:t>
            </a:r>
            <a:b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non una minaccia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460076" y="5242294"/>
            <a:ext cx="8555037" cy="70167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Science e Open </a:t>
            </a:r>
            <a:r>
              <a:rPr kumimoji="0" lang="it-IT" alt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Innovation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hanno un legame stretto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548641" y="1784477"/>
            <a:ext cx="8595359" cy="1481138"/>
            <a:chOff x="-1073852" y="3169670"/>
            <a:chExt cx="8595956" cy="148089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4029" y="3169670"/>
              <a:ext cx="1948075" cy="148089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3978" name="CasellaDiTesto 8"/>
            <p:cNvSpPr txBox="1">
              <a:spLocks noChangeArrowheads="1"/>
            </p:cNvSpPr>
            <p:nvPr/>
          </p:nvSpPr>
          <p:spPr bwMode="auto">
            <a:xfrm>
              <a:off x="-1073852" y="3488478"/>
              <a:ext cx="7033208" cy="929376"/>
            </a:xfrm>
            <a:prstGeom prst="rect">
              <a:avLst/>
            </a:prstGeom>
            <a:solidFill>
              <a:schemeClr val="bg1">
                <a:alpha val="5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…il valore dell’APERTURA è fondamentale come POTENZIALE, al di là dei ritorni immediati</a:t>
              </a:r>
            </a:p>
          </p:txBody>
        </p:sp>
      </p:grp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11618" y="6084539"/>
            <a:ext cx="8840793" cy="703262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…fare Open Access e farlo correttamente è molto semplice…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1618" y="4402435"/>
            <a:ext cx="8364538" cy="7016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anchor="ctr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Open Access e Open Science sono strumenti, non l’obiettivo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11618" y="3159209"/>
            <a:ext cx="8903494" cy="1119271"/>
            <a:chOff x="111618" y="3159209"/>
            <a:chExt cx="8903494" cy="111927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18" y="3159209"/>
              <a:ext cx="3774796" cy="1119271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3886413" y="3265615"/>
              <a:ext cx="5128699" cy="99863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anchor="ctr">
              <a:normAutofit fontScale="92500"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40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…il contrario di Open Science è</a:t>
              </a:r>
              <a:b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</a:b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«</a:t>
              </a:r>
              <a:r>
                <a:rPr kumimoji="0" lang="it-IT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Bad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 Science», non «</a:t>
              </a:r>
              <a:r>
                <a:rPr kumimoji="0" lang="it-IT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Closed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 Science»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01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F869C-4248-4BE6-BC4B-4E620572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99" y="0"/>
            <a:ext cx="7886700" cy="1325563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Una chiamata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605" y="1963951"/>
            <a:ext cx="6346486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87515-3B63-45EA-998A-2E4B1CE1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2590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comunicazione scientifica, oggi…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280783" y="1931615"/>
            <a:ext cx="7661881" cy="4156439"/>
            <a:chOff x="1280783" y="1931615"/>
            <a:chExt cx="7661881" cy="415643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34EB7B5-A868-4939-AA06-0DA71912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20" t="16203" r="11376" b="10979"/>
            <a:stretch/>
          </p:blipFill>
          <p:spPr>
            <a:xfrm>
              <a:off x="1280783" y="1931615"/>
              <a:ext cx="7661881" cy="41564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25219FF-0527-4FB0-A034-353229BCAEBB}"/>
                </a:ext>
              </a:extLst>
            </p:cNvPr>
            <p:cNvSpPr txBox="1"/>
            <p:nvPr/>
          </p:nvSpPr>
          <p:spPr>
            <a:xfrm>
              <a:off x="1378031" y="5811055"/>
              <a:ext cx="40121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Springer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Prospectus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Apr. 25 p. 88,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citing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OC&amp;C Market Report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755576" y="5811055"/>
            <a:ext cx="763284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paghiamo gli editori commerciali perché mettano sotto chiave il nostro contenuto…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4784764" y="3480624"/>
            <a:ext cx="4013852" cy="1823033"/>
            <a:chOff x="5043466" y="5013176"/>
            <a:chExt cx="4013852" cy="1823033"/>
          </a:xfrm>
        </p:grpSpPr>
        <p:pic>
          <p:nvPicPr>
            <p:cNvPr id="17" name="Immagine 16"/>
            <p:cNvPicPr/>
            <p:nvPr/>
          </p:nvPicPr>
          <p:blipFill>
            <a:blip r:embed="rId5" cstate="print"/>
            <a:srcRect l="19129" t="48030" r="54178" b="28529"/>
            <a:stretch>
              <a:fillRect/>
            </a:stretch>
          </p:blipFill>
          <p:spPr bwMode="auto">
            <a:xfrm>
              <a:off x="6156176" y="5229200"/>
              <a:ext cx="2885914" cy="1582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ttangolo arrotondato 17"/>
            <p:cNvSpPr/>
            <p:nvPr/>
          </p:nvSpPr>
          <p:spPr>
            <a:xfrm>
              <a:off x="5043466" y="6248858"/>
              <a:ext cx="1728192" cy="576064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Elsevier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+38%</a:t>
              </a:r>
            </a:p>
          </p:txBody>
        </p:sp>
        <p:pic>
          <p:nvPicPr>
            <p:cNvPr id="19" name="Immagine 18"/>
            <p:cNvPicPr/>
            <p:nvPr/>
          </p:nvPicPr>
          <p:blipFill>
            <a:blip r:embed="rId6" cstate="print"/>
            <a:srcRect l="19907" t="28881" r="71695" b="64397"/>
            <a:stretch>
              <a:fillRect/>
            </a:stretch>
          </p:blipFill>
          <p:spPr bwMode="auto">
            <a:xfrm>
              <a:off x="6588224" y="5013176"/>
              <a:ext cx="1481311" cy="74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CasellaDiTesto 19"/>
            <p:cNvSpPr txBox="1"/>
            <p:nvPr/>
          </p:nvSpPr>
          <p:spPr>
            <a:xfrm>
              <a:off x="7772992" y="6605377"/>
              <a:ext cx="12843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Free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for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all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, 4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may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7"/>
                </a:rPr>
                <a:t> 2013</a:t>
              </a:r>
              <a:endPara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Connettore 1 30"/>
            <p:cNvCxnSpPr/>
            <p:nvPr/>
          </p:nvCxnSpPr>
          <p:spPr>
            <a:xfrm>
              <a:off x="7308304" y="6237312"/>
              <a:ext cx="158417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D9C6F7B-B3FC-4BA3-A2AF-742746F7AA97}"/>
              </a:ext>
            </a:extLst>
          </p:cNvPr>
          <p:cNvGrpSpPr/>
          <p:nvPr/>
        </p:nvGrpSpPr>
        <p:grpSpPr>
          <a:xfrm>
            <a:off x="117875" y="1169306"/>
            <a:ext cx="5439316" cy="2881098"/>
            <a:chOff x="1853966" y="2306973"/>
            <a:chExt cx="6430163" cy="3405930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529AE19A-A452-4588-ACAB-82D277EE4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477" t="9593" r="24587" b="24190"/>
            <a:stretch/>
          </p:blipFill>
          <p:spPr>
            <a:xfrm>
              <a:off x="1853966" y="2306973"/>
              <a:ext cx="4840447" cy="3405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483B2C0-AAF2-4A38-8FBF-893C0A66219A}"/>
                </a:ext>
              </a:extLst>
            </p:cNvPr>
            <p:cNvSpPr/>
            <p:nvPr/>
          </p:nvSpPr>
          <p:spPr>
            <a:xfrm>
              <a:off x="3712129" y="4498407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hlinkClick r:id="rId9"/>
                </a:rPr>
                <a:t>https://twitter.com/Protohedgehog/status/985439318897410048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2CB2941B-352B-4A03-B599-721C1793221E}"/>
              </a:ext>
            </a:extLst>
          </p:cNvPr>
          <p:cNvGrpSpPr/>
          <p:nvPr/>
        </p:nvGrpSpPr>
        <p:grpSpPr>
          <a:xfrm>
            <a:off x="1473640" y="3631596"/>
            <a:ext cx="5139146" cy="2085013"/>
            <a:chOff x="838010" y="2461994"/>
            <a:chExt cx="5139146" cy="208501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A9DBA9E-1A6F-4E5A-9014-689EFABA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8010" y="2461994"/>
              <a:ext cx="3743268" cy="2085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B41EA13-B602-4416-8855-4386C9E1498E}"/>
                </a:ext>
              </a:extLst>
            </p:cNvPr>
            <p:cNvSpPr/>
            <p:nvPr/>
          </p:nvSpPr>
          <p:spPr>
            <a:xfrm>
              <a:off x="1405156" y="4300786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Jon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Tennant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Barriers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 for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young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1"/>
                </a:rPr>
                <a:t>researchers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7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Sept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2017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81277" y="977493"/>
            <a:ext cx="5158034" cy="2341434"/>
            <a:chOff x="4381277" y="977493"/>
            <a:chExt cx="5158034" cy="2341434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3550C259-34A2-4DCC-8107-E187ED3C7FF1}"/>
                </a:ext>
              </a:extLst>
            </p:cNvPr>
            <p:cNvGrpSpPr/>
            <p:nvPr/>
          </p:nvGrpSpPr>
          <p:grpSpPr>
            <a:xfrm>
              <a:off x="4381277" y="977493"/>
              <a:ext cx="5158034" cy="2341434"/>
              <a:chOff x="128188" y="1811707"/>
              <a:chExt cx="6494920" cy="2948299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590D88CA-2508-4858-BC24-70E169236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7476" t="26199" r="18692" b="16480"/>
              <a:stretch/>
            </p:blipFill>
            <p:spPr>
              <a:xfrm>
                <a:off x="128188" y="1811707"/>
                <a:ext cx="5836777" cy="2948299"/>
              </a:xfrm>
              <a:prstGeom prst="rect">
                <a:avLst/>
              </a:prstGeom>
            </p:spPr>
          </p:pic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17BDDB9A-E7D0-45E0-AFCC-8D50A1D4AF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5140" t="6744" r="70000" b="87591"/>
              <a:stretch/>
            </p:blipFill>
            <p:spPr>
              <a:xfrm>
                <a:off x="251145" y="1811707"/>
                <a:ext cx="1358781" cy="291386"/>
              </a:xfrm>
              <a:prstGeom prst="rect">
                <a:avLst/>
              </a:prstGeom>
            </p:spPr>
          </p:pic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FB5A6F6D-178B-4A93-B531-4D805975CFEF}"/>
                  </a:ext>
                </a:extLst>
              </p:cNvPr>
              <p:cNvSpPr/>
              <p:nvPr/>
            </p:nvSpPr>
            <p:spPr>
              <a:xfrm>
                <a:off x="2051108" y="4544562"/>
                <a:ext cx="4572000" cy="2154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14"/>
                  </a:rPr>
                  <a:t>http://www.sciencemag.org/news/2016/04/whos-downloading-pirated-papers-everyone</a:t>
                </a:r>
                <a:r>
                  <a: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p:grpSp>
        <p:sp>
          <p:nvSpPr>
            <p:cNvPr id="29" name="Rettangolo 28"/>
            <p:cNvSpPr/>
            <p:nvPr/>
          </p:nvSpPr>
          <p:spPr>
            <a:xfrm>
              <a:off x="5111723" y="2478708"/>
              <a:ext cx="3044730" cy="807822"/>
            </a:xfrm>
            <a:prstGeom prst="rect">
              <a:avLst/>
            </a:prstGeom>
            <a:solidFill>
              <a:srgbClr val="D85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Se no, non esiterebbe </a:t>
              </a:r>
              <a:r>
                <a:rPr lang="it-IT" dirty="0" err="1"/>
                <a:t>SciHub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478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 txBox="1">
            <a:spLocks noGrp="1"/>
          </p:cNvSpPr>
          <p:nvPr>
            <p:ph type="title"/>
          </p:nvPr>
        </p:nvSpPr>
        <p:spPr>
          <a:xfrm>
            <a:off x="-2453901" y="0"/>
            <a:ext cx="8229601" cy="1143001"/>
          </a:xfrm>
        </p:spPr>
        <p:txBody>
          <a:bodyPr/>
          <a:lstStyle/>
          <a:p>
            <a:pPr algn="l"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…funziona?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96423" y="857609"/>
            <a:ext cx="4727924" cy="1991623"/>
            <a:chOff x="59230" y="1143001"/>
            <a:chExt cx="4727924" cy="1991623"/>
          </a:xfrm>
        </p:grpSpPr>
        <p:grpSp>
          <p:nvGrpSpPr>
            <p:cNvPr id="10" name="Gruppo 9"/>
            <p:cNvGrpSpPr/>
            <p:nvPr/>
          </p:nvGrpSpPr>
          <p:grpSpPr>
            <a:xfrm>
              <a:off x="71718" y="1143001"/>
              <a:ext cx="4715436" cy="1964728"/>
              <a:chOff x="-230327" y="-1699713"/>
              <a:chExt cx="7913758" cy="3297337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 rotWithShape="1">
              <a:blip r:embed="rId3"/>
              <a:srcRect r="12042"/>
              <a:stretch/>
            </p:blipFill>
            <p:spPr>
              <a:xfrm>
                <a:off x="-230327" y="-1699713"/>
                <a:ext cx="7913758" cy="3297337"/>
              </a:xfrm>
              <a:prstGeom prst="rect">
                <a:avLst/>
              </a:prstGeom>
            </p:spPr>
          </p:pic>
          <p:sp>
            <p:nvSpPr>
              <p:cNvPr id="18" name="Rettangolo 17"/>
              <p:cNvSpPr/>
              <p:nvPr/>
            </p:nvSpPr>
            <p:spPr>
              <a:xfrm>
                <a:off x="217364" y="-1433978"/>
                <a:ext cx="6096956" cy="504056"/>
              </a:xfrm>
              <a:prstGeom prst="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kern="0" dirty="0">
                    <a:solidFill>
                      <a:schemeClr val="bg1"/>
                    </a:solidFill>
                    <a:latin typeface="Calibri"/>
                  </a:rPr>
                  <a:t>…t</a:t>
                </a: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empi di pubblicazione? 9-18 mesi</a:t>
                </a:r>
              </a:p>
            </p:txBody>
          </p:sp>
        </p:grpSp>
        <p:sp>
          <p:nvSpPr>
            <p:cNvPr id="19" name="CasellaDiTesto 18"/>
            <p:cNvSpPr txBox="1"/>
            <p:nvPr/>
          </p:nvSpPr>
          <p:spPr>
            <a:xfrm>
              <a:off x="59230" y="2919180"/>
              <a:ext cx="6286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Bjork 2013</a:t>
              </a: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929744" y="0"/>
            <a:ext cx="4214256" cy="3882463"/>
            <a:chOff x="4929744" y="0"/>
            <a:chExt cx="4214256" cy="388246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9744" y="0"/>
              <a:ext cx="4214256" cy="3882463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199529" y="824753"/>
              <a:ext cx="3478305" cy="77693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…crescente numero di ritrattazioni per dati falsificati o fabbricati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787154" y="1967754"/>
            <a:ext cx="3960523" cy="3102278"/>
            <a:chOff x="4799642" y="2214282"/>
            <a:chExt cx="3960523" cy="3102278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14B2E6F-69D9-4E4D-AB9B-546A7A784845}"/>
                </a:ext>
              </a:extLst>
            </p:cNvPr>
            <p:cNvGrpSpPr/>
            <p:nvPr/>
          </p:nvGrpSpPr>
          <p:grpSpPr>
            <a:xfrm>
              <a:off x="4799642" y="2214282"/>
              <a:ext cx="3960523" cy="3102278"/>
              <a:chOff x="1679252" y="2484732"/>
              <a:chExt cx="6133108" cy="4804064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175A6358-3790-4B22-9E7B-E11D171EA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9252" y="2484732"/>
                <a:ext cx="6133108" cy="4804064"/>
              </a:xfrm>
              <a:prstGeom prst="rect">
                <a:avLst/>
              </a:prstGeom>
            </p:spPr>
          </p:pic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67E65DF1-A4E5-4765-8610-E8EC14C3E7DD}"/>
                  </a:ext>
                </a:extLst>
              </p:cNvPr>
              <p:cNvSpPr/>
              <p:nvPr/>
            </p:nvSpPr>
            <p:spPr>
              <a:xfrm>
                <a:off x="5998678" y="6591396"/>
                <a:ext cx="136287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 err="1">
                    <a:hlinkClick r:id="rId7"/>
                  </a:rPr>
                  <a:t>Fang</a:t>
                </a:r>
                <a:r>
                  <a:rPr lang="it-IT" sz="1000" dirty="0">
                    <a:hlinkClick r:id="rId7"/>
                  </a:rPr>
                  <a:t>, </a:t>
                </a:r>
                <a:r>
                  <a:rPr lang="it-IT" sz="1000" dirty="0" err="1">
                    <a:hlinkClick r:id="rId7"/>
                  </a:rPr>
                  <a:t>Casadevall</a:t>
                </a:r>
                <a:r>
                  <a:rPr lang="it-IT" sz="1000" dirty="0">
                    <a:hlinkClick r:id="rId7"/>
                  </a:rPr>
                  <a:t> 2011</a:t>
                </a:r>
                <a:r>
                  <a:rPr lang="it-IT" sz="1000" dirty="0"/>
                  <a:t> </a:t>
                </a:r>
              </a:p>
            </p:txBody>
          </p:sp>
        </p:grpSp>
        <p:sp>
          <p:nvSpPr>
            <p:cNvPr id="6" name="Rettangolo 5"/>
            <p:cNvSpPr/>
            <p:nvPr/>
          </p:nvSpPr>
          <p:spPr>
            <a:xfrm>
              <a:off x="5342965" y="2241176"/>
              <a:ext cx="2492188" cy="86655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…nelle riviste più «prestigiose»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31070" y="1000867"/>
            <a:ext cx="4816257" cy="4536365"/>
            <a:chOff x="311977" y="1601683"/>
            <a:chExt cx="4816257" cy="4536365"/>
          </a:xfrm>
        </p:grpSpPr>
        <p:grpSp>
          <p:nvGrpSpPr>
            <p:cNvPr id="26" name="Gruppo 25"/>
            <p:cNvGrpSpPr/>
            <p:nvPr/>
          </p:nvGrpSpPr>
          <p:grpSpPr>
            <a:xfrm>
              <a:off x="311977" y="1601683"/>
              <a:ext cx="4816257" cy="4536365"/>
              <a:chOff x="311977" y="1601683"/>
              <a:chExt cx="4816257" cy="4536365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311977" y="1601683"/>
                <a:ext cx="4816257" cy="4536365"/>
                <a:chOff x="311977" y="1601683"/>
                <a:chExt cx="4816257" cy="4536365"/>
              </a:xfrm>
            </p:grpSpPr>
            <p:pic>
              <p:nvPicPr>
                <p:cNvPr id="23" name="Immagine 2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1977" y="1601683"/>
                  <a:ext cx="4816257" cy="40541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1977" y="2891390"/>
                  <a:ext cx="4712616" cy="25483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5" name="Immagine 24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" t="72080" r="-1401"/>
                <a:stretch/>
              </p:blipFill>
              <p:spPr>
                <a:xfrm>
                  <a:off x="687928" y="4910803"/>
                  <a:ext cx="3888432" cy="12272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30" name="Immagine 29"/>
              <p:cNvPicPr/>
              <p:nvPr/>
            </p:nvPicPr>
            <p:blipFill rotWithShape="1">
              <a:blip r:embed="rId11"/>
              <a:srcRect l="35484" t="44714" r="54804" b="38462"/>
              <a:stretch/>
            </p:blipFill>
            <p:spPr bwMode="auto">
              <a:xfrm>
                <a:off x="3932098" y="1830096"/>
                <a:ext cx="594360" cy="5791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1" name="Rettangolo 30"/>
            <p:cNvSpPr/>
            <p:nvPr/>
          </p:nvSpPr>
          <p:spPr>
            <a:xfrm>
              <a:off x="2312420" y="3786325"/>
              <a:ext cx="2693289" cy="929492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…ossessione per la valutazione; </a:t>
              </a:r>
              <a:r>
                <a:rPr lang="it-IT" dirty="0" err="1">
                  <a:solidFill>
                    <a:schemeClr val="bg1"/>
                  </a:solidFill>
                </a:rPr>
                <a:t>ipercompetizione</a:t>
              </a:r>
              <a:r>
                <a:rPr lang="it-IT" dirty="0">
                  <a:solidFill>
                    <a:schemeClr val="bg1"/>
                  </a:solidFill>
                </a:rPr>
                <a:t> (doping)</a:t>
              </a: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143865" y="4219275"/>
            <a:ext cx="3034068" cy="2635915"/>
            <a:chOff x="143865" y="4219275"/>
            <a:chExt cx="3034068" cy="2635915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EA477428-3385-4A1B-8E82-5FF9DB341E8A}"/>
                </a:ext>
              </a:extLst>
            </p:cNvPr>
            <p:cNvGrpSpPr/>
            <p:nvPr/>
          </p:nvGrpSpPr>
          <p:grpSpPr>
            <a:xfrm>
              <a:off x="143865" y="4219275"/>
              <a:ext cx="3034068" cy="2635915"/>
              <a:chOff x="3870578" y="2147165"/>
              <a:chExt cx="5017443" cy="4359018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B896DEF3-2CA5-42A6-8E83-806484487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70578" y="2147165"/>
                <a:ext cx="5017443" cy="43590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E5AD165F-E489-46BB-97F8-EC19850696E6}"/>
                  </a:ext>
                </a:extLst>
              </p:cNvPr>
              <p:cNvSpPr/>
              <p:nvPr/>
            </p:nvSpPr>
            <p:spPr>
              <a:xfrm>
                <a:off x="7493883" y="2286597"/>
                <a:ext cx="90762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563C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hlinkClick r:id="rId13"/>
                  </a:rPr>
                  <a:t>March 2018</a:t>
                </a:r>
                <a:r>
                  <a:rPr kumimoji="0" lang="it-IT" sz="11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563C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7" name="Rettangolo 36"/>
            <p:cNvSpPr/>
            <p:nvPr/>
          </p:nvSpPr>
          <p:spPr>
            <a:xfrm>
              <a:off x="1511939" y="5458931"/>
              <a:ext cx="1639148" cy="77693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…autocitazioni +179%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3280997" y="4530035"/>
            <a:ext cx="3130763" cy="2098397"/>
            <a:chOff x="3322174" y="4384005"/>
            <a:chExt cx="3130763" cy="2098397"/>
          </a:xfrm>
        </p:grpSpPr>
        <p:pic>
          <p:nvPicPr>
            <p:cNvPr id="39" name="Immagine 38"/>
            <p:cNvPicPr/>
            <p:nvPr/>
          </p:nvPicPr>
          <p:blipFill rotWithShape="1">
            <a:blip r:embed="rId14"/>
            <a:srcRect l="18303" t="28113" r="46960" b="30493"/>
            <a:stretch/>
          </p:blipFill>
          <p:spPr bwMode="auto">
            <a:xfrm>
              <a:off x="3322174" y="4384005"/>
              <a:ext cx="3130763" cy="20983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8" name="Rettangolo 37"/>
            <p:cNvSpPr/>
            <p:nvPr/>
          </p:nvSpPr>
          <p:spPr>
            <a:xfrm>
              <a:off x="4105835" y="5813206"/>
              <a:ext cx="2098839" cy="62345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…crisi della riproducibilità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5940246" y="3883737"/>
            <a:ext cx="3456173" cy="2591705"/>
            <a:chOff x="5940246" y="3883737"/>
            <a:chExt cx="3456173" cy="2591705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34E27E08-4A5F-417A-8C65-087D4FA2D8D9}"/>
                </a:ext>
              </a:extLst>
            </p:cNvPr>
            <p:cNvGrpSpPr/>
            <p:nvPr/>
          </p:nvGrpSpPr>
          <p:grpSpPr>
            <a:xfrm>
              <a:off x="5940246" y="3883737"/>
              <a:ext cx="3456173" cy="2591705"/>
              <a:chOff x="4962764" y="1472620"/>
              <a:chExt cx="4817959" cy="3612878"/>
            </a:xfrm>
          </p:grpSpPr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6B20E944-AA8C-40A7-8BC1-6B4A4385D39A}"/>
                  </a:ext>
                </a:extLst>
              </p:cNvPr>
              <p:cNvPicPr/>
              <p:nvPr/>
            </p:nvPicPr>
            <p:blipFill rotWithShape="1">
              <a:blip r:embed="rId15"/>
              <a:srcRect l="31003" t="18152" r="30525" b="25844"/>
              <a:stretch/>
            </p:blipFill>
            <p:spPr bwMode="auto">
              <a:xfrm>
                <a:off x="4962764" y="1472620"/>
                <a:ext cx="4412719" cy="36128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C3A42110-3DDB-433F-B354-DB1BE71D5C37}"/>
                  </a:ext>
                </a:extLst>
              </p:cNvPr>
              <p:cNvSpPr/>
              <p:nvPr/>
            </p:nvSpPr>
            <p:spPr>
              <a:xfrm>
                <a:off x="5208724" y="4800449"/>
                <a:ext cx="4571999" cy="2182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it-IT" sz="800" u="sng" dirty="0">
                    <a:solidFill>
                      <a:srgbClr val="0563C1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hlinkClick r:id="rId16"/>
                  </a:rPr>
                  <a:t>https://twitter.com/HansenJen/status/1000771695026700288</a:t>
                </a:r>
                <a:r>
                  <a:rPr lang="it-IT" sz="800" u="sng" dirty="0">
                    <a:solidFill>
                      <a:srgbClr val="0563C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it-IT" sz="8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6576571" y="5667882"/>
              <a:ext cx="2494438" cy="567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…accesso negato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1211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055224" y="5834743"/>
            <a:ext cx="6670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cambiare panorama?</a:t>
            </a:r>
          </a:p>
        </p:txBody>
      </p:sp>
    </p:spTree>
    <p:extLst>
      <p:ext uri="{BB962C8B-B14F-4D97-AF65-F5344CB8AC3E}">
        <p14:creationId xmlns:p14="http://schemas.microsoft.com/office/powerpoint/2010/main" val="173783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>
            <a:extLst>
              <a:ext uri="{FF2B5EF4-FFF2-40B4-BE49-F238E27FC236}">
                <a16:creationId xmlns:a16="http://schemas.microsoft.com/office/drawing/2014/main" id="{5CB443C9-3445-4D60-BA31-21E766E0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61925"/>
            <a:ext cx="8229600" cy="1143000"/>
          </a:xfrm>
        </p:spPr>
        <p:txBody>
          <a:bodyPr/>
          <a:lstStyle/>
          <a:p>
            <a:pPr algn="l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…un po’ di ispirazione…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1442E-291D-43B4-BAE9-AB430F82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008313"/>
            <a:ext cx="8229600" cy="3849687"/>
          </a:xfrm>
          <a:solidFill>
            <a:schemeClr val="bg1"/>
          </a:solidFill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The best </a:t>
            </a:r>
            <a:r>
              <a:rPr lang="it-IT" dirty="0" err="1"/>
              <a:t>thing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b="1" dirty="0"/>
              <a:t>Internet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’s </a:t>
            </a:r>
            <a:r>
              <a:rPr lang="it-IT" b="1" dirty="0"/>
              <a:t>open.</a:t>
            </a:r>
            <a:r>
              <a:rPr lang="it-IT" dirty="0"/>
              <a:t> In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let</a:t>
            </a:r>
            <a:r>
              <a:rPr lang="it-IT" b="1" dirty="0"/>
              <a:t> </a:t>
            </a:r>
            <a:r>
              <a:rPr lang="it-IT" b="1" dirty="0" err="1"/>
              <a:t>us</a:t>
            </a:r>
            <a:r>
              <a:rPr lang="it-IT" b="1" dirty="0"/>
              <a:t> share and innovate.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In science, </a:t>
            </a:r>
            <a:r>
              <a:rPr lang="en-US" b="1" dirty="0"/>
              <a:t>OPENNESS IS ESSENTIAL.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Open science doesn’t mean ignoring economic reality. </a:t>
            </a:r>
            <a:br>
              <a:rPr lang="en-US" dirty="0"/>
            </a:br>
            <a:r>
              <a:rPr lang="en-US" dirty="0"/>
              <a:t>Of course </a:t>
            </a:r>
            <a:r>
              <a:rPr lang="en-US" b="1" dirty="0"/>
              <a:t>we need business models to be sustainable</a:t>
            </a:r>
            <a:r>
              <a:rPr lang="en-US" dirty="0"/>
              <a:t>. But that </a:t>
            </a:r>
            <a:r>
              <a:rPr lang="en-US" b="1" dirty="0">
                <a:solidFill>
                  <a:srgbClr val="011863"/>
                </a:solidFill>
              </a:rPr>
              <a:t>doesn’t mean we have to carry on doing things the way they have always been done.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So, wherever you sit in the value chain, whether you’re a researcher or an investor or a policy maker, my message is </a:t>
            </a:r>
            <a:r>
              <a:rPr lang="en-US"/>
              <a:t>clear: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011863"/>
                </a:solidFill>
              </a:rPr>
              <a:t>let’s invest in collaborative tools that let us progress…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err="1"/>
              <a:t>Let</a:t>
            </a:r>
            <a:r>
              <a:rPr lang="it-IT" dirty="0"/>
              <a:t>’s </a:t>
            </a:r>
            <a:r>
              <a:rPr lang="it-IT" dirty="0" err="1"/>
              <a:t>tear</a:t>
            </a:r>
            <a:r>
              <a:rPr lang="it-IT" dirty="0"/>
              <a:t> down the </a:t>
            </a:r>
            <a:r>
              <a:rPr lang="it-IT" dirty="0" err="1"/>
              <a:t>walls</a:t>
            </a:r>
            <a:r>
              <a:rPr lang="it-IT" dirty="0"/>
              <a:t> 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keep</a:t>
            </a:r>
            <a:r>
              <a:rPr lang="it-IT" dirty="0"/>
              <a:t> </a:t>
            </a:r>
            <a:r>
              <a:rPr lang="it-IT" dirty="0" err="1"/>
              <a:t>learning</a:t>
            </a:r>
            <a:r>
              <a:rPr lang="it-IT" dirty="0"/>
              <a:t> </a:t>
            </a:r>
            <a:r>
              <a:rPr lang="it-IT" dirty="0" err="1"/>
              <a:t>sealed</a:t>
            </a:r>
            <a:r>
              <a:rPr lang="it-IT" dirty="0"/>
              <a:t> off.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>
                <a:solidFill>
                  <a:srgbClr val="011863"/>
                </a:solidFill>
              </a:rPr>
              <a:t>And </a:t>
            </a:r>
            <a:r>
              <a:rPr lang="it-IT" b="1" dirty="0" err="1">
                <a:solidFill>
                  <a:srgbClr val="011863"/>
                </a:solidFill>
              </a:rPr>
              <a:t>let</a:t>
            </a:r>
            <a:r>
              <a:rPr lang="it-IT" b="1" dirty="0">
                <a:solidFill>
                  <a:srgbClr val="011863"/>
                </a:solidFill>
              </a:rPr>
              <a:t>’s </a:t>
            </a:r>
            <a:r>
              <a:rPr lang="it-IT" b="1" dirty="0" err="1">
                <a:solidFill>
                  <a:srgbClr val="011863"/>
                </a:solidFill>
              </a:rPr>
              <a:t>make</a:t>
            </a:r>
            <a:r>
              <a:rPr lang="it-IT" b="1" dirty="0">
                <a:solidFill>
                  <a:srgbClr val="011863"/>
                </a:solidFill>
              </a:rPr>
              <a:t> science open.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2B60F8-DD45-4247-A14F-8FF66991C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66119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N. Kroes,  </a:t>
            </a: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Let’s make science open</a:t>
            </a: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giugno 2012</a:t>
            </a:r>
          </a:p>
        </p:txBody>
      </p:sp>
      <p:pic>
        <p:nvPicPr>
          <p:cNvPr id="6" name="Picture 4" descr="http://weblogs.vpro.nl/villavpro/files/2009/06/imgneelie20kroes3-150x150.jpg">
            <a:extLst>
              <a:ext uri="{FF2B5EF4-FFF2-40B4-BE49-F238E27FC236}">
                <a16:creationId xmlns:a16="http://schemas.microsoft.com/office/drawing/2014/main" id="{154F2397-C2B3-456E-A4DA-8188FDE6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445224"/>
            <a:ext cx="980728" cy="98072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26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E6A0C25E-3AF5-4BF8-AE4B-EA9DAE2A01A6}"/>
              </a:ext>
            </a:extLst>
          </p:cNvPr>
          <p:cNvGrpSpPr/>
          <p:nvPr/>
        </p:nvGrpSpPr>
        <p:grpSpPr>
          <a:xfrm>
            <a:off x="187531" y="1603810"/>
            <a:ext cx="5236349" cy="1564866"/>
            <a:chOff x="198716" y="1815963"/>
            <a:chExt cx="5236349" cy="1564866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FF2A9B89-A30B-4EB0-BED8-14127F093BFA}"/>
                </a:ext>
              </a:extLst>
            </p:cNvPr>
            <p:cNvGrpSpPr/>
            <p:nvPr/>
          </p:nvGrpSpPr>
          <p:grpSpPr>
            <a:xfrm>
              <a:off x="198716" y="1815963"/>
              <a:ext cx="5236349" cy="1524132"/>
              <a:chOff x="2970672" y="2194453"/>
              <a:chExt cx="3072852" cy="894408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39E84825-B36A-4F1C-8CAE-03930F271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937" b="80154"/>
              <a:stretch/>
            </p:blipFill>
            <p:spPr>
              <a:xfrm>
                <a:off x="2974709" y="2194453"/>
                <a:ext cx="3068815" cy="490024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F93416AC-C72B-499D-A75B-6AE6C30F2D08}"/>
                  </a:ext>
                </a:extLst>
              </p:cNvPr>
              <p:cNvPicPr/>
              <p:nvPr/>
            </p:nvPicPr>
            <p:blipFill rotWithShape="1">
              <a:blip r:embed="rId4"/>
              <a:srcRect l="24247" t="74038" r="25544" b="14111"/>
              <a:stretch/>
            </p:blipFill>
            <p:spPr bwMode="auto">
              <a:xfrm>
                <a:off x="2970672" y="2680930"/>
                <a:ext cx="3072852" cy="40793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202ADF1-D618-410A-ACFB-F854ACDBB949}"/>
                </a:ext>
              </a:extLst>
            </p:cNvPr>
            <p:cNvSpPr txBox="1"/>
            <p:nvPr/>
          </p:nvSpPr>
          <p:spPr>
            <a:xfrm>
              <a:off x="3732939" y="3134608"/>
              <a:ext cx="16930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5"/>
                </a:rPr>
                <a:t>Burgelman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Venice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Nov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2016</a:t>
              </a:r>
            </a:p>
          </p:txBody>
        </p:sp>
      </p:grp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575747" y="767860"/>
            <a:ext cx="5602046" cy="1174936"/>
            <a:chOff x="3419872" y="1442191"/>
            <a:chExt cx="5602046" cy="11749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9872" y="1700808"/>
              <a:ext cx="5602046" cy="916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4288" y="1442191"/>
              <a:ext cx="1656185" cy="3437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tangolo 7"/>
            <p:cNvSpPr/>
            <p:nvPr/>
          </p:nvSpPr>
          <p:spPr>
            <a:xfrm>
              <a:off x="7705532" y="2382572"/>
              <a:ext cx="13163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http://opendefinition.org/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4661" y="3045565"/>
            <a:ext cx="4077019" cy="20438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76491" y="4490983"/>
            <a:ext cx="4621169" cy="152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1" cstate="print"/>
          <a:srcRect l="1339" t="4516" r="2260" b="8739"/>
          <a:stretch/>
        </p:blipFill>
        <p:spPr>
          <a:xfrm>
            <a:off x="278582" y="5852505"/>
            <a:ext cx="5184576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064D774-AF6D-449C-8C09-C2717186E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3158" y="2276756"/>
            <a:ext cx="3493311" cy="2304488"/>
          </a:xfrm>
          <a:prstGeom prst="rect">
            <a:avLst/>
          </a:prstGeom>
        </p:spPr>
      </p:pic>
      <p:pic>
        <p:nvPicPr>
          <p:cNvPr id="27" name="Immagine 26"/>
          <p:cNvPicPr/>
          <p:nvPr/>
        </p:nvPicPr>
        <p:blipFill rotWithShape="1">
          <a:blip r:embed="rId13"/>
          <a:srcRect l="18801" t="51577" r="15335" b="28279"/>
          <a:stretch/>
        </p:blipFill>
        <p:spPr bwMode="auto">
          <a:xfrm>
            <a:off x="3753340" y="5043034"/>
            <a:ext cx="5262083" cy="90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693" y="3537406"/>
            <a:ext cx="377375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8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Tema di Office">
  <a:themeElements>
    <a:clrScheme name="Personalizzato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2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0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Tema di Office">
  <a:themeElements>
    <a:clrScheme name="Personalizzato 36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73763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5475</TotalTime>
  <Words>681</Words>
  <Application>Microsoft Office PowerPoint</Application>
  <PresentationFormat>Presentazione su schermo (4:3)</PresentationFormat>
  <Paragraphs>123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17</vt:i4>
      </vt:variant>
      <vt:variant>
        <vt:lpstr>Titoli diapositive</vt:lpstr>
      </vt:variant>
      <vt:variant>
        <vt:i4>24</vt:i4>
      </vt:variant>
    </vt:vector>
  </HeadingPairs>
  <TitlesOfParts>
    <vt:vector size="47" baseType="lpstr">
      <vt:lpstr>Arial</vt:lpstr>
      <vt:lpstr>Calibri</vt:lpstr>
      <vt:lpstr>Calibri Light</vt:lpstr>
      <vt:lpstr>Segoe UI</vt:lpstr>
      <vt:lpstr>Times New Roman</vt:lpstr>
      <vt:lpstr>Wingdings 2</vt:lpstr>
      <vt:lpstr>9_Office Theme</vt:lpstr>
      <vt:lpstr>11_Office Theme</vt:lpstr>
      <vt:lpstr>2_Office Theme</vt:lpstr>
      <vt:lpstr>10_Tema di Office</vt:lpstr>
      <vt:lpstr>21_Tema di Office</vt:lpstr>
      <vt:lpstr>3_Tema di Office</vt:lpstr>
      <vt:lpstr>20_Tema di Office</vt:lpstr>
      <vt:lpstr>7_Tema di Office</vt:lpstr>
      <vt:lpstr>2_Tema di Office</vt:lpstr>
      <vt:lpstr>13_Office Theme</vt:lpstr>
      <vt:lpstr>4_Tema di Office</vt:lpstr>
      <vt:lpstr>18_Tema di Office</vt:lpstr>
      <vt:lpstr>12_Tema di Office</vt:lpstr>
      <vt:lpstr>11_Tema di Office</vt:lpstr>
      <vt:lpstr>5_Tema di Office</vt:lpstr>
      <vt:lpstr>22_Tema di Office</vt:lpstr>
      <vt:lpstr>Tema di Office</vt:lpstr>
      <vt:lpstr>Presentazione standard di PowerPoint</vt:lpstr>
      <vt:lpstr>Presentazione standard di PowerPoint</vt:lpstr>
      <vt:lpstr>Qualcosa da portare via</vt:lpstr>
      <vt:lpstr>Una chiamata</vt:lpstr>
      <vt:lpstr>… comunicazione scientifica, oggi…</vt:lpstr>
      <vt:lpstr>…funziona?</vt:lpstr>
      <vt:lpstr>Presentazione standard di PowerPoint</vt:lpstr>
      <vt:lpstr>…un po’ di ispirazione…</vt:lpstr>
      <vt:lpstr>Open Science</vt:lpstr>
      <vt:lpstr>Open Science</vt:lpstr>
      <vt:lpstr>Aprire la scienza…</vt:lpstr>
      <vt:lpstr>Si – può – fare!!!!!!!</vt:lpstr>
      <vt:lpstr>Come funziona</vt:lpstr>
      <vt:lpstr>Presentazione standard di PowerPoint</vt:lpstr>
      <vt:lpstr>Presentazione standard di PowerPoint</vt:lpstr>
      <vt:lpstr>I vantaggi / vero impatto</vt:lpstr>
      <vt:lpstr>I vantaggi / nuovi servizi</vt:lpstr>
      <vt:lpstr>Vantaggi: molto più dell’articolo</vt:lpstr>
      <vt:lpstr>In Italia…</vt:lpstr>
      <vt:lpstr>[qualcosa di nuovo]</vt:lpstr>
      <vt:lpstr>Clouds?</vt:lpstr>
      <vt:lpstr>I dati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143</cp:revision>
  <dcterms:created xsi:type="dcterms:W3CDTF">2018-05-05T10:58:29Z</dcterms:created>
  <dcterms:modified xsi:type="dcterms:W3CDTF">2018-06-26T07:24:22Z</dcterms:modified>
</cp:coreProperties>
</file>